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259" r:id="rId4"/>
    <p:sldId id="290" r:id="rId5"/>
    <p:sldId id="260" r:id="rId6"/>
    <p:sldId id="261" r:id="rId7"/>
    <p:sldId id="263" r:id="rId8"/>
    <p:sldId id="265" r:id="rId9"/>
    <p:sldId id="308" r:id="rId10"/>
    <p:sldId id="288" r:id="rId11"/>
    <p:sldId id="289" r:id="rId12"/>
    <p:sldId id="312" r:id="rId13"/>
    <p:sldId id="291" r:id="rId14"/>
    <p:sldId id="293" r:id="rId15"/>
    <p:sldId id="294" r:id="rId16"/>
    <p:sldId id="313" r:id="rId17"/>
    <p:sldId id="295" r:id="rId18"/>
    <p:sldId id="296" r:id="rId19"/>
    <p:sldId id="297" r:id="rId20"/>
    <p:sldId id="314" r:id="rId21"/>
    <p:sldId id="298" r:id="rId22"/>
    <p:sldId id="315" r:id="rId23"/>
    <p:sldId id="300" r:id="rId24"/>
    <p:sldId id="303" r:id="rId25"/>
    <p:sldId id="305" r:id="rId26"/>
    <p:sldId id="316" r:id="rId27"/>
    <p:sldId id="309" r:id="rId28"/>
    <p:sldId id="310" r:id="rId29"/>
    <p:sldId id="317" r:id="rId30"/>
    <p:sldId id="270" r:id="rId31"/>
    <p:sldId id="271" r:id="rId32"/>
    <p:sldId id="275" r:id="rId33"/>
    <p:sldId id="272" r:id="rId34"/>
    <p:sldId id="273" r:id="rId35"/>
    <p:sldId id="274" r:id="rId36"/>
    <p:sldId id="276" r:id="rId37"/>
    <p:sldId id="277" r:id="rId38"/>
    <p:sldId id="278" r:id="rId39"/>
    <p:sldId id="280" r:id="rId40"/>
    <p:sldId id="281" r:id="rId41"/>
    <p:sldId id="282" r:id="rId42"/>
    <p:sldId id="283" r:id="rId43"/>
    <p:sldId id="284" r:id="rId44"/>
    <p:sldId id="285" r:id="rId45"/>
    <p:sldId id="318" r:id="rId46"/>
    <p:sldId id="320" r:id="rId47"/>
    <p:sldId id="321" r:id="rId48"/>
    <p:sldId id="322" r:id="rId49"/>
    <p:sldId id="307" r:id="rId5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C3C44"/>
    <a:srgbClr val="6BA42C"/>
    <a:srgbClr val="0A373E"/>
    <a:srgbClr val="92D400"/>
    <a:srgbClr val="0E9484"/>
    <a:srgbClr val="1333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946F08-0837-4E9D-8E7D-F927636663C5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9F2D7-F188-4C36-A84F-BBC9B53DF2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1649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9450-1064-4F16-8D46-132F12AE6E70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DB5BE-7768-4FF9-B048-54B2A27117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23625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DB5BE-7768-4FF9-B048-54B2A27117BB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1201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E7C520-9BC1-43FE-8901-4442CBBE8B6B}" type="datetimeFigureOut">
              <a:rPr lang="pl-PL" smtClean="0"/>
              <a:pPr/>
              <a:t>2016-09-20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21A580-4FE0-484C-83EB-C3B0A457355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4294967295"/>
          </p:nvPr>
        </p:nvSpPr>
        <p:spPr>
          <a:xfrm>
            <a:off x="755576" y="2276872"/>
            <a:ext cx="7920880" cy="35283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3600" b="1" i="1" dirty="0" smtClean="0">
                <a:solidFill>
                  <a:srgbClr val="0A373E"/>
                </a:solidFill>
                <a:latin typeface="Calibri" pitchFamily="34" charset="0"/>
              </a:rPr>
              <a:t>„PROGRAM DZIAŁAŃ POWIATU POZNAŃSKIEGO W ZAKRESIE PROMOCJI I OCHRONY ZDROWIA</a:t>
            </a:r>
            <a:r>
              <a:rPr lang="pl-PL" sz="3600" b="1" dirty="0" smtClean="0">
                <a:solidFill>
                  <a:srgbClr val="0A373E"/>
                </a:solidFill>
                <a:latin typeface="Calibri" pitchFamily="34" charset="0"/>
              </a:rPr>
              <a:t/>
            </a:r>
            <a:br>
              <a:rPr lang="pl-PL" sz="3600" b="1" dirty="0" smtClean="0">
                <a:solidFill>
                  <a:srgbClr val="0A373E"/>
                </a:solidFill>
                <a:latin typeface="Calibri" pitchFamily="34" charset="0"/>
              </a:rPr>
            </a:br>
            <a:r>
              <a:rPr lang="pl-PL" sz="3600" b="1" dirty="0" smtClean="0">
                <a:solidFill>
                  <a:srgbClr val="0A373E"/>
                </a:solidFill>
                <a:latin typeface="Calibri" pitchFamily="34" charset="0"/>
              </a:rPr>
              <a:t>NA LATA 2014-2018” </a:t>
            </a:r>
            <a:br>
              <a:rPr lang="pl-PL" sz="3600" b="1" dirty="0" smtClean="0">
                <a:solidFill>
                  <a:srgbClr val="0A373E"/>
                </a:solidFill>
                <a:latin typeface="Calibri" pitchFamily="34" charset="0"/>
              </a:rPr>
            </a:br>
            <a:r>
              <a:rPr lang="pl-PL" sz="3600" b="1" dirty="0" smtClean="0">
                <a:solidFill>
                  <a:srgbClr val="0A373E"/>
                </a:solidFill>
                <a:latin typeface="Calibri" pitchFamily="34" charset="0"/>
              </a:rPr>
              <a:t>– SPRAWOZDANIE ZA ROK 2014 I 2015</a:t>
            </a:r>
            <a:endParaRPr lang="pl-PL" sz="3600" b="1" dirty="0">
              <a:solidFill>
                <a:srgbClr val="0A373E"/>
              </a:solidFill>
              <a:latin typeface="Calibri" pitchFamily="34" charset="0"/>
            </a:endParaRPr>
          </a:p>
        </p:txBody>
      </p:sp>
      <p:pic>
        <p:nvPicPr>
          <p:cNvPr id="4" name="irc_mi" descr="logo-01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836712"/>
            <a:ext cx="237058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936104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1</a:t>
            </a:r>
            <a:b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„Działania z zakresu profilaktyki, promocji i edukacji zdrowotnej na rzecz poprawy zdrowia mieszkańców powiatu poznańskiego”: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Clr>
                <a:srgbClr val="0A373E"/>
              </a:buClr>
              <a:buNone/>
            </a:pPr>
            <a:r>
              <a:rPr lang="pl-PL" b="1" dirty="0" smtClean="0">
                <a:solidFill>
                  <a:srgbClr val="0A373E"/>
                </a:solidFill>
                <a:latin typeface="+mj-lt"/>
              </a:rPr>
              <a:t>3) </a:t>
            </a:r>
            <a:r>
              <a:rPr lang="pl-PL" b="1" u="sng" dirty="0" err="1" smtClean="0">
                <a:solidFill>
                  <a:srgbClr val="0A373E"/>
                </a:solidFill>
                <a:latin typeface="+mj-lt"/>
              </a:rPr>
              <a:t>promocja</a:t>
            </a:r>
            <a:r>
              <a:rPr lang="pl-PL" b="1" u="sng" dirty="0" smtClean="0">
                <a:solidFill>
                  <a:srgbClr val="0A373E"/>
                </a:solidFill>
                <a:latin typeface="+mj-lt"/>
              </a:rPr>
              <a:t> idei honorowego krwiodawstwa:</a:t>
            </a:r>
          </a:p>
          <a:p>
            <a:pPr marL="514350" indent="-514350" algn="just">
              <a:spcBef>
                <a:spcPts val="18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akcje poboru krwi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(przeprowadzono 2 akcje zbiórki krwi na terenie Starostwa Powiatowego w Poznaniu, zebrano 20,4 l. krwi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),</a:t>
            </a:r>
          </a:p>
          <a:p>
            <a:pPr marL="514350" indent="-514350" algn="just">
              <a:spcBef>
                <a:spcPts val="18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u</a:t>
            </a: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honorowanie najbardziej zasłużonych dawców krwi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z Powiatu Poznańskiego,</a:t>
            </a:r>
            <a:endParaRPr lang="pl-PL" sz="2400" dirty="0" smtClean="0">
              <a:solidFill>
                <a:srgbClr val="0A373E"/>
              </a:solidFill>
              <a:latin typeface="+mj-lt"/>
            </a:endParaRPr>
          </a:p>
          <a:p>
            <a:pPr marL="514350" indent="-514350" algn="just">
              <a:spcBef>
                <a:spcPts val="18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wsparcie finansowe Klubów Honorowych Dawców Krwi PCK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(m.in. </a:t>
            </a:r>
            <a:r>
              <a:rPr lang="pl-PL" sz="2400" i="1" dirty="0" smtClean="0">
                <a:solidFill>
                  <a:srgbClr val="0A373E"/>
                </a:solidFill>
                <a:latin typeface="+mj-lt"/>
              </a:rPr>
              <a:t>30-lecie Klubu Honorowych Dawców Krwi PCK przy Spółdzielni Mieszkaniowej w Swarz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ędzu, </a:t>
            </a:r>
            <a:r>
              <a:rPr lang="pl-PL" sz="2400" i="1" dirty="0" smtClean="0">
                <a:solidFill>
                  <a:srgbClr val="0A373E"/>
                </a:solidFill>
                <a:latin typeface="+mj-lt"/>
              </a:rPr>
              <a:t>20-lecie założenia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 </a:t>
            </a:r>
            <a:r>
              <a:rPr lang="pl-PL" sz="2400" i="1" dirty="0" smtClean="0">
                <a:solidFill>
                  <a:srgbClr val="0A373E"/>
                </a:solidFill>
                <a:latin typeface="+mj-lt"/>
              </a:rPr>
              <a:t>Klubu Honorowych Dawców Krwi PCK „Lubonianka” im. Bł. Edmunda Bojanowskiego w Luboniu);</a:t>
            </a:r>
            <a:endParaRPr lang="pl-PL" sz="2400" dirty="0" smtClean="0">
              <a:solidFill>
                <a:srgbClr val="0A373E"/>
              </a:solidFill>
              <a:latin typeface="+mj-lt"/>
            </a:endParaRPr>
          </a:p>
          <a:p>
            <a:pPr marL="514350" indent="-514350">
              <a:buClr>
                <a:srgbClr val="0A373E"/>
              </a:buClr>
              <a:buFont typeface="Wingdings" pitchFamily="2" charset="2"/>
              <a:buChar char="§"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1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„Działania z zakresu profilaktyki, promocji i edukacji zdrowotnej na rzecz poprawy zdrowia mieszkańców powiatu poznańskiego”</a:t>
            </a:r>
            <a:r>
              <a:rPr lang="pl-PL" sz="2400" b="1" dirty="0" smtClean="0">
                <a:solidFill>
                  <a:srgbClr val="0A373E"/>
                </a:solidFill>
                <a:latin typeface="Calibri" pitchFamily="34" charset="0"/>
              </a:rPr>
              <a:t>: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288000" indent="-468000" algn="just">
              <a:buClr>
                <a:srgbClr val="0A373E"/>
              </a:buClr>
              <a:buNone/>
            </a:pPr>
            <a:r>
              <a:rPr lang="pl-PL" sz="3200" b="1" dirty="0" smtClean="0">
                <a:solidFill>
                  <a:srgbClr val="0A373E"/>
                </a:solidFill>
                <a:latin typeface="+mj-lt"/>
              </a:rPr>
              <a:t>4) </a:t>
            </a:r>
            <a:r>
              <a:rPr lang="pl-PL" sz="3200" b="1" u="sng" dirty="0" smtClean="0">
                <a:solidFill>
                  <a:srgbClr val="0A373E"/>
                </a:solidFill>
                <a:latin typeface="+mj-lt"/>
              </a:rPr>
              <a:t>zajęcia edukacyjne z zakresu profilaktyki, promocji i edukacji zdrowotnej</a:t>
            </a:r>
            <a:r>
              <a:rPr lang="pl-PL" sz="3200" b="1" dirty="0" smtClean="0">
                <a:solidFill>
                  <a:srgbClr val="0A373E"/>
                </a:solidFill>
                <a:latin typeface="+mj-lt"/>
              </a:rPr>
              <a:t>:</a:t>
            </a:r>
          </a:p>
          <a:p>
            <a:pPr marL="324000" indent="-324000" algn="just">
              <a:spcBef>
                <a:spcPts val="18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3100" b="1" dirty="0" smtClean="0">
                <a:solidFill>
                  <a:srgbClr val="0A373E"/>
                </a:solidFill>
                <a:latin typeface="+mj-lt"/>
              </a:rPr>
              <a:t>prelekcje i warsztaty </a:t>
            </a:r>
            <a:r>
              <a:rPr lang="pl-PL" sz="3100" dirty="0" smtClean="0">
                <a:solidFill>
                  <a:srgbClr val="0A373E"/>
                </a:solidFill>
                <a:latin typeface="+mj-lt"/>
              </a:rPr>
              <a:t>w siedmiu szkołach </a:t>
            </a:r>
            <a:r>
              <a:rPr lang="pl-PL" sz="3100" dirty="0" err="1" smtClean="0">
                <a:solidFill>
                  <a:srgbClr val="0A373E"/>
                </a:solidFill>
                <a:latin typeface="+mj-lt"/>
              </a:rPr>
              <a:t>ponadgimnazjalnych</a:t>
            </a:r>
            <a:r>
              <a:rPr lang="pl-PL" sz="3100" dirty="0" smtClean="0">
                <a:solidFill>
                  <a:srgbClr val="0A373E"/>
                </a:solidFill>
                <a:latin typeface="+mj-lt"/>
              </a:rPr>
              <a:t> </a:t>
            </a:r>
            <a:br>
              <a:rPr lang="pl-PL" sz="3100" dirty="0" smtClean="0">
                <a:solidFill>
                  <a:srgbClr val="0A373E"/>
                </a:solidFill>
                <a:latin typeface="+mj-lt"/>
              </a:rPr>
            </a:br>
            <a:r>
              <a:rPr lang="pl-PL" sz="3100" dirty="0" smtClean="0">
                <a:solidFill>
                  <a:srgbClr val="0A373E"/>
                </a:solidFill>
                <a:latin typeface="+mj-lt"/>
              </a:rPr>
              <a:t>i dwóch specjalnych ośrodkach szkolno –wychowawczych),</a:t>
            </a:r>
          </a:p>
          <a:p>
            <a:pPr marL="324000" indent="-324000" algn="just">
              <a:spcBef>
                <a:spcPts val="18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3100" b="1" dirty="0" smtClean="0">
                <a:solidFill>
                  <a:srgbClr val="0A373E"/>
                </a:solidFill>
                <a:latin typeface="+mj-lt"/>
              </a:rPr>
              <a:t>konkursy</a:t>
            </a:r>
            <a:r>
              <a:rPr lang="pl-PL" sz="3100" dirty="0" smtClean="0">
                <a:solidFill>
                  <a:srgbClr val="0A373E"/>
                </a:solidFill>
                <a:latin typeface="+mj-lt"/>
              </a:rPr>
              <a:t>: </a:t>
            </a:r>
            <a:r>
              <a:rPr lang="pl-PL" sz="3100" i="1" dirty="0" smtClean="0">
                <a:solidFill>
                  <a:srgbClr val="0A373E"/>
                </a:solidFill>
                <a:latin typeface="+mj-lt"/>
              </a:rPr>
              <a:t>„Nie daj szansy AIDS” </a:t>
            </a:r>
            <a:br>
              <a:rPr lang="pl-PL" sz="3100" i="1" dirty="0" smtClean="0">
                <a:solidFill>
                  <a:srgbClr val="0A373E"/>
                </a:solidFill>
                <a:latin typeface="+mj-lt"/>
              </a:rPr>
            </a:br>
            <a:r>
              <a:rPr lang="pl-PL" sz="3100" i="1" dirty="0" smtClean="0">
                <a:solidFill>
                  <a:srgbClr val="0A373E"/>
                </a:solidFill>
                <a:latin typeface="+mj-lt"/>
              </a:rPr>
              <a:t>(w ramach ogólnopolskiej kampanii w zakresie profilaktyki HIV/AIDS”), „Palić – nie palić oto jest pytanie?”</a:t>
            </a:r>
            <a:r>
              <a:rPr lang="pl-PL" sz="3100" dirty="0" smtClean="0">
                <a:solidFill>
                  <a:srgbClr val="0A373E"/>
                </a:solidFill>
                <a:latin typeface="+mj-lt"/>
              </a:rPr>
              <a:t> (w ramach „</a:t>
            </a:r>
            <a:r>
              <a:rPr lang="pl-PL" sz="3100" i="1" dirty="0" smtClean="0">
                <a:solidFill>
                  <a:srgbClr val="0A373E"/>
                </a:solidFill>
                <a:latin typeface="+mj-lt"/>
              </a:rPr>
              <a:t>Programu Ograniczenia Zdrowotnych Następstw Palenia Tytoniu).</a:t>
            </a:r>
          </a:p>
          <a:p>
            <a:pPr marL="514350" indent="-514350">
              <a:buClr>
                <a:srgbClr val="0A373E"/>
              </a:buClr>
              <a:buFont typeface="Wingdings" pitchFamily="2" charset="2"/>
              <a:buChar char="§"/>
            </a:pPr>
            <a:endParaRPr lang="pl-PL" dirty="0"/>
          </a:p>
        </p:txBody>
      </p:sp>
      <p:pic>
        <p:nvPicPr>
          <p:cNvPr id="7" name="Obraz 6" descr="palić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492896"/>
            <a:ext cx="2619375" cy="1743075"/>
          </a:xfrm>
          <a:prstGeom prst="rect">
            <a:avLst/>
          </a:prstGeom>
          <a:ln w="15875">
            <a:solidFill>
              <a:srgbClr val="0A373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9" name="Symbol zastępczy zawartości 8" descr="nie daj szansy aid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2040" y="4509120"/>
            <a:ext cx="3361905" cy="990476"/>
          </a:xfrm>
          <a:ln w="15875" cap="rnd" cmpd="sng">
            <a:solidFill>
              <a:srgbClr val="0A373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1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„Działania z zakresu profilaktyki, promocji i edukacji zdrowotnej na rzecz poprawy zdrowia mieszkańców powiatu poznańskiego”</a:t>
            </a:r>
            <a:r>
              <a:rPr lang="pl-PL" sz="2400" b="1" dirty="0" smtClean="0">
                <a:solidFill>
                  <a:srgbClr val="0A373E"/>
                </a:solidFill>
                <a:latin typeface="Calibri" pitchFamily="34" charset="0"/>
              </a:rPr>
              <a:t>:</a:t>
            </a:r>
            <a:endParaRPr lang="pl-PL" sz="2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 algn="just">
              <a:spcBef>
                <a:spcPts val="1200"/>
              </a:spcBef>
              <a:buClr>
                <a:srgbClr val="0A373E"/>
              </a:buClr>
              <a:buNone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Na zadania zrealizowane w ramach </a:t>
            </a:r>
            <a:r>
              <a:rPr lang="pl-PL" sz="2000" b="1" u="sng" dirty="0" smtClean="0">
                <a:solidFill>
                  <a:srgbClr val="6BA42C"/>
                </a:solidFill>
                <a:latin typeface="+mj-lt"/>
              </a:rPr>
              <a:t>celu operacyjnego nr 1</a:t>
            </a:r>
            <a:r>
              <a:rPr lang="pl-PL" sz="2000" b="1" dirty="0" smtClean="0">
                <a:solidFill>
                  <a:srgbClr val="6BA42C"/>
                </a:solidFill>
                <a:latin typeface="+mj-lt"/>
              </a:rPr>
              <a:t>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wydatkowano łącznie: </a:t>
            </a:r>
            <a:r>
              <a:rPr lang="pl-PL" sz="2000" b="1" u="sng" dirty="0" smtClean="0">
                <a:solidFill>
                  <a:srgbClr val="0A373E"/>
                </a:solidFill>
                <a:latin typeface="+mj-lt"/>
              </a:rPr>
              <a:t>324 019,39 zł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, w tym m.in.:</a:t>
            </a:r>
          </a:p>
          <a:p>
            <a:pPr marL="468000" indent="-45720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98 716, 00 zł -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na zajęcia sportowe na kompleksach sportowych wybudowanych w ramach programu „</a:t>
            </a:r>
            <a:r>
              <a:rPr lang="pl-PL" sz="2200" i="1" dirty="0" smtClean="0">
                <a:solidFill>
                  <a:srgbClr val="0A373E"/>
                </a:solidFill>
                <a:latin typeface="+mj-lt"/>
              </a:rPr>
              <a:t>Moje Boisko-Orlik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”,</a:t>
            </a:r>
          </a:p>
          <a:p>
            <a:pPr marL="468000" indent="-45720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87 721, 50 zł -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na zajęcia sportowe  ramach projektu „</a:t>
            </a:r>
            <a:r>
              <a:rPr lang="pl-PL" sz="2200" i="1" dirty="0" smtClean="0">
                <a:solidFill>
                  <a:srgbClr val="0A373E"/>
                </a:solidFill>
                <a:latin typeface="+mj-lt"/>
              </a:rPr>
              <a:t>Równe Szanse – program rozwoju Specjalnego Ośrodka Szkolno-Wychowawczego dla Dzieci Niewidomych w Owińskach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”,</a:t>
            </a:r>
          </a:p>
          <a:p>
            <a:pPr marL="0" indent="-45720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66 135, 00 zł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na programy medialne,</a:t>
            </a:r>
          </a:p>
          <a:p>
            <a:pPr marL="0" indent="-45720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34 355, 00 zł -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dotacje dla organizacji pozarządowych.</a:t>
            </a:r>
          </a:p>
          <a:p>
            <a:pPr marL="0" indent="-45720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sz="2200" dirty="0" smtClean="0">
              <a:solidFill>
                <a:srgbClr val="0A373E"/>
              </a:solidFill>
              <a:latin typeface="+mj-lt"/>
            </a:endParaRPr>
          </a:p>
          <a:p>
            <a:pPr marL="0" indent="-457200" algn="just">
              <a:buClr>
                <a:srgbClr val="0A373E"/>
              </a:buClr>
              <a:buNone/>
            </a:pPr>
            <a:endParaRPr lang="pl-PL" b="1" dirty="0" smtClean="0">
              <a:solidFill>
                <a:srgbClr val="0A373E"/>
              </a:solidFill>
              <a:latin typeface="+mj-lt"/>
            </a:endParaRPr>
          </a:p>
          <a:p>
            <a:pPr marL="514800" indent="0" algn="just">
              <a:buClr>
                <a:srgbClr val="0A373E"/>
              </a:buClr>
              <a:buFont typeface="Wingdings" pitchFamily="2" charset="2"/>
              <a:buChar char="§"/>
            </a:pPr>
            <a:endParaRPr lang="pl-PL" b="1" dirty="0">
              <a:solidFill>
                <a:srgbClr val="0A373E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1080120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2: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/>
              <a:t> </a:t>
            </a:r>
            <a:r>
              <a:rPr lang="pl-PL" sz="2400" b="1" i="1" dirty="0" smtClean="0">
                <a:solidFill>
                  <a:srgbClr val="0A373E"/>
                </a:solidFill>
              </a:rPr>
              <a:t>„Profilaktyka chorób układu krążenia i zwiększenie skuteczności ich wykrywania u osób należących do grup ryzyka”: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45848"/>
          </a:xfrm>
        </p:spPr>
        <p:txBody>
          <a:bodyPr>
            <a:normAutofit/>
          </a:bodyPr>
          <a:lstStyle/>
          <a:p>
            <a:pPr marL="514800" indent="-514350" algn="just">
              <a:buClr>
                <a:srgbClr val="0A373E"/>
              </a:buClr>
              <a:buFont typeface="+mj-lt"/>
              <a:buAutoNum type="arabicParenR"/>
            </a:pPr>
            <a:r>
              <a:rPr lang="pl-PL" sz="2200" b="1" u="sng" dirty="0" smtClean="0">
                <a:solidFill>
                  <a:srgbClr val="0A373E"/>
                </a:solidFill>
                <a:latin typeface="+mj-lt"/>
              </a:rPr>
              <a:t>warsztaty, prelekcje, konkursy, akcje edukacyjne dotyczące profilaktyki chorób układu krążenia</a:t>
            </a: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(w siedmiu szkołach </a:t>
            </a:r>
            <a:r>
              <a:rPr lang="pl-PL" sz="2200" dirty="0" err="1" smtClean="0">
                <a:solidFill>
                  <a:srgbClr val="0A373E"/>
                </a:solidFill>
                <a:latin typeface="+mj-lt"/>
              </a:rPr>
              <a:t>ponadgimnazjalanych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, dwóch specjalnych ośrodkach szkolno-wychowawczych (27 zajęć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);</a:t>
            </a:r>
          </a:p>
          <a:p>
            <a:pPr marL="514350" indent="-514350">
              <a:spcBef>
                <a:spcPts val="1200"/>
              </a:spcBef>
              <a:buClr>
                <a:srgbClr val="0A373E"/>
              </a:buClr>
              <a:buFont typeface="+mj-lt"/>
              <a:buAutoNum type="arabicParenR" startAt="2"/>
            </a:pPr>
            <a:r>
              <a:rPr lang="pl-PL" sz="2200" b="1" u="sng" dirty="0" smtClean="0">
                <a:solidFill>
                  <a:srgbClr val="0A373E"/>
                </a:solidFill>
                <a:latin typeface="+mj-lt"/>
              </a:rPr>
              <a:t>badania profilaktyczne w zakresie głównych czynników ryzyka występowania chorób układu krążenia</a:t>
            </a:r>
          </a:p>
          <a:p>
            <a:pPr marL="0" indent="514350">
              <a:spcBef>
                <a:spcPts val="0"/>
              </a:spcBef>
              <a:buClr>
                <a:srgbClr val="0A373E"/>
              </a:buClr>
              <a:buNone/>
            </a:pP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(w ramach pikników).</a:t>
            </a:r>
          </a:p>
          <a:p>
            <a:pPr marL="0" indent="-514350">
              <a:spcBef>
                <a:spcPts val="2400"/>
              </a:spcBef>
              <a:buClr>
                <a:srgbClr val="0A373E"/>
              </a:buClr>
              <a:buNone/>
            </a:pPr>
            <a:r>
              <a:rPr lang="pl-PL" sz="2100" b="1" dirty="0" smtClean="0">
                <a:solidFill>
                  <a:srgbClr val="0A373E"/>
                </a:solidFill>
                <a:latin typeface="+mj-lt"/>
              </a:rPr>
              <a:t>Na zadania wydatkowano łącznie: </a:t>
            </a:r>
            <a:br>
              <a:rPr lang="pl-PL" sz="2100" b="1" dirty="0" smtClean="0">
                <a:solidFill>
                  <a:srgbClr val="0A373E"/>
                </a:solidFill>
                <a:latin typeface="+mj-lt"/>
              </a:rPr>
            </a:br>
            <a:r>
              <a:rPr lang="pl-PL" sz="2100" b="1" dirty="0" smtClean="0">
                <a:solidFill>
                  <a:srgbClr val="0A373E"/>
                </a:solidFill>
                <a:latin typeface="+mj-lt"/>
              </a:rPr>
              <a:t>41 591, 58 zł.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AutoNum type="arabicParenR"/>
            </a:pPr>
            <a:endParaRPr lang="pl-PL" u="sng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dirty="0"/>
          </a:p>
        </p:txBody>
      </p:sp>
      <p:pic>
        <p:nvPicPr>
          <p:cNvPr id="4" name="Symbol zastępczy zawartości 12" descr="19.09.2014senior05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93096"/>
            <a:ext cx="3024336" cy="2088000"/>
          </a:xfrm>
          <a:prstGeom prst="rect">
            <a:avLst/>
          </a:prstGeom>
          <a:ln w="15875" cap="rnd" cmpd="sng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264" cy="1008112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3</a:t>
            </a:r>
            <a:b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 „Profilaktyka chorób nowotworowych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i zwiększenie skuteczności ich wczesnego wykrywania”: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01832"/>
          </a:xfrm>
        </p:spPr>
        <p:txBody>
          <a:bodyPr>
            <a:normAutofit fontScale="47500" lnSpcReduction="20000"/>
          </a:bodyPr>
          <a:lstStyle/>
          <a:p>
            <a:pPr marL="514800" indent="-514800" algn="just">
              <a:spcBef>
                <a:spcPts val="2400"/>
              </a:spcBef>
              <a:buClr>
                <a:srgbClr val="0A373E"/>
              </a:buClr>
              <a:buFont typeface="+mj-lt"/>
              <a:buAutoNum type="arabicParenR"/>
            </a:pPr>
            <a:r>
              <a:rPr lang="pl-PL" sz="4200" b="1" u="sng" dirty="0" smtClean="0">
                <a:solidFill>
                  <a:srgbClr val="0A373E"/>
                </a:solidFill>
                <a:latin typeface="+mj-lt"/>
              </a:rPr>
              <a:t>działania edukacyjne nt. </a:t>
            </a:r>
            <a:r>
              <a:rPr lang="pl-PL" sz="4200" b="1" i="1" u="sng" dirty="0" smtClean="0">
                <a:solidFill>
                  <a:srgbClr val="0A373E"/>
                </a:solidFill>
                <a:latin typeface="+mj-lt"/>
              </a:rPr>
              <a:t>profilaktyki chorób nowotworowych </a:t>
            </a:r>
            <a:r>
              <a:rPr lang="pl-PL" sz="4200" b="1" u="sng" dirty="0" smtClean="0">
                <a:solidFill>
                  <a:srgbClr val="0A373E"/>
                </a:solidFill>
                <a:latin typeface="+mj-lt"/>
              </a:rPr>
              <a:t>oraz popularyzacji informacji o populacyjnych programach profilaktyki i wczesnego wykrywania nowotworów:</a:t>
            </a:r>
          </a:p>
          <a:p>
            <a:pPr marL="51435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4200" b="1" dirty="0" smtClean="0">
                <a:solidFill>
                  <a:srgbClr val="0A373E"/>
                </a:solidFill>
                <a:latin typeface="+mj-lt"/>
              </a:rPr>
              <a:t>akcje informacyjno-edukacyjne</a:t>
            </a:r>
            <a:r>
              <a:rPr lang="pl-PL" sz="4200" dirty="0" smtClean="0">
                <a:solidFill>
                  <a:srgbClr val="0A373E"/>
                </a:solidFill>
                <a:latin typeface="+mj-lt"/>
              </a:rPr>
              <a:t> nt. zapobiegania nowotworom szyjki macicy i innym chorobom wywołanym przez wirus brodawczaka ludzkiego HPV, skierowane do dziewcząt oraz ich rodziców i opiekunów prawnych, w 2015 r. edukacją objęto również chłopców  (48 spotkań edukacyjnych, 1 512 osób),</a:t>
            </a:r>
          </a:p>
          <a:p>
            <a:pPr marL="51435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4200" dirty="0" smtClean="0">
                <a:solidFill>
                  <a:srgbClr val="0A373E"/>
                </a:solidFill>
                <a:latin typeface="+mj-lt"/>
              </a:rPr>
              <a:t>dotacja dla organizacji pozarządowej </a:t>
            </a:r>
            <a:r>
              <a:rPr lang="pl-PL" sz="4200" b="1" dirty="0" smtClean="0">
                <a:solidFill>
                  <a:srgbClr val="0A373E"/>
                </a:solidFill>
                <a:latin typeface="+mj-lt"/>
              </a:rPr>
              <a:t>(20 prelekcji</a:t>
            </a:r>
            <a:r>
              <a:rPr lang="pl-PL" sz="4200" dirty="0" smtClean="0">
                <a:solidFill>
                  <a:srgbClr val="0A373E"/>
                </a:solidFill>
                <a:latin typeface="+mj-lt"/>
              </a:rPr>
              <a:t> w ramach kampanii profilaktycznej </a:t>
            </a:r>
            <a:r>
              <a:rPr lang="pl-PL" sz="4200" i="1" dirty="0" smtClean="0">
                <a:solidFill>
                  <a:srgbClr val="0A373E"/>
                </a:solidFill>
                <a:latin typeface="+mj-lt"/>
              </a:rPr>
              <a:t>„Razem pokonamy czerniaka</a:t>
            </a:r>
            <a:r>
              <a:rPr lang="pl-PL" sz="4200" dirty="0" smtClean="0">
                <a:solidFill>
                  <a:srgbClr val="0A373E"/>
                </a:solidFill>
                <a:latin typeface="+mj-lt"/>
              </a:rPr>
              <a:t>”, 2000 odbiorców edukacji),</a:t>
            </a:r>
          </a:p>
          <a:p>
            <a:pPr marL="51435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4200" b="1" dirty="0" smtClean="0">
                <a:solidFill>
                  <a:srgbClr val="0A373E"/>
                </a:solidFill>
                <a:latin typeface="+mj-lt"/>
              </a:rPr>
              <a:t>działania edukacyjne </a:t>
            </a:r>
            <a:r>
              <a:rPr lang="pl-PL" sz="4200" dirty="0" smtClean="0">
                <a:solidFill>
                  <a:srgbClr val="0A373E"/>
                </a:solidFill>
                <a:latin typeface="+mj-lt"/>
              </a:rPr>
              <a:t>w siedmiu szkołach ponadgimnzjalnych oraz </a:t>
            </a:r>
            <a:br>
              <a:rPr lang="pl-PL" sz="4200" dirty="0" smtClean="0">
                <a:solidFill>
                  <a:srgbClr val="0A373E"/>
                </a:solidFill>
                <a:latin typeface="+mj-lt"/>
              </a:rPr>
            </a:br>
            <a:r>
              <a:rPr lang="pl-PL" sz="4200" dirty="0" smtClean="0">
                <a:solidFill>
                  <a:srgbClr val="0A373E"/>
                </a:solidFill>
                <a:latin typeface="+mj-lt"/>
              </a:rPr>
              <a:t>dwóch specjalnych ośrodkach szkolno-wychowawczych (40 zajęć, 1 840 osób).</a:t>
            </a: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u="sng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1008112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3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 „Profilaktyka chorób nowotworowych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i zwiększenie skuteczności ich wczesnego wykrywania”: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01832"/>
          </a:xfrm>
        </p:spPr>
        <p:txBody>
          <a:bodyPr>
            <a:normAutofit/>
          </a:bodyPr>
          <a:lstStyle/>
          <a:p>
            <a:pPr marL="514800" indent="-514800" algn="just">
              <a:spcBef>
                <a:spcPts val="600"/>
              </a:spcBef>
              <a:buClr>
                <a:srgbClr val="0A373E"/>
              </a:buClr>
              <a:buFont typeface="+mj-lt"/>
              <a:buAutoNum type="arabicParenR" startAt="2"/>
            </a:pPr>
            <a:r>
              <a:rPr lang="pl-PL" sz="2200" b="1" u="sng" dirty="0" smtClean="0">
                <a:solidFill>
                  <a:srgbClr val="0A373E"/>
                </a:solidFill>
                <a:latin typeface="+mj-lt"/>
              </a:rPr>
              <a:t>działania profilaktyczne i badania w zakresie wczesnego wykrywania chorób nowotworowych:</a:t>
            </a:r>
          </a:p>
          <a:p>
            <a:pPr marL="514800" indent="-51480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szczepienia profilaktyczne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przeciw wirusowi brodawczaka ludzkiego HPV w ramach „</a:t>
            </a:r>
            <a:r>
              <a:rPr lang="pl-PL" sz="2200" i="1" dirty="0" smtClean="0">
                <a:solidFill>
                  <a:srgbClr val="0A373E"/>
                </a:solidFill>
                <a:latin typeface="+mj-lt"/>
              </a:rPr>
              <a:t>Programu polityki zdrowotnej </a:t>
            </a:r>
            <a:br>
              <a:rPr lang="pl-PL" sz="2200" i="1" dirty="0" smtClean="0">
                <a:solidFill>
                  <a:srgbClr val="0A373E"/>
                </a:solidFill>
                <a:latin typeface="+mj-lt"/>
              </a:rPr>
            </a:br>
            <a:r>
              <a:rPr lang="pl-PL" sz="2200" i="1" dirty="0" smtClean="0">
                <a:solidFill>
                  <a:srgbClr val="0A373E"/>
                </a:solidFill>
                <a:latin typeface="+mj-lt"/>
              </a:rPr>
              <a:t>w zakresie profilaktyki raka szyjki macicy/zakażeń wirusem brodawczaka ludzkiego (HPV)” ,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zaszczepiono 2 074 dziewcząt ,</a:t>
            </a:r>
          </a:p>
          <a:p>
            <a:pPr marL="514800" indent="-514800" algn="just">
              <a:spcBef>
                <a:spcPts val="6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badania profilaktyczne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 w kierunku czerniaka przy użyciu </a:t>
            </a:r>
            <a:r>
              <a:rPr lang="pl-PL" sz="2200" i="1" dirty="0" err="1" smtClean="0">
                <a:solidFill>
                  <a:srgbClr val="0A373E"/>
                </a:solidFill>
                <a:latin typeface="+mj-lt"/>
              </a:rPr>
              <a:t>wideodermatoskopu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 w ramach kampanii profilaktycznej „</a:t>
            </a:r>
            <a:r>
              <a:rPr lang="pl-PL" sz="2200" i="1" dirty="0" smtClean="0">
                <a:solidFill>
                  <a:srgbClr val="0A373E"/>
                </a:solidFill>
                <a:latin typeface="+mj-lt"/>
              </a:rPr>
              <a:t>Razem Pokonamy czerniaka”,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przebadano 1075 osób (dotacja dla organizacji pozarządowej).</a:t>
            </a: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u="sng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1008112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3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 „Profilaktyka chorób nowotworowych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i zwiększenie skuteczności ich wczesnego wykrywania”: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0183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Clr>
                <a:srgbClr val="0A373E"/>
              </a:buClr>
              <a:buNone/>
            </a:pP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Na zadania zrealizowane w ramach </a:t>
            </a:r>
            <a:r>
              <a:rPr lang="pl-PL" sz="2400" b="1" dirty="0" smtClean="0">
                <a:solidFill>
                  <a:srgbClr val="6BA42C"/>
                </a:solidFill>
                <a:latin typeface="+mj-lt"/>
              </a:rPr>
              <a:t>celu operacyjnego nr 3 </a:t>
            </a: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wydatkowano łącznie: </a:t>
            </a:r>
            <a:r>
              <a:rPr lang="pl-PL" sz="2400" b="1" u="sng" dirty="0" smtClean="0">
                <a:solidFill>
                  <a:srgbClr val="0A373E"/>
                </a:solidFill>
                <a:latin typeface="+mj-lt"/>
              </a:rPr>
              <a:t>599 794, 45 zł </a:t>
            </a: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w tym:</a:t>
            </a:r>
          </a:p>
          <a:p>
            <a:pPr marL="540000" indent="-457200" algn="just">
              <a:spcBef>
                <a:spcPts val="18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588 994, 45 zł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na</a:t>
            </a: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program polityki zdrowotnej w zakresie profilaktyki raka szyjki macicy-zakażeń wirusem brodawczaka ludzkiego HPV,</a:t>
            </a:r>
          </a:p>
          <a:p>
            <a:pPr marL="540000" indent="-457200" algn="just">
              <a:spcBef>
                <a:spcPts val="18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10 800, 00 zł -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 dotacje dla organizacji pozarządowej.</a:t>
            </a: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u="sng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1152128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4</a:t>
            </a:r>
            <a:b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Zmniejszenie częstości występowania urazów powstałych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w wyniku wypadków oraz upowszechnienie wiedzy na temat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udzielania pierwszej </a:t>
            </a:r>
            <a:r>
              <a:rPr lang="pl-PL" sz="2400" b="1" i="1" dirty="0" err="1" smtClean="0">
                <a:solidFill>
                  <a:srgbClr val="0A373E"/>
                </a:solidFill>
              </a:rPr>
              <a:t>pomocy</a:t>
            </a:r>
            <a:r>
              <a:rPr lang="pl-PL" sz="2400" b="1" i="1" dirty="0" smtClean="0">
                <a:solidFill>
                  <a:srgbClr val="0A373E"/>
                </a:solidFill>
              </a:rPr>
              <a:t>  </a:t>
            </a:r>
            <a:r>
              <a:rPr lang="pl-PL" sz="2400" b="1" i="1" dirty="0" err="1" smtClean="0">
                <a:solidFill>
                  <a:srgbClr val="0A373E"/>
                </a:solidFill>
              </a:rPr>
              <a:t>przedmedycznej</a:t>
            </a:r>
            <a:r>
              <a:rPr lang="pl-PL" sz="2400" b="1" i="1" dirty="0" smtClean="0">
                <a:solidFill>
                  <a:srgbClr val="0A373E"/>
                </a:solidFill>
              </a:rPr>
              <a:t>.”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032448"/>
          </a:xfrm>
        </p:spPr>
        <p:txBody>
          <a:bodyPr>
            <a:normAutofit fontScale="62500" lnSpcReduction="20000"/>
          </a:bodyPr>
          <a:lstStyle/>
          <a:p>
            <a:pPr marL="514350" indent="-514350" algn="just">
              <a:spcBef>
                <a:spcPts val="600"/>
              </a:spcBef>
              <a:buClr>
                <a:srgbClr val="0A373E"/>
              </a:buClr>
              <a:buFont typeface="+mj-lt"/>
              <a:buAutoNum type="arabicParenR"/>
            </a:pPr>
            <a:r>
              <a:rPr lang="pl-PL" sz="3800" b="1" u="sng" dirty="0" smtClean="0">
                <a:solidFill>
                  <a:srgbClr val="0A373E"/>
                </a:solidFill>
                <a:latin typeface="+mj-lt"/>
              </a:rPr>
              <a:t>działania edukacyjne w zakresie udzielania pierwszej pomocy przedmedycznej:</a:t>
            </a:r>
          </a:p>
          <a:p>
            <a:pPr marL="51435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3500" dirty="0" smtClean="0">
                <a:solidFill>
                  <a:srgbClr val="0A373E"/>
                </a:solidFill>
                <a:latin typeface="+mj-lt"/>
              </a:rPr>
              <a:t>dotacje dla organizacji pozarządowych </a:t>
            </a:r>
            <a:r>
              <a:rPr lang="pl-PL" sz="3500" b="1" dirty="0" smtClean="0">
                <a:solidFill>
                  <a:srgbClr val="0A373E"/>
                </a:solidFill>
                <a:latin typeface="+mj-lt"/>
              </a:rPr>
              <a:t>(</a:t>
            </a:r>
            <a:r>
              <a:rPr lang="pl-PL" sz="3500" b="1" i="1" dirty="0" smtClean="0">
                <a:solidFill>
                  <a:srgbClr val="0A373E"/>
                </a:solidFill>
                <a:latin typeface="+mj-lt"/>
              </a:rPr>
              <a:t>„Kurs pierwszej pomocy dla rodziców i opiekunów niepełnosprawnych dzieci</a:t>
            </a:r>
            <a:r>
              <a:rPr lang="pl-PL" sz="3500" b="1" dirty="0" smtClean="0">
                <a:solidFill>
                  <a:srgbClr val="0A373E"/>
                </a:solidFill>
                <a:latin typeface="+mj-lt"/>
              </a:rPr>
              <a:t>”, program </a:t>
            </a:r>
            <a:r>
              <a:rPr lang="pl-PL" sz="3500" b="1" i="1" dirty="0" smtClean="0">
                <a:solidFill>
                  <a:srgbClr val="0A373E"/>
                </a:solidFill>
                <a:latin typeface="+mj-lt"/>
              </a:rPr>
              <a:t>„Bezpieczniej nie tylko na drodze</a:t>
            </a:r>
            <a:r>
              <a:rPr lang="pl-PL" sz="3500" b="1" dirty="0" smtClean="0">
                <a:solidFill>
                  <a:srgbClr val="0A373E"/>
                </a:solidFill>
                <a:latin typeface="+mj-lt"/>
              </a:rPr>
              <a:t>”, </a:t>
            </a:r>
          </a:p>
          <a:p>
            <a:pPr marL="514350" lvl="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3500" b="1" dirty="0" smtClean="0">
                <a:solidFill>
                  <a:srgbClr val="0A373E"/>
                </a:solidFill>
                <a:latin typeface="+mj-lt"/>
              </a:rPr>
              <a:t>szkolenia, warsztaty, kursy oraz pokazy udzielania pierwszej pomocy przedmedycznej</a:t>
            </a:r>
            <a:r>
              <a:rPr lang="pl-PL" sz="3500" dirty="0" smtClean="0">
                <a:solidFill>
                  <a:srgbClr val="0A373E"/>
                </a:solidFill>
                <a:latin typeface="+mj-lt"/>
              </a:rPr>
              <a:t>  w 7 szkołach ponadgimnazjalnych i 2 specjalnych ośrodkach szkolno-wychowawczych (w 62 zajęciach uczestniczyło 2 654 osoby),</a:t>
            </a:r>
          </a:p>
          <a:p>
            <a:pPr marL="514350" lvl="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3500" dirty="0" smtClean="0">
                <a:solidFill>
                  <a:srgbClr val="0A373E"/>
                </a:solidFill>
                <a:latin typeface="+mj-lt"/>
              </a:rPr>
              <a:t>piknik rodzinny pn. </a:t>
            </a:r>
            <a:r>
              <a:rPr lang="pl-PL" sz="3500" b="1" i="1" dirty="0" smtClean="0">
                <a:solidFill>
                  <a:srgbClr val="0A373E"/>
                </a:solidFill>
                <a:latin typeface="+mj-lt"/>
              </a:rPr>
              <a:t>„Bezpieczni w powiecie poznańskim</a:t>
            </a:r>
            <a:r>
              <a:rPr lang="pl-PL" sz="3500" i="1" dirty="0" smtClean="0">
                <a:solidFill>
                  <a:srgbClr val="0A373E"/>
                </a:solidFill>
                <a:latin typeface="+mj-lt"/>
              </a:rPr>
              <a:t>” </a:t>
            </a:r>
            <a:br>
              <a:rPr lang="pl-PL" sz="3500" i="1" dirty="0" smtClean="0">
                <a:solidFill>
                  <a:srgbClr val="0A373E"/>
                </a:solidFill>
                <a:latin typeface="+mj-lt"/>
              </a:rPr>
            </a:br>
            <a:r>
              <a:rPr lang="pl-PL" sz="3500" dirty="0" smtClean="0">
                <a:solidFill>
                  <a:srgbClr val="0A373E"/>
                </a:solidFill>
                <a:latin typeface="+mj-lt"/>
              </a:rPr>
              <a:t>(2 edycje, 1 000 uczestników);</a:t>
            </a:r>
          </a:p>
          <a:p>
            <a:pPr marL="324000" indent="-514350">
              <a:buClr>
                <a:srgbClr val="0A373E"/>
              </a:buClr>
              <a:buNone/>
            </a:pPr>
            <a:endParaRPr lang="pl-PL" u="sng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264" cy="1440160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 4 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Zmniejszenie częstości występowania urazów powstałych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w wyniku wypadków oraz upowszechnienie wiedzy na temat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udzielania pierwszej pomocy  przedmedycznej”: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16424"/>
          </a:xfrm>
        </p:spPr>
        <p:txBody>
          <a:bodyPr>
            <a:normAutofit/>
          </a:bodyPr>
          <a:lstStyle/>
          <a:p>
            <a:pPr marL="514350" indent="-514350" algn="just">
              <a:spcBef>
                <a:spcPts val="600"/>
              </a:spcBef>
              <a:buClr>
                <a:srgbClr val="0A373E"/>
              </a:buClr>
              <a:buFont typeface="+mj-lt"/>
              <a:buAutoNum type="arabicParenR" startAt="2"/>
            </a:pPr>
            <a:r>
              <a:rPr lang="pl-PL" sz="2400" b="1" u="sng" dirty="0" smtClean="0">
                <a:solidFill>
                  <a:srgbClr val="0C3C44"/>
                </a:solidFill>
                <a:latin typeface="+mj-lt"/>
              </a:rPr>
              <a:t>identyfikowanie zagrożeń w szkole oraz w drodze do szkoły i ze szkoły:</a:t>
            </a:r>
          </a:p>
          <a:p>
            <a:pPr marL="51435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zajęcia z zakresu zapobiegania urazom i wypadkom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wśród uczniów</a:t>
            </a: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placówek oświatowych prowadzonych przez powiat poznański. Celem  przedsięwzięć było ograniczenie liczby wypadków w szkole oraz w drodze do i ze szkoły (</a:t>
            </a:r>
            <a:r>
              <a:rPr lang="pl-PL" sz="2400" i="1" dirty="0" smtClean="0">
                <a:solidFill>
                  <a:srgbClr val="0A373E"/>
                </a:solidFill>
                <a:latin typeface="+mj-lt"/>
              </a:rPr>
              <a:t>116 zajęć, </a:t>
            </a:r>
            <a:br>
              <a:rPr lang="pl-PL" sz="2400" i="1" dirty="0" smtClean="0">
                <a:solidFill>
                  <a:srgbClr val="0A373E"/>
                </a:solidFill>
                <a:latin typeface="+mj-lt"/>
              </a:rPr>
            </a:br>
            <a:r>
              <a:rPr lang="pl-PL" sz="2400" i="1" dirty="0" smtClean="0">
                <a:solidFill>
                  <a:srgbClr val="0A373E"/>
                </a:solidFill>
                <a:latin typeface="+mj-lt"/>
              </a:rPr>
              <a:t>2 703 uczestników);</a:t>
            </a:r>
          </a:p>
          <a:p>
            <a:pPr marL="324000" indent="-514350">
              <a:buClr>
                <a:srgbClr val="0A373E"/>
              </a:buClr>
              <a:buNone/>
            </a:pPr>
            <a:endParaRPr lang="pl-PL" u="sng" dirty="0" smtClean="0">
              <a:solidFill>
                <a:srgbClr val="0A373E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368152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4: 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Zmniejszenie częstości występowania urazów powstałych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w wyniku wypadków oraz upowszechnienie wiedzy na temat udzielania pierwszej pomocy  przedmedycznej”: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04863"/>
            <a:ext cx="4038600" cy="415006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Clr>
                <a:srgbClr val="0A373E"/>
              </a:buClr>
              <a:buFont typeface="+mj-lt"/>
              <a:buAutoNum type="arabicParenR" startAt="3"/>
            </a:pPr>
            <a:r>
              <a:rPr lang="pl-PL" sz="2000" b="1" u="sng" dirty="0" smtClean="0">
                <a:solidFill>
                  <a:srgbClr val="0C3C44"/>
                </a:solidFill>
                <a:latin typeface="+mj-lt"/>
              </a:rPr>
              <a:t>szkolenia opiekunów osób starszych w zakresie zapobiegania urazom </a:t>
            </a:r>
            <a:br>
              <a:rPr lang="pl-PL" sz="2000" b="1" u="sng" dirty="0" smtClean="0">
                <a:solidFill>
                  <a:srgbClr val="0C3C44"/>
                </a:solidFill>
                <a:latin typeface="+mj-lt"/>
              </a:rPr>
            </a:br>
            <a:r>
              <a:rPr lang="pl-PL" sz="2000" b="1" u="sng" dirty="0" smtClean="0">
                <a:solidFill>
                  <a:srgbClr val="0C3C44"/>
                </a:solidFill>
                <a:latin typeface="+mj-lt"/>
              </a:rPr>
              <a:t>i wypadkom</a:t>
            </a: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 (w Domu Pomocy Społecznej w Lisówkach):</a:t>
            </a:r>
            <a:endParaRPr lang="pl-PL" sz="2000" u="sng" dirty="0" smtClean="0">
              <a:solidFill>
                <a:srgbClr val="0C3C44"/>
              </a:solidFill>
              <a:latin typeface="+mj-lt"/>
            </a:endParaRPr>
          </a:p>
          <a:p>
            <a:pPr marL="514800" indent="-514800">
              <a:spcBef>
                <a:spcPts val="6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szkolenie z zakresu bezpieczeństwa i higieny pracy (</a:t>
            </a:r>
            <a:r>
              <a:rPr lang="pl-PL" sz="2000" b="1" dirty="0" smtClean="0">
                <a:solidFill>
                  <a:srgbClr val="0C3C44"/>
                </a:solidFill>
                <a:latin typeface="+mj-lt"/>
              </a:rPr>
              <a:t>przeszkolono 18 opiekunów </a:t>
            </a:r>
            <a:br>
              <a:rPr lang="pl-PL" sz="2000" b="1" dirty="0" smtClean="0">
                <a:solidFill>
                  <a:srgbClr val="0C3C44"/>
                </a:solidFill>
                <a:latin typeface="+mj-lt"/>
              </a:rPr>
            </a:br>
            <a:r>
              <a:rPr lang="pl-PL" sz="2000" b="1" dirty="0" smtClean="0">
                <a:solidFill>
                  <a:srgbClr val="0C3C44"/>
                </a:solidFill>
                <a:latin typeface="+mj-lt"/>
              </a:rPr>
              <a:t>w zakresie udzielania pierwszej pomocy przedmedycznej)</a:t>
            </a:r>
            <a:r>
              <a:rPr lang="pl-PL" sz="2000" dirty="0" smtClean="0">
                <a:solidFill>
                  <a:srgbClr val="0C3C44"/>
                </a:solidFill>
              </a:rPr>
              <a:t>,</a:t>
            </a:r>
          </a:p>
          <a:p>
            <a:pPr marL="514800" lvl="0" indent="-51480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ćwiczenia poprawiające równowagę i koordynację ruchową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dla mieszkańców z grupy ryzyka, mające na celu zmniejszenie częstości występowania urazów;</a:t>
            </a:r>
          </a:p>
          <a:p>
            <a:pPr marL="514800" indent="-514800">
              <a:spcBef>
                <a:spcPts val="6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sz="2000" dirty="0" smtClean="0">
              <a:solidFill>
                <a:srgbClr val="0C3C44"/>
              </a:solidFill>
            </a:endParaRPr>
          </a:p>
          <a:p>
            <a:pPr marL="324000" indent="-514350">
              <a:buClr>
                <a:srgbClr val="0A373E"/>
              </a:buClr>
              <a:buNone/>
            </a:pPr>
            <a:endParaRPr lang="pl-PL" dirty="0"/>
          </a:p>
        </p:txBody>
      </p:sp>
      <p:pic>
        <p:nvPicPr>
          <p:cNvPr id="5" name="Symbol zastępczy zawartości 4" descr="dps.jpg"/>
          <p:cNvPicPr preferRelativeResize="0"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24128" y="2276872"/>
            <a:ext cx="2592000" cy="2232000"/>
          </a:xfrm>
          <a:ln w="15875" cap="rnd" cmpd="sng">
            <a:solidFill>
              <a:srgbClr val="0C3C44"/>
            </a:solidFill>
          </a:ln>
          <a:effectLst>
            <a:outerShdw blurRad="50800" dist="38100" dir="2700000" algn="tl" rotWithShape="0">
              <a:srgbClr val="0A373E">
                <a:alpha val="40000"/>
              </a:srgbClr>
            </a:outerShdw>
          </a:effectLst>
        </p:spPr>
      </p:pic>
      <p:sp>
        <p:nvSpPr>
          <p:cNvPr id="36866" name="AutoShape 2" descr="Znalezione obrazy dla zapytania &amp;cacute;wiczenia fizjoterapeuta sen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68" name="AutoShape 4" descr="Znalezione obrazy dla zapytania &amp;cacute;wiczenia fizjoterapeuta sen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70" name="AutoShape 6" descr="Znalezione obrazy dla zapytania &amp;cacute;wiczenia fizjoterapeuta seni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6871" name="Picture 7" descr="Y:\PROGRAM ZDROWOTNY 2014-2018\podsumowanie PROGRAMU za lata 2014-2015\równowag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3094649" cy="2124000"/>
          </a:xfrm>
          <a:prstGeom prst="rect">
            <a:avLst/>
          </a:prstGeom>
          <a:noFill/>
          <a:ln w="15875" cap="rnd" cmpd="sng">
            <a:solidFill>
              <a:srgbClr val="0A373E"/>
            </a:solidFill>
          </a:ln>
          <a:effectLst>
            <a:outerShdw blurRad="50800" dist="38100" algn="l" rotWithShape="0">
              <a:srgbClr val="0C3C44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pl-PL" b="1" dirty="0" smtClean="0">
                <a:solidFill>
                  <a:srgbClr val="0C3C44"/>
                </a:solidFill>
              </a:rPr>
              <a:t>Podstawa prawna </a:t>
            </a:r>
            <a:endParaRPr lang="pl-PL" b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1844824"/>
            <a:ext cx="6048672" cy="4434840"/>
          </a:xfrm>
        </p:spPr>
        <p:txBody>
          <a:bodyPr>
            <a:normAutofit fontScale="92500" lnSpcReduction="20000"/>
          </a:bodyPr>
          <a:lstStyle/>
          <a:p>
            <a:pPr lvl="0" algn="just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Ustawa z dnia 5 czerwca 1998 r. </a:t>
            </a:r>
            <a:b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o </a:t>
            </a:r>
            <a:r>
              <a:rPr lang="pl-PL" sz="2800" b="1" i="1" dirty="0" smtClean="0">
                <a:solidFill>
                  <a:srgbClr val="0C3C44"/>
                </a:solidFill>
                <a:latin typeface="Calibri" pitchFamily="34" charset="0"/>
              </a:rPr>
              <a:t>samorządzie powiatowym</a:t>
            </a: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 (Dz. U. 2016 r. poz. 814 </a:t>
            </a:r>
            <a:r>
              <a:rPr lang="pl-PL" sz="2800" dirty="0" err="1" smtClean="0">
                <a:solidFill>
                  <a:srgbClr val="0C3C44"/>
                </a:solidFill>
                <a:latin typeface="Calibri" pitchFamily="34" charset="0"/>
              </a:rPr>
              <a:t>t.j</a:t>
            </a: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.).</a:t>
            </a:r>
          </a:p>
          <a:p>
            <a:pPr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Ustawa z dnia  27 sierpnia 2004 r. </a:t>
            </a:r>
            <a:b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2800" b="1" i="1" dirty="0" smtClean="0">
                <a:solidFill>
                  <a:srgbClr val="0C3C44"/>
                </a:solidFill>
                <a:latin typeface="Calibri" pitchFamily="34" charset="0"/>
              </a:rPr>
              <a:t>o świadczeniach  opieki zdrowotnej  finansowanych ze środków publicznych</a:t>
            </a: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 (Dz. U. z 2015 r. poz. 581 ze zm.) nakłada na jednostkę samorządu  terytorialnego obowiązek opracowania, realizacji oraz oceny efektów programów polityki zdrowotnej wynikających z rozpoznanych potrzeb zdrowotnych i stanu zdrowia mieszkańców.</a:t>
            </a:r>
          </a:p>
          <a:p>
            <a:pPr lvl="0" algn="just">
              <a:spcBef>
                <a:spcPts val="1200"/>
              </a:spcBef>
              <a:buClr>
                <a:srgbClr val="0C3C44"/>
              </a:buClr>
              <a:buNone/>
            </a:pPr>
            <a:endParaRPr lang="pl-PL" sz="46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Clr>
                <a:srgbClr val="0C3C44"/>
              </a:buClr>
              <a:buFont typeface="Wingdings" pitchFamily="2" charset="2"/>
              <a:buChar char="§"/>
            </a:pPr>
            <a:endParaRPr lang="pl-PL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Symbol zastępczy zawartości 5" descr="temid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76256" y="2564904"/>
            <a:ext cx="1371600" cy="22479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264" cy="1440160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 4 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Zmniejszenie częstości występowania urazów powstałych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w wyniku wypadków oraz upowszechnienie wiedzy na temat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udzielania pierwszej </a:t>
            </a:r>
            <a:r>
              <a:rPr lang="pl-PL" sz="2400" b="1" i="1" dirty="0" err="1" smtClean="0">
                <a:solidFill>
                  <a:srgbClr val="0A373E"/>
                </a:solidFill>
              </a:rPr>
              <a:t>pomocy</a:t>
            </a:r>
            <a:r>
              <a:rPr lang="pl-PL" sz="2400" b="1" i="1" dirty="0" smtClean="0">
                <a:solidFill>
                  <a:srgbClr val="0A373E"/>
                </a:solidFill>
              </a:rPr>
              <a:t>  </a:t>
            </a:r>
            <a:r>
              <a:rPr lang="pl-PL" sz="2400" b="1" i="1" dirty="0" err="1" smtClean="0">
                <a:solidFill>
                  <a:srgbClr val="0A373E"/>
                </a:solidFill>
              </a:rPr>
              <a:t>przedmedycznej</a:t>
            </a:r>
            <a:r>
              <a:rPr lang="pl-PL" sz="2400" b="1" i="1" dirty="0" smtClean="0">
                <a:solidFill>
                  <a:srgbClr val="0A373E"/>
                </a:solidFill>
              </a:rPr>
              <a:t>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164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2400"/>
              </a:spcBef>
              <a:buClr>
                <a:srgbClr val="0A373E"/>
              </a:buClr>
              <a:buNone/>
            </a:pPr>
            <a:endParaRPr lang="pl-PL" dirty="0" smtClean="0">
              <a:solidFill>
                <a:srgbClr val="0A373E"/>
              </a:solidFill>
              <a:latin typeface="+mj-lt"/>
            </a:endParaRPr>
          </a:p>
          <a:p>
            <a:pPr marL="0" indent="0">
              <a:spcBef>
                <a:spcPts val="2400"/>
              </a:spcBef>
              <a:buClr>
                <a:srgbClr val="0A373E"/>
              </a:buClr>
              <a:buNone/>
            </a:pP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Na zadania w ramach  </a:t>
            </a:r>
            <a:r>
              <a:rPr lang="pl-PL" sz="2400" b="1" dirty="0" smtClean="0">
                <a:solidFill>
                  <a:srgbClr val="6BA42C"/>
                </a:solidFill>
                <a:latin typeface="+mj-lt"/>
              </a:rPr>
              <a:t>celu operacyjnego nr 4 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wydatkowano       </a:t>
            </a:r>
            <a:r>
              <a:rPr lang="pl-PL" sz="2400" b="1" dirty="0" smtClean="0">
                <a:solidFill>
                  <a:srgbClr val="0A373E"/>
                </a:solidFill>
                <a:latin typeface="+mj-lt"/>
              </a:rPr>
              <a:t>3 250,00 zł </a:t>
            </a:r>
            <a:r>
              <a:rPr lang="pl-PL" sz="2400" dirty="0" smtClean="0">
                <a:solidFill>
                  <a:srgbClr val="0A373E"/>
                </a:solidFill>
                <a:latin typeface="+mj-lt"/>
              </a:rPr>
              <a:t>(dotacje dla organizacji pozarządowych).</a:t>
            </a:r>
            <a:endParaRPr lang="pl-PL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1008112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</a:rPr>
              <a:t>Cel  operacyjny nr  5</a:t>
            </a:r>
            <a:br>
              <a:rPr lang="pl-PL" sz="2400" b="1" i="1" dirty="0" smtClean="0">
                <a:solidFill>
                  <a:srgbClr val="6BA42C"/>
                </a:solidFill>
              </a:rPr>
            </a:br>
            <a:r>
              <a:rPr lang="pl-PL" sz="2400" b="1" i="1" dirty="0" smtClean="0">
                <a:solidFill>
                  <a:srgbClr val="0C3C44"/>
                </a:solidFill>
              </a:rPr>
              <a:t>„Zwiększenie skuteczności zapobiegania chorobom zakaźnym </a:t>
            </a:r>
            <a:br>
              <a:rPr lang="pl-PL" sz="2400" b="1" i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0C3C44"/>
                </a:solidFill>
              </a:rPr>
              <a:t>i zakażeniom”:</a:t>
            </a:r>
            <a:endParaRPr lang="pl-PL" sz="2400" b="1" i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88432"/>
          </a:xfrm>
        </p:spPr>
        <p:txBody>
          <a:bodyPr>
            <a:normAutofit fontScale="77500" lnSpcReduction="20000"/>
          </a:bodyPr>
          <a:lstStyle/>
          <a:p>
            <a:pPr marL="514800" indent="-514350">
              <a:buClr>
                <a:srgbClr val="0A373E"/>
              </a:buClr>
              <a:buFont typeface="+mj-lt"/>
              <a:buAutoNum type="arabicParenR"/>
            </a:pPr>
            <a:r>
              <a:rPr lang="pl-PL" sz="2800" b="1" u="sng" dirty="0" smtClean="0">
                <a:solidFill>
                  <a:srgbClr val="0C3C44"/>
                </a:solidFill>
                <a:latin typeface="+mj-lt"/>
              </a:rPr>
              <a:t>działania edukacyjne w zakresie zapobiegania chorobom zakaźnym i zakażeniom:</a:t>
            </a:r>
          </a:p>
          <a:p>
            <a:pPr marL="514800" indent="-51435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800" b="1" dirty="0" smtClean="0">
                <a:solidFill>
                  <a:srgbClr val="0C3C44"/>
                </a:solidFill>
                <a:latin typeface="+mj-lt"/>
              </a:rPr>
              <a:t>akcje informacyjno – edukacyjne </a:t>
            </a:r>
            <a:r>
              <a:rPr lang="pl-PL" sz="2800" dirty="0" smtClean="0">
                <a:solidFill>
                  <a:srgbClr val="0C3C44"/>
                </a:solidFill>
                <a:latin typeface="+mj-lt"/>
              </a:rPr>
              <a:t>w ramach </a:t>
            </a:r>
            <a:r>
              <a:rPr lang="pl-PL" sz="2800" i="1" dirty="0" smtClean="0">
                <a:solidFill>
                  <a:srgbClr val="0C3C44"/>
                </a:solidFill>
              </a:rPr>
              <a:t>„</a:t>
            </a:r>
            <a:r>
              <a:rPr lang="pl-PL" sz="2800" i="1" dirty="0" smtClean="0">
                <a:solidFill>
                  <a:srgbClr val="0C3C44"/>
                </a:solidFill>
                <a:latin typeface="+mj-lt"/>
              </a:rPr>
              <a:t>Profilaktycznego programu szczepień przeciwko grypie”</a:t>
            </a:r>
            <a:r>
              <a:rPr lang="pl-PL" sz="2800" dirty="0" smtClean="0">
                <a:solidFill>
                  <a:srgbClr val="0C3C44"/>
                </a:solidFill>
                <a:latin typeface="+mj-lt"/>
              </a:rPr>
              <a:t> (2015 r.) oraz </a:t>
            </a:r>
            <a:r>
              <a:rPr lang="pl-PL" sz="2800" i="1" dirty="0" smtClean="0">
                <a:solidFill>
                  <a:srgbClr val="0C3C44"/>
                </a:solidFill>
                <a:latin typeface="+mj-lt"/>
              </a:rPr>
              <a:t>„Programu profilaktyki zakażeń pneumokokowych wśród dzieci z powiatu poznańskiego” (15 spotkań edukacyjnych,  5 700 ulotek informacyjnych);</a:t>
            </a:r>
          </a:p>
          <a:p>
            <a:pPr marL="514800" indent="-514350">
              <a:spcBef>
                <a:spcPts val="1800"/>
              </a:spcBef>
              <a:buClr>
                <a:srgbClr val="0A373E"/>
              </a:buClr>
              <a:buFont typeface="+mj-lt"/>
              <a:buAutoNum type="arabicParenR" startAt="2"/>
            </a:pPr>
            <a:r>
              <a:rPr lang="pl-PL" sz="2800" b="1" u="sng" dirty="0" smtClean="0">
                <a:solidFill>
                  <a:srgbClr val="0C3C44"/>
                </a:solidFill>
                <a:latin typeface="+mj-lt"/>
              </a:rPr>
              <a:t>działania profilaktyczne w zakresie zapobiegania chorobom zakaźnym:</a:t>
            </a:r>
            <a:endParaRPr lang="pl-PL" sz="2800" u="sng" dirty="0" smtClean="0">
              <a:solidFill>
                <a:srgbClr val="0C3C44"/>
              </a:solidFill>
              <a:latin typeface="+mj-lt"/>
            </a:endParaRPr>
          </a:p>
          <a:p>
            <a:pPr marL="514800" indent="-51435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0C3C44"/>
                </a:solidFill>
                <a:latin typeface="+mj-lt"/>
              </a:rPr>
              <a:t>szczepienia przeciwko grypie (zaszczepiono  1 938 osób),</a:t>
            </a:r>
          </a:p>
          <a:p>
            <a:pPr marL="514800" indent="-514350" algn="just">
              <a:spcBef>
                <a:spcPts val="600"/>
              </a:spcBef>
              <a:spcAft>
                <a:spcPts val="600"/>
              </a:spcAft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800" dirty="0" smtClean="0">
                <a:solidFill>
                  <a:srgbClr val="0C3C44"/>
                </a:solidFill>
                <a:latin typeface="+mj-lt"/>
              </a:rPr>
              <a:t>szczepienia przeciwko pneumokokom (zaszczepiono 2 856 dzieci).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i="1" dirty="0" smtClean="0">
              <a:solidFill>
                <a:srgbClr val="0C3C44"/>
              </a:solidFill>
              <a:latin typeface="+mj-lt"/>
            </a:endParaRP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None/>
            </a:pPr>
            <a:endParaRPr lang="pl-PL" sz="1600" i="1" dirty="0" smtClean="0">
              <a:solidFill>
                <a:srgbClr val="0C3C44"/>
              </a:solidFill>
              <a:latin typeface="+mj-lt"/>
            </a:endParaRP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sz="1600" i="1" dirty="0" smtClean="0">
              <a:solidFill>
                <a:srgbClr val="0C3C44"/>
              </a:solidFill>
              <a:latin typeface="+mj-lt"/>
            </a:endParaRP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sz="1600" dirty="0" smtClean="0">
              <a:solidFill>
                <a:srgbClr val="0C3C44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Font typeface="+mj-lt"/>
              <a:buAutoNum type="arabicParenR"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1008112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</a:rPr>
              <a:t>Cel  operacyjny nr  5</a:t>
            </a:r>
            <a:br>
              <a:rPr lang="pl-PL" sz="2400" b="1" i="1" dirty="0" smtClean="0">
                <a:solidFill>
                  <a:srgbClr val="6BA42C"/>
                </a:solidFill>
              </a:rPr>
            </a:br>
            <a:r>
              <a:rPr lang="pl-PL" sz="2400" b="1" i="1" dirty="0" smtClean="0">
                <a:solidFill>
                  <a:srgbClr val="0C3C44"/>
                </a:solidFill>
              </a:rPr>
              <a:t>„Zwiększenie skuteczności zapobiegania chorobom zakaźnym </a:t>
            </a:r>
            <a:br>
              <a:rPr lang="pl-PL" sz="2400" b="1" i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0C3C44"/>
                </a:solidFill>
              </a:rPr>
              <a:t>i zakażeniom”:</a:t>
            </a:r>
            <a:endParaRPr lang="pl-PL" sz="2400" b="1" i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888432"/>
          </a:xfrm>
        </p:spPr>
        <p:txBody>
          <a:bodyPr>
            <a:normAutofit/>
          </a:bodyPr>
          <a:lstStyle/>
          <a:p>
            <a:pPr marL="0" indent="-514350">
              <a:spcBef>
                <a:spcPts val="1200"/>
              </a:spcBef>
              <a:buClr>
                <a:srgbClr val="0A373E"/>
              </a:buClr>
              <a:buNone/>
            </a:pP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Na zadania zrealizowane w ramach celu </a:t>
            </a:r>
            <a:r>
              <a:rPr lang="pl-PL" sz="2200" b="1" i="1" dirty="0" smtClean="0">
                <a:solidFill>
                  <a:srgbClr val="6BA42C"/>
                </a:solidFill>
                <a:latin typeface="+mj-lt"/>
              </a:rPr>
              <a:t>operacyjnego nr  </a:t>
            </a:r>
            <a:r>
              <a:rPr lang="pl-PL" sz="2200" b="1" i="1" dirty="0">
                <a:solidFill>
                  <a:srgbClr val="6BA42C"/>
                </a:solidFill>
                <a:latin typeface="+mj-lt"/>
              </a:rPr>
              <a:t>5</a:t>
            </a:r>
            <a:br>
              <a:rPr lang="pl-PL" sz="2200" b="1" i="1" dirty="0">
                <a:solidFill>
                  <a:srgbClr val="6BA42C"/>
                </a:solidFill>
                <a:latin typeface="+mj-lt"/>
              </a:rPr>
            </a:b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wydatkowano </a:t>
            </a: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867 086, 53 zł </a:t>
            </a: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w tym: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796 349, 53 zł -</a:t>
            </a: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 program profilaktyki zakażeń pneumokokowych,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70 737, 00 zł -</a:t>
            </a: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 profilaktyczny program szczepień przeciwko grypie.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sz="1600" dirty="0" smtClean="0">
              <a:solidFill>
                <a:srgbClr val="0C3C44"/>
              </a:solidFill>
              <a:latin typeface="+mj-lt"/>
            </a:endParaRPr>
          </a:p>
          <a:p>
            <a:pPr marL="324000" indent="-514350">
              <a:buClr>
                <a:srgbClr val="0A373E"/>
              </a:buClr>
              <a:buFont typeface="+mj-lt"/>
              <a:buAutoNum type="arabicParenR"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91264" cy="2016224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2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6</a:t>
            </a:r>
            <a:r>
              <a:rPr lang="pl-PL" sz="22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2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200" b="1" dirty="0" smtClean="0">
                <a:solidFill>
                  <a:srgbClr val="0C3C44"/>
                </a:solidFill>
                <a:latin typeface="Calibri" pitchFamily="34" charset="0"/>
              </a:rPr>
              <a:t>„</a:t>
            </a:r>
            <a:r>
              <a:rPr lang="pl-PL" sz="2200" b="1" i="1" dirty="0" smtClean="0">
                <a:solidFill>
                  <a:srgbClr val="0C3C44"/>
                </a:solidFill>
              </a:rPr>
              <a:t>Profilaktyka - wczesne wykrywanie i zapobieganie powikłaniom wybranych chorób społecznych i  cywilizacyjnych </a:t>
            </a:r>
            <a:br>
              <a:rPr lang="pl-PL" sz="2200" b="1" i="1" dirty="0" smtClean="0">
                <a:solidFill>
                  <a:srgbClr val="0C3C44"/>
                </a:solidFill>
              </a:rPr>
            </a:br>
            <a:r>
              <a:rPr lang="pl-PL" sz="2200" b="1" i="1" dirty="0" smtClean="0">
                <a:solidFill>
                  <a:srgbClr val="0C3C44"/>
                </a:solidFill>
              </a:rPr>
              <a:t>(m.in. cukrzyca,  choroby układu oddechowego, choroby układu trawiennego, choroby reumatyczne, choroby sercowo-naczyniowe, nowotwory, otyłość, osteoporoza)”:</a:t>
            </a:r>
            <a:endParaRPr lang="pl-PL" sz="2200" b="1" i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996952"/>
            <a:ext cx="8280920" cy="3456384"/>
          </a:xfrm>
        </p:spPr>
        <p:txBody>
          <a:bodyPr>
            <a:noAutofit/>
          </a:bodyPr>
          <a:lstStyle/>
          <a:p>
            <a:pPr marL="514800" indent="-514350" algn="just">
              <a:buClr>
                <a:srgbClr val="0A373E"/>
              </a:buClr>
              <a:buFont typeface="+mj-lt"/>
              <a:buAutoNum type="arabicParenR"/>
            </a:pPr>
            <a:r>
              <a:rPr lang="pl-PL" sz="1900" b="1" u="sng" dirty="0" smtClean="0">
                <a:solidFill>
                  <a:srgbClr val="0C3C44"/>
                </a:solidFill>
                <a:latin typeface="+mj-lt"/>
              </a:rPr>
              <a:t>działania edukacyjne w zakresie zapobiegania powikłaniom wybranych chorób społecznych i cywilizacyjnych</a:t>
            </a:r>
            <a:r>
              <a:rPr lang="pl-PL" sz="1900" dirty="0" smtClean="0">
                <a:solidFill>
                  <a:srgbClr val="0C3C44"/>
                </a:solidFill>
                <a:latin typeface="+mj-lt"/>
              </a:rPr>
              <a:t> (w szkołach </a:t>
            </a:r>
            <a:r>
              <a:rPr lang="pl-PL" sz="1900" dirty="0" err="1" smtClean="0">
                <a:solidFill>
                  <a:srgbClr val="0C3C44"/>
                </a:solidFill>
                <a:latin typeface="+mj-lt"/>
              </a:rPr>
              <a:t>ponadgimnazjalnych</a:t>
            </a:r>
            <a:r>
              <a:rPr lang="pl-PL" sz="1900" dirty="0" smtClean="0">
                <a:solidFill>
                  <a:srgbClr val="0C3C44"/>
                </a:solidFill>
                <a:latin typeface="+mj-lt"/>
              </a:rPr>
              <a:t> </a:t>
            </a:r>
            <a:br>
              <a:rPr lang="pl-PL" sz="1900" dirty="0" smtClean="0">
                <a:solidFill>
                  <a:srgbClr val="0C3C44"/>
                </a:solidFill>
                <a:latin typeface="+mj-lt"/>
              </a:rPr>
            </a:br>
            <a:r>
              <a:rPr lang="pl-PL" sz="1900" dirty="0" smtClean="0">
                <a:solidFill>
                  <a:srgbClr val="0C3C44"/>
                </a:solidFill>
                <a:latin typeface="+mj-lt"/>
              </a:rPr>
              <a:t>i specjalnych ośrodkach szkolno-wychowawczych, dotacje dla organizacji pozarządowej np. </a:t>
            </a:r>
            <a:r>
              <a:rPr lang="pl-PL" sz="1900" i="1" dirty="0" smtClean="0">
                <a:solidFill>
                  <a:srgbClr val="0C3C44"/>
                </a:solidFill>
                <a:latin typeface="+mj-lt"/>
              </a:rPr>
              <a:t>„Aktywni siłą wieku i pełnią życia - mieszkańcy Powiatu Poznańskiego</a:t>
            </a:r>
            <a:r>
              <a:rPr lang="pl-PL" sz="1900" dirty="0" smtClean="0">
                <a:solidFill>
                  <a:srgbClr val="0C3C44"/>
                </a:solidFill>
                <a:latin typeface="+mj-lt"/>
              </a:rPr>
              <a:t>”),</a:t>
            </a:r>
          </a:p>
          <a:p>
            <a:pPr marL="514350" indent="-514350" algn="just">
              <a:buClr>
                <a:srgbClr val="0A373E"/>
              </a:buClr>
              <a:buFont typeface="+mj-lt"/>
              <a:buAutoNum type="arabicParenR" startAt="2"/>
            </a:pPr>
            <a:r>
              <a:rPr lang="pl-PL" sz="1900" b="1" u="sng" dirty="0" smtClean="0">
                <a:solidFill>
                  <a:srgbClr val="0A373E"/>
                </a:solidFill>
                <a:latin typeface="+mj-lt"/>
              </a:rPr>
              <a:t>działania profilaktyczne w kierunku wybranych chorób cywilizacyjnych </a:t>
            </a:r>
            <a:br>
              <a:rPr lang="pl-PL" sz="1900" b="1" u="sng" dirty="0" smtClean="0">
                <a:solidFill>
                  <a:srgbClr val="0A373E"/>
                </a:solidFill>
                <a:latin typeface="+mj-lt"/>
              </a:rPr>
            </a:br>
            <a:r>
              <a:rPr lang="pl-PL" sz="1900" b="1" u="sng" dirty="0" smtClean="0">
                <a:solidFill>
                  <a:srgbClr val="0A373E"/>
                </a:solidFill>
                <a:latin typeface="+mj-lt"/>
              </a:rPr>
              <a:t>i społecznych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 (w ramach dotacji dla organizacji pozarządowej - wczesne wykrywanie i profilaktyka chorób otępiennych wśród mieszkańców powiatu poznańskiego po 65 roku życia,</a:t>
            </a:r>
          </a:p>
          <a:p>
            <a:pPr marL="0" algn="just">
              <a:spcBef>
                <a:spcPts val="1800"/>
              </a:spcBef>
              <a:buClr>
                <a:srgbClr val="0C3C44"/>
              </a:buClr>
              <a:buNone/>
            </a:pPr>
            <a:r>
              <a:rPr lang="pl-PL" sz="1800" b="1" dirty="0" smtClean="0">
                <a:solidFill>
                  <a:srgbClr val="0C3C44"/>
                </a:solidFill>
                <a:latin typeface="+mj-lt"/>
              </a:rPr>
              <a:t>Na zadania wydatkowano 13 000,00 zł (dotacje dla organizacji pozarządowych).</a:t>
            </a:r>
            <a:endParaRPr lang="pl-PL" sz="1800" dirty="0" smtClean="0">
              <a:solidFill>
                <a:srgbClr val="0A373E"/>
              </a:solidFill>
              <a:latin typeface="+mj-lt"/>
            </a:endParaRPr>
          </a:p>
          <a:p>
            <a:pPr marL="514800" indent="-514350" algn="just">
              <a:buClr>
                <a:srgbClr val="0A373E"/>
              </a:buClr>
              <a:buFont typeface="+mj-lt"/>
              <a:buAutoNum type="arabicParenR"/>
            </a:pPr>
            <a:endParaRPr lang="pl-PL" sz="2000" dirty="0" smtClean="0">
              <a:solidFill>
                <a:srgbClr val="0C3C44"/>
              </a:solidFill>
              <a:latin typeface="+mj-lt"/>
            </a:endParaRPr>
          </a:p>
          <a:p>
            <a:pPr marL="514800" indent="-514350" algn="just">
              <a:buClr>
                <a:srgbClr val="0A373E"/>
              </a:buClr>
              <a:buFont typeface="+mj-lt"/>
              <a:buAutoNum type="arabicParenR"/>
            </a:pPr>
            <a:endParaRPr lang="pl-PL" sz="2000" dirty="0" smtClean="0">
              <a:solidFill>
                <a:srgbClr val="0C3C44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1440160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7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dirty="0" smtClean="0">
                <a:solidFill>
                  <a:srgbClr val="0A373E"/>
                </a:solidFill>
                <a:latin typeface="Calibri" pitchFamily="34" charset="0"/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Wspieranie zdrowia fizycznego i psychospołecznego oraz zapobieganie najczęstszym problemom zdrowotnym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dzieci i młodzieży oraz osób starszych”: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92896"/>
            <a:ext cx="8229600" cy="3672408"/>
          </a:xfrm>
        </p:spPr>
        <p:txBody>
          <a:bodyPr>
            <a:noAutofit/>
          </a:bodyPr>
          <a:lstStyle/>
          <a:p>
            <a:pPr marL="514350" indent="-514350">
              <a:buClr>
                <a:srgbClr val="0A373E"/>
              </a:buClr>
              <a:buFont typeface="+mj-lt"/>
              <a:buAutoNum type="arabicParenR"/>
            </a:pPr>
            <a:r>
              <a:rPr lang="pl-PL" sz="2000" b="1" u="sng" dirty="0" smtClean="0">
                <a:solidFill>
                  <a:srgbClr val="0A373E"/>
                </a:solidFill>
                <a:latin typeface="+mj-lt"/>
              </a:rPr>
              <a:t>edukacja w zakresie właściwego odżywiania, aktywności fizycznej oraz ograniczenia używania tytoniu i substancji psychoaktywnych</a:t>
            </a:r>
            <a:r>
              <a:rPr lang="pl-PL" sz="2000" b="1" u="dotDotDash" dirty="0" smtClean="0">
                <a:solidFill>
                  <a:srgbClr val="0A373E"/>
                </a:solidFill>
                <a:latin typeface="+mj-lt"/>
              </a:rPr>
              <a:t>:</a:t>
            </a:r>
          </a:p>
          <a:p>
            <a:pPr marL="514350" indent="-514350"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w ramach dotacji dla organizacji pozarządowych: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warsztaty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 w 7 szkołach </a:t>
            </a:r>
            <a:r>
              <a:rPr lang="pl-PL" sz="2000" dirty="0" err="1" smtClean="0">
                <a:solidFill>
                  <a:srgbClr val="0A373E"/>
                </a:solidFill>
                <a:latin typeface="+mj-lt"/>
              </a:rPr>
              <a:t>ponadgimnzjalnych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,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spot reklamowy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w telewizji WTK,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plakaty i ulotki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dotyczące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zdrowia psychicznego,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film edukacyjny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promujący zdrowe nawyki żywieniowe,</a:t>
            </a:r>
          </a:p>
          <a:p>
            <a:pPr marL="514350" indent="-514350"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edukacja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w zakresie m.in. właściwego odżywiania, aktywności fizycznej oraz szkodliwości używania tytoniu i substancji psychoaktywnych </a:t>
            </a:r>
            <a:br>
              <a:rPr lang="pl-PL" sz="2000" dirty="0" smtClean="0">
                <a:solidFill>
                  <a:srgbClr val="0A373E"/>
                </a:solidFill>
                <a:latin typeface="+mj-lt"/>
              </a:rPr>
            </a:b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(w 7 szkołach </a:t>
            </a:r>
            <a:r>
              <a:rPr lang="pl-PL" sz="2000" dirty="0" err="1" smtClean="0">
                <a:solidFill>
                  <a:srgbClr val="0A373E"/>
                </a:solidFill>
                <a:latin typeface="+mj-lt"/>
              </a:rPr>
              <a:t>ponadgimnzjalnych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 oraz 2 ośrodkach szkolno-wychowawczych – udział  3004 uczniów).</a:t>
            </a:r>
            <a:endParaRPr lang="pl-PL" sz="2000" dirty="0">
              <a:solidFill>
                <a:srgbClr val="0C3C44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7</a:t>
            </a:r>
            <a:b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Wspieranie zdrowia fizycznego i psychospołecznego oraz zapobieganie najczęstszym problemom zdrowotnym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dzieci i młodzieży oraz osób starszych”: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2348880"/>
            <a:ext cx="4752528" cy="4074800"/>
          </a:xfrm>
        </p:spPr>
        <p:txBody>
          <a:bodyPr>
            <a:noAutofit/>
          </a:bodyPr>
          <a:lstStyle/>
          <a:p>
            <a:pPr marL="514350" indent="-514350">
              <a:spcBef>
                <a:spcPts val="600"/>
              </a:spcBef>
              <a:buClr>
                <a:srgbClr val="0A373E"/>
              </a:buClr>
              <a:buFont typeface="+mj-lt"/>
              <a:buAutoNum type="arabicParenR" startAt="2"/>
            </a:pPr>
            <a:r>
              <a:rPr lang="pl-PL" sz="2000" b="1" u="sng" dirty="0" smtClean="0">
                <a:solidFill>
                  <a:srgbClr val="0A373E"/>
                </a:solidFill>
                <a:latin typeface="+mj-lt"/>
              </a:rPr>
              <a:t>imprezy, pikniki oraz festyny sportowo-rekreacyjne z udziałem osób niepełnosprawnych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(</a:t>
            </a:r>
            <a:r>
              <a:rPr lang="pl-PL" sz="2000" i="1" dirty="0" smtClean="0">
                <a:solidFill>
                  <a:srgbClr val="0A373E"/>
                </a:solidFill>
                <a:latin typeface="+mj-lt"/>
              </a:rPr>
              <a:t>47 imprez, </a:t>
            </a:r>
            <a:br>
              <a:rPr lang="pl-PL" sz="2000" i="1" dirty="0" smtClean="0">
                <a:solidFill>
                  <a:srgbClr val="0A373E"/>
                </a:solidFill>
                <a:latin typeface="+mj-lt"/>
              </a:rPr>
            </a:br>
            <a:r>
              <a:rPr lang="pl-PL" sz="2000" i="1" dirty="0" smtClean="0">
                <a:solidFill>
                  <a:srgbClr val="0A373E"/>
                </a:solidFill>
                <a:latin typeface="+mj-lt"/>
              </a:rPr>
              <a:t>4 807 osób),</a:t>
            </a:r>
          </a:p>
          <a:p>
            <a:pPr marL="514350" indent="-514350">
              <a:spcBef>
                <a:spcPts val="600"/>
              </a:spcBef>
              <a:buClr>
                <a:srgbClr val="0A373E"/>
              </a:buClr>
              <a:buFont typeface="+mj-lt"/>
              <a:buAutoNum type="arabicParenR" startAt="2"/>
            </a:pPr>
            <a:r>
              <a:rPr lang="pl-PL" sz="2000" b="1" u="sng" dirty="0" smtClean="0">
                <a:solidFill>
                  <a:srgbClr val="0A373E"/>
                </a:solidFill>
                <a:latin typeface="+mj-lt"/>
              </a:rPr>
              <a:t>zwiększenie dostępu do infrastruktury sportowo-rekreacyjnej,  organizacja zajęć o charakterze sportowym</a:t>
            </a:r>
            <a:r>
              <a:rPr lang="pl-PL" sz="2000" b="1" u="dotDotDash" dirty="0" smtClean="0">
                <a:latin typeface="+mj-lt"/>
              </a:rPr>
              <a:t> </a:t>
            </a: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(na boiskach wielofunkcyjnych).</a:t>
            </a:r>
          </a:p>
          <a:p>
            <a:pPr marL="514350" indent="-514350" algn="just">
              <a:buClr>
                <a:srgbClr val="0A373E"/>
              </a:buClr>
              <a:buNone/>
            </a:pPr>
            <a:endParaRPr lang="pl-PL" sz="2400" dirty="0" smtClean="0">
              <a:solidFill>
                <a:srgbClr val="0A373E"/>
              </a:solidFill>
              <a:latin typeface="+mj-lt"/>
            </a:endParaRPr>
          </a:p>
        </p:txBody>
      </p:sp>
      <p:pic>
        <p:nvPicPr>
          <p:cNvPr id="6" name="Obraz 5" descr="malta strng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220952"/>
            <a:ext cx="2806080" cy="2052000"/>
          </a:xfrm>
          <a:prstGeom prst="rect">
            <a:avLst/>
          </a:prstGeom>
          <a:ln w="15875" cmpd="sng">
            <a:solidFill>
              <a:srgbClr val="0C3C4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Symbol zastępczy zawartości 8" descr="boiska 1.jpg"/>
          <p:cNvPicPr preferRelativeResize="0"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08104" y="4365104"/>
            <a:ext cx="2952328" cy="2124000"/>
          </a:xfrm>
          <a:ln w="19050">
            <a:solidFill>
              <a:srgbClr val="0A373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00776"/>
          </a:xfrm>
        </p:spPr>
        <p:txBody>
          <a:bodyPr>
            <a:noAutofit/>
          </a:bodyPr>
          <a:lstStyle/>
          <a:p>
            <a:pPr algn="ctr">
              <a:spcBef>
                <a:spcPts val="24"/>
              </a:spcBef>
            </a:pPr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7</a:t>
            </a:r>
            <a:b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Wspieranie zdrowia fizycznego i psychospołecznego oraz zapobieganie najczęstszym problemom zdrowotnym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dzieci i młodzieży oraz osób starszych”: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468880"/>
            <a:ext cx="8229600" cy="3552408"/>
          </a:xfrm>
        </p:spPr>
        <p:txBody>
          <a:bodyPr>
            <a:noAutofit/>
          </a:bodyPr>
          <a:lstStyle/>
          <a:p>
            <a:pPr marL="0" indent="-514350">
              <a:spcBef>
                <a:spcPts val="1200"/>
              </a:spcBef>
              <a:buClr>
                <a:srgbClr val="0A373E"/>
              </a:buClr>
              <a:buNone/>
            </a:pP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Na zadania zrealizowane w ramach celu </a:t>
            </a:r>
            <a:r>
              <a:rPr lang="pl-PL" sz="2200" b="1" i="1" dirty="0" smtClean="0">
                <a:solidFill>
                  <a:srgbClr val="6BA42C"/>
                </a:solidFill>
                <a:latin typeface="Calibri" pitchFamily="34" charset="0"/>
              </a:rPr>
              <a:t>operacyjnego </a:t>
            </a:r>
            <a:r>
              <a:rPr lang="pl-PL" sz="2200" b="1" i="1" dirty="0">
                <a:solidFill>
                  <a:srgbClr val="6BA42C"/>
                </a:solidFill>
                <a:latin typeface="Calibri" pitchFamily="34" charset="0"/>
              </a:rPr>
              <a:t>nr  7</a:t>
            </a:r>
            <a:br>
              <a:rPr lang="pl-PL" sz="2200" b="1" i="1" dirty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 wydatkowano </a:t>
            </a: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343 891, 33 zł, w tym: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153 323,38 zł </a:t>
            </a: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na zajęcia sportowe na boiskach wielofunkcyjnych,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94 490, 00 zł -</a:t>
            </a: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 dotacje dla organizacji pozarządowych,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84 577, 96 zł </a:t>
            </a: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na imprezy sportowe-rekreacyjne z udziałem osób niepełnosprawnych,</a:t>
            </a:r>
          </a:p>
          <a:p>
            <a:pPr marL="514800" indent="-514350" algn="just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C3C44"/>
                </a:solidFill>
                <a:latin typeface="+mj-lt"/>
              </a:rPr>
              <a:t>11 499, 99 zł </a:t>
            </a:r>
            <a:r>
              <a:rPr lang="pl-PL" sz="2200" dirty="0" smtClean="0">
                <a:solidFill>
                  <a:srgbClr val="0C3C44"/>
                </a:solidFill>
                <a:latin typeface="+mj-lt"/>
              </a:rPr>
              <a:t>na imprezy z okazji </a:t>
            </a:r>
            <a:r>
              <a:rPr lang="pl-PL" sz="2200" i="1" dirty="0" smtClean="0">
                <a:solidFill>
                  <a:srgbClr val="0C3C44"/>
                </a:solidFill>
                <a:latin typeface="+mj-lt"/>
              </a:rPr>
              <a:t>Międzynarodowego Dnia Osób Niepełnosprawnych.</a:t>
            </a:r>
          </a:p>
          <a:p>
            <a:pPr marL="514350" indent="-514350" algn="just">
              <a:buClr>
                <a:srgbClr val="0A373E"/>
              </a:buClr>
              <a:buNone/>
            </a:pPr>
            <a:endParaRPr lang="pl-PL" sz="2200" u="sng" dirty="0">
              <a:solidFill>
                <a:srgbClr val="0A373E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305800" cy="2520280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0C3C44"/>
                </a:solidFill>
              </a:rPr>
              <a:t>W latach </a:t>
            </a:r>
            <a:r>
              <a:rPr lang="pl-PL" sz="3200" b="1" dirty="0" smtClean="0">
                <a:solidFill>
                  <a:srgbClr val="0C3C44"/>
                </a:solidFill>
              </a:rPr>
              <a:t>2014-2015</a:t>
            </a:r>
            <a:r>
              <a:rPr lang="pl-PL" sz="3200" dirty="0" smtClean="0">
                <a:solidFill>
                  <a:srgbClr val="0C3C44"/>
                </a:solidFill>
              </a:rPr>
              <a:t> na realizację zadań </a:t>
            </a:r>
            <a:br>
              <a:rPr lang="pl-PL" sz="3200" dirty="0" smtClean="0">
                <a:solidFill>
                  <a:srgbClr val="0C3C44"/>
                </a:solidFill>
              </a:rPr>
            </a:br>
            <a:r>
              <a:rPr lang="pl-PL" sz="3200" dirty="0" smtClean="0">
                <a:solidFill>
                  <a:srgbClr val="0C3C44"/>
                </a:solidFill>
              </a:rPr>
              <a:t>w obszarze </a:t>
            </a:r>
            <a:r>
              <a:rPr lang="pl-PL" sz="3200" b="1" i="1" dirty="0" smtClean="0">
                <a:solidFill>
                  <a:srgbClr val="0C3C44"/>
                </a:solidFill>
              </a:rPr>
              <a:t>promocji i ochrony zdrowia </a:t>
            </a:r>
            <a:r>
              <a:rPr lang="pl-PL" sz="3200" dirty="0" smtClean="0">
                <a:solidFill>
                  <a:srgbClr val="0C3C44"/>
                </a:solidFill>
              </a:rPr>
              <a:t>wydatkowano łącznie </a:t>
            </a:r>
            <a:r>
              <a:rPr lang="pl-PL" sz="3200" b="1" dirty="0" smtClean="0">
                <a:solidFill>
                  <a:srgbClr val="0A373E"/>
                </a:solidFill>
              </a:rPr>
              <a:t>2 192 633,28 zł, </a:t>
            </a:r>
            <a:r>
              <a:rPr lang="pl-PL" sz="3200" dirty="0" smtClean="0">
                <a:solidFill>
                  <a:srgbClr val="0A373E"/>
                </a:solidFill>
              </a:rPr>
              <a:t/>
            </a:r>
            <a:br>
              <a:rPr lang="pl-PL" sz="3200" dirty="0" smtClean="0">
                <a:solidFill>
                  <a:srgbClr val="0A373E"/>
                </a:solidFill>
              </a:rPr>
            </a:br>
            <a:r>
              <a:rPr lang="pl-PL" sz="3200" dirty="0" smtClean="0">
                <a:solidFill>
                  <a:srgbClr val="0A373E"/>
                </a:solidFill>
              </a:rPr>
              <a:t>z tego </a:t>
            </a:r>
            <a:r>
              <a:rPr lang="pl-PL" sz="3200" dirty="0" smtClean="0">
                <a:solidFill>
                  <a:srgbClr val="0C3C44"/>
                </a:solidFill>
              </a:rPr>
              <a:t>z budżetu Powiatu Poznańskiego, </a:t>
            </a:r>
            <a:br>
              <a:rPr lang="pl-PL" sz="3200" dirty="0" smtClean="0">
                <a:solidFill>
                  <a:srgbClr val="0C3C44"/>
                </a:solidFill>
              </a:rPr>
            </a:br>
            <a:r>
              <a:rPr lang="pl-PL" sz="3200" b="1" dirty="0" smtClean="0">
                <a:solidFill>
                  <a:srgbClr val="0C3C44"/>
                </a:solidFill>
              </a:rPr>
              <a:t>2 020 333, 82 zł.</a:t>
            </a:r>
            <a:endParaRPr lang="pl-PL" sz="3200" b="1" dirty="0">
              <a:solidFill>
                <a:srgbClr val="0C3C44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pl-PL" sz="1600" b="1" dirty="0" smtClean="0">
                <a:solidFill>
                  <a:srgbClr val="0A373E"/>
                </a:solidFill>
              </a:rPr>
              <a:t>Finansowanie działań podejmowanych w latach 2014-2015 w ramach </a:t>
            </a:r>
            <a:r>
              <a:rPr lang="pl-PL" sz="1600" b="1" i="1" dirty="0" smtClean="0">
                <a:solidFill>
                  <a:srgbClr val="0A373E"/>
                </a:solidFill>
              </a:rPr>
              <a:t>„Programu działań Powiatu Poznańskiego z zakresu promocji i ochrony zdrowia na lata 2014-2018”.</a:t>
            </a:r>
            <a:endParaRPr lang="pl-PL" sz="1600" dirty="0">
              <a:solidFill>
                <a:srgbClr val="0A373E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519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4968552"/>
                <a:gridCol w="153285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Źródło </a:t>
                      </a:r>
                      <a:b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finansowania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kern="1200" smtClean="0">
                          <a:solidFill>
                            <a:srgbClr val="0A373E"/>
                          </a:solidFill>
                          <a:latin typeface="+mj-lt"/>
                        </a:rPr>
                        <a:t>Zadanie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Wydatkowane </a:t>
                      </a:r>
                    </a:p>
                    <a:p>
                      <a:pPr algn="ctr"/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kwoty w zł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288032">
                <a:tc rowSpan="9">
                  <a:txBody>
                    <a:bodyPr/>
                    <a:lstStyle/>
                    <a:p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2 020 333, 82 zł </a:t>
                      </a: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/>
                      </a:r>
                      <a:b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endParaRPr kumimoji="0" lang="pl-PL" sz="1400" kern="1200" dirty="0" smtClean="0">
                        <a:solidFill>
                          <a:srgbClr val="0A373E"/>
                        </a:solidFill>
                        <a:latin typeface="+mj-lt"/>
                      </a:endParaRPr>
                    </a:p>
                    <a:p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ze środków budżetu powiatu poznańskiego</a:t>
                      </a:r>
                      <a:endParaRPr kumimoji="0" lang="pl-PL" sz="1400" kern="1200" dirty="0" smtClean="0">
                        <a:solidFill>
                          <a:srgbClr val="0A373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Programy polityki zdrowotnej</a:t>
                      </a:r>
                      <a:endParaRPr lang="pl-PL" sz="1400" b="0" baseline="0" dirty="0" smtClean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1 456 080, 98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196200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Dotacje dla organizacji pozarządowych </a:t>
                      </a:r>
                      <a:endParaRPr kumimoji="0" lang="pl-PL" sz="1400" b="0" kern="1200" baseline="0" dirty="0" smtClean="0">
                        <a:solidFill>
                          <a:srgbClr val="0A373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155 895, 00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pl-PL" sz="1400" baseline="0" dirty="0">
                          <a:solidFill>
                            <a:srgbClr val="0A373E"/>
                          </a:solidFill>
                          <a:latin typeface="+mj-lt"/>
                        </a:rPr>
                        <a:t>Zajęcia sportowo-rekreacyjne na boiskach 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wielofunkcyjnych</a:t>
                      </a:r>
                      <a:endParaRPr lang="pl-PL" sz="1400" b="0" baseline="0" dirty="0">
                        <a:solidFill>
                          <a:srgbClr val="0A373E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153 323, 38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84656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kern="12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Zajęcia sportowe realizowane na kompleksach sportowych wybudowanych w ramach programu „Moje Boisko-Orlik 2012”</a:t>
                      </a:r>
                      <a:endParaRPr lang="pl-PL" sz="1400" b="0" baseline="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98 716, 00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pl-PL" b="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Realizacja programów medialnych „Zastrzyk Zdrowia” i</a:t>
                      </a:r>
                      <a:r>
                        <a:rPr kumimoji="0" lang="pl-PL" sz="1400" kern="12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„Sportowa 17. Powiatu Poznańskiego”</a:t>
                      </a:r>
                      <a:endParaRPr lang="pl-PL" sz="1400" b="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66 135, 00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159216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Organizacja Pikników Seniorów Powiatu Poznańskiego</a:t>
                      </a:r>
                      <a:endParaRPr lang="pl-PL" sz="1400" b="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41 591, 58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11688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Organizacja pikniku pod hasłem „Czy sprawnie i zdrowo żyjecie w poznańskim powiecie”</a:t>
                      </a:r>
                      <a:endParaRPr lang="pl-PL" sz="1400" b="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30 000, 00 zł 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97584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Organizacja zajęć sportowych dla osób niepełnosprawnych z okazji Międzynarodowego Dnia Osób Niepełnosprawnych</a:t>
                      </a:r>
                      <a:endParaRPr lang="pl-PL" sz="1400" b="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11 499, 99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671512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Zadania  realizowane we współpracy z podmiotami i instytucjami zajmującymi się promocją i ochroną zdrowia (m.in. Klubami Honorowych Dawców Krwi PCK oraz Powiatową Stacją Sanitarno-Epidemiologiczną)</a:t>
                      </a:r>
                      <a:endParaRPr lang="pl-PL" sz="1400" b="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7 091, 89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504056"/>
          </a:xfrm>
        </p:spPr>
        <p:txBody>
          <a:bodyPr>
            <a:noAutofit/>
          </a:bodyPr>
          <a:lstStyle/>
          <a:p>
            <a:r>
              <a:rPr lang="pl-PL" sz="1600" b="1" dirty="0" smtClean="0">
                <a:solidFill>
                  <a:srgbClr val="0A373E"/>
                </a:solidFill>
              </a:rPr>
              <a:t>Finansowanie działań podejmowanych w latach 2014-2015 w ramach </a:t>
            </a:r>
            <a:r>
              <a:rPr lang="pl-PL" sz="1600" b="1" i="1" dirty="0" smtClean="0">
                <a:solidFill>
                  <a:srgbClr val="0A373E"/>
                </a:solidFill>
              </a:rPr>
              <a:t>„Programu działań Powiatu Poznańskiego z zakresu promocji i ochrony zdrowia na lata 2014-2018”.</a:t>
            </a:r>
            <a:endParaRPr lang="pl-PL" sz="1600" dirty="0">
              <a:solidFill>
                <a:srgbClr val="0A373E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0541410"/>
              </p:ext>
            </p:extLst>
          </p:nvPr>
        </p:nvGraphicFramePr>
        <p:xfrm>
          <a:off x="419268" y="1700808"/>
          <a:ext cx="8229600" cy="26642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28192"/>
                <a:gridCol w="4968552"/>
                <a:gridCol w="1532856"/>
              </a:tblGrid>
              <a:tr h="520454">
                <a:tc>
                  <a:txBody>
                    <a:bodyPr/>
                    <a:lstStyle/>
                    <a:p>
                      <a:pPr algn="ctr"/>
                      <a:r>
                        <a:rPr kumimoji="0" lang="pl-PL" sz="16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Źródło </a:t>
                      </a:r>
                      <a:br>
                        <a:rPr kumimoji="0" lang="pl-PL" sz="16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kumimoji="0" lang="pl-PL" sz="16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finansowania</a:t>
                      </a:r>
                      <a:endParaRPr lang="pl-PL" sz="16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6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Zadanie</a:t>
                      </a:r>
                      <a:endParaRPr lang="pl-PL" sz="16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l-PL" sz="1600" kern="1200" smtClean="0">
                          <a:solidFill>
                            <a:srgbClr val="0A373E"/>
                          </a:solidFill>
                          <a:latin typeface="+mj-lt"/>
                        </a:rPr>
                        <a:t>Wydatkowane </a:t>
                      </a:r>
                    </a:p>
                    <a:p>
                      <a:pPr algn="ctr"/>
                      <a:r>
                        <a:rPr kumimoji="0" lang="pl-PL" sz="1600" kern="1200" smtClean="0">
                          <a:solidFill>
                            <a:srgbClr val="0A373E"/>
                          </a:solidFill>
                          <a:latin typeface="+mj-lt"/>
                        </a:rPr>
                        <a:t>kwoty w zł</a:t>
                      </a:r>
                      <a:endParaRPr lang="pl-PL" sz="16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958731">
                <a:tc rowSpan="3">
                  <a:txBody>
                    <a:bodyPr/>
                    <a:lstStyle/>
                    <a:p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172 229, 46 zł</a:t>
                      </a:r>
                    </a:p>
                    <a:p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z Europejskiego Funduszu Społecznego</a:t>
                      </a:r>
                      <a:r>
                        <a:rPr kumimoji="0" lang="pl-PL" sz="16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:</a:t>
                      </a:r>
                      <a:endParaRPr kumimoji="0" lang="pl-PL" sz="1600" kern="1200" dirty="0" smtClean="0">
                        <a:solidFill>
                          <a:srgbClr val="0A373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Zajęcia sportowe oraz zakup sprzętu sportowego </a:t>
                      </a:r>
                      <a:b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w ramach projektu „Równe Szanse  - program rozwojowy Specjalnego Ośrodka Szkolno-Wychowawczego dla Dzieci Niewidomych w </a:t>
                      </a:r>
                      <a:r>
                        <a:rPr kumimoji="0" lang="pl-PL" sz="1400" kern="1200" dirty="0" err="1" smtClean="0">
                          <a:solidFill>
                            <a:srgbClr val="0A373E"/>
                          </a:solidFill>
                          <a:latin typeface="+mj-lt"/>
                        </a:rPr>
                        <a:t>Owińskach</a:t>
                      </a:r>
                      <a:endParaRPr lang="pl-PL" sz="1400" b="0" i="0" baseline="0" dirty="0" smtClean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87 721, 50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20454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Organizacja imprez sportowo-rekreacyjnych </a:t>
                      </a:r>
                      <a:b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z udziałem osób niepełnosprawnych</a:t>
                      </a:r>
                      <a:endParaRPr kumimoji="0" lang="pl-PL" sz="1400" b="0" i="0" kern="1200" baseline="0" dirty="0" smtClean="0">
                        <a:solidFill>
                          <a:srgbClr val="0A373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84 577, 96 zł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l-PL" dirty="0">
                        <a:latin typeface="Calibri" pitchFamily="34" charset="0"/>
                      </a:endParaRPr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r"/>
                      <a:r>
                        <a:rPr kumimoji="0" lang="pl-PL" sz="16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2 192 633,28 zł</a:t>
                      </a:r>
                      <a:endParaRPr lang="pl-PL" sz="16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 anchor="ctr"/>
                </a:tc>
              </a:tr>
              <a:tr h="534871">
                <a:tc>
                  <a:txBody>
                    <a:bodyPr/>
                    <a:lstStyle/>
                    <a:p>
                      <a:r>
                        <a:rPr kumimoji="0" lang="pl-PL" sz="1600" b="1" kern="12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RAZEM</a:t>
                      </a:r>
                      <a:endParaRPr kumimoji="0" lang="pl-PL" sz="1600" b="1" kern="1200" dirty="0" smtClean="0">
                        <a:solidFill>
                          <a:srgbClr val="0A373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51648" cy="3312368"/>
          </a:xfrm>
        </p:spPr>
        <p:txBody>
          <a:bodyPr>
            <a:normAutofit/>
          </a:bodyPr>
          <a:lstStyle/>
          <a:p>
            <a:pPr algn="ctr"/>
            <a:r>
              <a:rPr lang="pl-PL" sz="4800" i="1" dirty="0" smtClean="0">
                <a:solidFill>
                  <a:srgbClr val="0C3C44"/>
                </a:solidFill>
                <a:latin typeface="Calibri" pitchFamily="34" charset="0"/>
              </a:rPr>
              <a:t>„Program działań Powiatu Poznańskiego w zakresie </a:t>
            </a:r>
            <a:br>
              <a:rPr lang="pl-PL" sz="4800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4800" i="1" dirty="0" smtClean="0">
                <a:solidFill>
                  <a:srgbClr val="0C3C44"/>
                </a:solidFill>
                <a:latin typeface="Calibri" pitchFamily="34" charset="0"/>
              </a:rPr>
              <a:t>promocji i ochrony zdrowia  </a:t>
            </a:r>
            <a:br>
              <a:rPr lang="pl-PL" sz="4800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4800" i="1" dirty="0" smtClean="0">
                <a:solidFill>
                  <a:srgbClr val="0C3C44"/>
                </a:solidFill>
                <a:latin typeface="Calibri" pitchFamily="34" charset="0"/>
              </a:rPr>
              <a:t>na lata 2014-2018”</a:t>
            </a:r>
            <a:endParaRPr lang="pl-PL" sz="4800" i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pl-PL" sz="4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4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pl-PL" sz="4800" dirty="0" smtClean="0"/>
          </a:p>
          <a:p>
            <a:pPr algn="ctr">
              <a:spcBef>
                <a:spcPts val="0"/>
              </a:spcBef>
              <a:buNone/>
            </a:pPr>
            <a:endParaRPr lang="pl-PL" sz="4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0A373E"/>
                </a:solidFill>
              </a:rPr>
              <a:t>Realizacja programów polityki zdrowotnej </a:t>
            </a:r>
            <a:br>
              <a:rPr lang="pl-PL" sz="2800" b="1" dirty="0" smtClean="0">
                <a:solidFill>
                  <a:srgbClr val="0A373E"/>
                </a:solidFill>
              </a:rPr>
            </a:br>
            <a:r>
              <a:rPr lang="pl-PL" sz="2800" b="1" dirty="0" smtClean="0">
                <a:solidFill>
                  <a:srgbClr val="0A373E"/>
                </a:solidFill>
              </a:rPr>
              <a:t>w latach 2014-2015</a:t>
            </a:r>
            <a:endParaRPr lang="pl-PL" sz="2800" b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Zrealizowano łącznie </a:t>
            </a: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5 programów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polityki zdrowotnej, w tym:  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dwie edycje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programu w zakresie </a:t>
            </a:r>
            <a:r>
              <a:rPr lang="pl-PL" sz="2200" b="1" i="1" dirty="0" smtClean="0">
                <a:solidFill>
                  <a:srgbClr val="0A373E"/>
                </a:solidFill>
                <a:latin typeface="+mj-lt"/>
              </a:rPr>
              <a:t>profilaktyki raka szyjki macicy-zakażeń wirusem brodawczaka ludzkiego (HPV), </a:t>
            </a:r>
            <a:endParaRPr lang="pl-PL" sz="2200" b="1" dirty="0" smtClean="0">
              <a:solidFill>
                <a:srgbClr val="0A373E"/>
              </a:solidFill>
              <a:latin typeface="+mj-lt"/>
            </a:endParaRP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200" i="1" dirty="0" smtClean="0">
                <a:solidFill>
                  <a:srgbClr val="0A373E"/>
                </a:solidFill>
                <a:latin typeface="+mj-lt"/>
              </a:rPr>
              <a:t>program </a:t>
            </a:r>
            <a:r>
              <a:rPr lang="pl-PL" sz="2200" b="1" i="1" dirty="0" smtClean="0">
                <a:solidFill>
                  <a:srgbClr val="0A373E"/>
                </a:solidFill>
                <a:latin typeface="+mj-lt"/>
              </a:rPr>
              <a:t>szczepień przeciwko grypie,</a:t>
            </a:r>
            <a:endParaRPr lang="pl-PL" sz="2200" dirty="0" smtClean="0">
              <a:solidFill>
                <a:srgbClr val="0A373E"/>
              </a:solidFill>
              <a:latin typeface="+mj-lt"/>
            </a:endParaRPr>
          </a:p>
          <a:p>
            <a:pPr lvl="0" algn="just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dwie edycje </a:t>
            </a: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programu </a:t>
            </a:r>
            <a:r>
              <a:rPr lang="pl-PL" sz="2200" b="1" i="1" dirty="0" smtClean="0">
                <a:solidFill>
                  <a:srgbClr val="0A373E"/>
                </a:solidFill>
                <a:latin typeface="+mj-lt"/>
              </a:rPr>
              <a:t>profilaktyki zakażeń </a:t>
            </a:r>
            <a:r>
              <a:rPr lang="pl-PL" sz="2200" b="1" i="1" dirty="0" err="1" smtClean="0">
                <a:solidFill>
                  <a:srgbClr val="0A373E"/>
                </a:solidFill>
                <a:latin typeface="+mj-lt"/>
              </a:rPr>
              <a:t>pneumokokowych</a:t>
            </a:r>
            <a:r>
              <a:rPr lang="pl-PL" sz="2200" b="1" i="1" dirty="0" smtClean="0">
                <a:solidFill>
                  <a:srgbClr val="0A373E"/>
                </a:solidFill>
                <a:latin typeface="+mj-lt"/>
              </a:rPr>
              <a:t>.</a:t>
            </a:r>
            <a:endParaRPr lang="pl-PL" sz="2200" dirty="0" smtClean="0">
              <a:solidFill>
                <a:srgbClr val="0A373E"/>
              </a:solidFill>
              <a:latin typeface="+mj-lt"/>
            </a:endParaRPr>
          </a:p>
          <a:p>
            <a:pPr lvl="0" algn="just">
              <a:spcBef>
                <a:spcPts val="2400"/>
              </a:spcBef>
              <a:buClr>
                <a:srgbClr val="0C3C44"/>
              </a:buClr>
              <a:buNone/>
            </a:pP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Na realizację programów polityki zdrowotnej w latach 2014-2015</a:t>
            </a:r>
          </a:p>
          <a:p>
            <a:pPr lvl="0" algn="just">
              <a:spcBef>
                <a:spcPts val="600"/>
              </a:spcBef>
              <a:buClr>
                <a:srgbClr val="0C3C44"/>
              </a:buClr>
              <a:buNone/>
            </a:pP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z budżetu powiatu poznańskiego wydatkowano środki finansowe</a:t>
            </a:r>
          </a:p>
          <a:p>
            <a:pPr lvl="0" algn="just">
              <a:spcBef>
                <a:spcPts val="600"/>
              </a:spcBef>
              <a:buClr>
                <a:srgbClr val="0C3C44"/>
              </a:buClr>
              <a:buNone/>
            </a:pPr>
            <a:r>
              <a:rPr lang="pl-PL" sz="2200" dirty="0" smtClean="0">
                <a:solidFill>
                  <a:srgbClr val="0A373E"/>
                </a:solidFill>
                <a:latin typeface="+mj-lt"/>
              </a:rPr>
              <a:t>w kwocie </a:t>
            </a:r>
            <a:r>
              <a:rPr lang="pl-PL" sz="2200" b="1" dirty="0" smtClean="0">
                <a:solidFill>
                  <a:srgbClr val="0A373E"/>
                </a:solidFill>
                <a:latin typeface="+mj-lt"/>
              </a:rPr>
              <a:t> 1 456 080, 98 zł. </a:t>
            </a:r>
            <a:endParaRPr lang="pl-PL" sz="2200" dirty="0">
              <a:solidFill>
                <a:srgbClr val="0A373E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Autofit/>
          </a:bodyPr>
          <a:lstStyle/>
          <a:p>
            <a:pPr algn="ctr">
              <a:spcAft>
                <a:spcPts val="1800"/>
              </a:spcAft>
            </a:pPr>
            <a:r>
              <a:rPr lang="pl-PL" sz="2800" b="1" dirty="0" smtClean="0">
                <a:solidFill>
                  <a:srgbClr val="0A373E"/>
                </a:solidFill>
              </a:rPr>
              <a:t>Realizacja programów polityki zdrowotnej </a:t>
            </a:r>
            <a:br>
              <a:rPr lang="pl-PL" sz="2800" b="1" dirty="0" smtClean="0">
                <a:solidFill>
                  <a:srgbClr val="0A373E"/>
                </a:solidFill>
              </a:rPr>
            </a:br>
            <a:r>
              <a:rPr lang="pl-PL" sz="2800" b="1" dirty="0" smtClean="0">
                <a:solidFill>
                  <a:srgbClr val="0A373E"/>
                </a:solidFill>
              </a:rPr>
              <a:t>w latach 2014-2015</a:t>
            </a:r>
            <a:endParaRPr lang="pl-PL" sz="2800" b="1" dirty="0">
              <a:solidFill>
                <a:srgbClr val="0A373E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251520" y="1916834"/>
          <a:ext cx="8640960" cy="43312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76064"/>
                <a:gridCol w="3024336"/>
                <a:gridCol w="936104"/>
                <a:gridCol w="936104"/>
                <a:gridCol w="864096"/>
                <a:gridCol w="1152128"/>
                <a:gridCol w="1152128"/>
              </a:tblGrid>
              <a:tr h="1100333">
                <a:tc rowSpan="2">
                  <a:txBody>
                    <a:bodyPr/>
                    <a:lstStyle/>
                    <a:p>
                      <a:pPr algn="ctr"/>
                      <a:r>
                        <a:rPr kumimoji="0" lang="pl-PL" sz="1300" b="1" kern="1200" dirty="0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Rok</a:t>
                      </a:r>
                      <a:endParaRPr lang="pl-PL" sz="13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Program polityki zdrowotnej</a:t>
                      </a: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b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w zakresie </a:t>
                      </a:r>
                    </a:p>
                    <a:p>
                      <a:pPr algn="ctr"/>
                      <a:endParaRPr lang="pl-PL" sz="1300" baseline="0" dirty="0" smtClean="0">
                        <a:solidFill>
                          <a:srgbClr val="0A373E"/>
                        </a:solidFill>
                        <a:latin typeface="+mj-lt"/>
                      </a:endParaRPr>
                    </a:p>
                    <a:p>
                      <a:pPr algn="ctr"/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lnB w="38100" cmpd="sng"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Adresaci</a:t>
                      </a: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programu</a:t>
                      </a:r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Populacja</a:t>
                      </a: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r>
                        <a:rPr lang="pl-PL" sz="1300" baseline="0" dirty="0" err="1" smtClean="0">
                          <a:solidFill>
                            <a:srgbClr val="0A373E"/>
                          </a:solidFill>
                          <a:latin typeface="+mj-lt"/>
                        </a:rPr>
                        <a:t>plano-wana</a:t>
                      </a: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do</a:t>
                      </a:r>
                    </a:p>
                    <a:p>
                      <a:pPr algn="ctr"/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szczepień</a:t>
                      </a:r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Populacja</a:t>
                      </a: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r>
                        <a:rPr lang="pl-PL" sz="1300" baseline="0" dirty="0" err="1" smtClean="0">
                          <a:solidFill>
                            <a:srgbClr val="0A373E"/>
                          </a:solidFill>
                          <a:latin typeface="+mj-lt"/>
                        </a:rPr>
                        <a:t>zaszcze-piona</a:t>
                      </a:r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% udział</a:t>
                      </a: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w realizowanym programie</a:t>
                      </a:r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Koszt realizacji programu</a:t>
                      </a:r>
                    </a:p>
                    <a:p>
                      <a:pPr algn="ctr"/>
                      <a:r>
                        <a:rPr lang="pl-PL" sz="13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w</a:t>
                      </a:r>
                      <a:r>
                        <a:rPr lang="pl-PL" sz="13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zł</a:t>
                      </a:r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7109"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[1]</a:t>
                      </a:r>
                      <a:endParaRPr lang="pl-PL" sz="135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[2]</a:t>
                      </a:r>
                      <a:endParaRPr lang="pl-PL" sz="135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%</a:t>
                      </a:r>
                      <a:r>
                        <a:rPr lang="pl-PL" sz="1350" b="1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[2 ] do [1]</a:t>
                      </a:r>
                      <a:endParaRPr lang="pl-PL" sz="135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5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[3]</a:t>
                      </a:r>
                      <a:endParaRPr lang="pl-PL" sz="135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</a:tr>
              <a:tr h="526920"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2014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profilaktyki raka szyjki macicy - zakażeń wirusem HPV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2000 </a:t>
                      </a:r>
                      <a:b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i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1999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1 063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1 006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94,6%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284 692,56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26920"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profilaktyki zakażeń </a:t>
                      </a:r>
                      <a:r>
                        <a:rPr kumimoji="0" lang="pl-PL" sz="1400" kern="1200" dirty="0" err="1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pneumokokowych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2009 -2012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1 481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1 469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99,2%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396 630,00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26920">
                <a:tc rowSpan="3"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2015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profilaktyki raka szyjki macicy - zakażeń wirusem HPV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2001</a:t>
                      </a:r>
                      <a:b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i </a:t>
                      </a: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2000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1 200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1 021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85,1%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304</a:t>
                      </a:r>
                      <a:r>
                        <a:rPr lang="pl-PL" sz="1400" b="1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301,89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26920"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profilaktyki zakażeń </a:t>
                      </a:r>
                      <a:r>
                        <a:rPr kumimoji="0" lang="pl-PL" sz="1400" kern="1200" dirty="0" err="1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pneumokokowych</a:t>
                      </a:r>
                      <a:endParaRPr lang="pl-PL" sz="1400" dirty="0" smtClean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2007 -2013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1 387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1 387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100,0%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399 719,53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69047"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400" kern="1200" dirty="0" smtClean="0">
                          <a:solidFill>
                            <a:srgbClr val="0A373E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szczepień przeciwko grypie</a:t>
                      </a:r>
                      <a:endParaRPr lang="pl-PL" sz="1400" dirty="0">
                        <a:solidFill>
                          <a:srgbClr val="0A373E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od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55 r. 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2 191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1 938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88,5%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70 737,00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77109">
                <a:tc gridSpan="3"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RAZEM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l-PL" sz="1400" dirty="0">
                        <a:solidFill>
                          <a:srgbClr val="0A373E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7 322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6 821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93,2%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1</a:t>
                      </a:r>
                      <a:r>
                        <a:rPr lang="pl-PL" sz="1400" b="1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456 080,98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251520" y="1628800"/>
            <a:ext cx="8229600" cy="2088232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C3C44"/>
                </a:solidFill>
              </a:rPr>
              <a:t>Realizacja</a:t>
            </a:r>
            <a:r>
              <a:rPr lang="pl-PL" sz="3200" dirty="0" smtClean="0"/>
              <a:t> </a:t>
            </a:r>
            <a:r>
              <a:rPr lang="pl-PL" sz="3200" b="1" i="1" dirty="0" smtClean="0">
                <a:solidFill>
                  <a:srgbClr val="0C3C44"/>
                </a:solidFill>
              </a:rPr>
              <a:t>„Programu polityki zdrowotnej </a:t>
            </a:r>
            <a:br>
              <a:rPr lang="pl-PL" sz="3200" b="1" i="1" dirty="0" smtClean="0">
                <a:solidFill>
                  <a:srgbClr val="0C3C44"/>
                </a:solidFill>
              </a:rPr>
            </a:br>
            <a:r>
              <a:rPr lang="pl-PL" sz="3200" b="1" i="1" dirty="0" smtClean="0">
                <a:solidFill>
                  <a:srgbClr val="0C3C44"/>
                </a:solidFill>
              </a:rPr>
              <a:t>w zakresie profilaktyki raka szyjki macicy/</a:t>
            </a:r>
            <a:br>
              <a:rPr lang="pl-PL" sz="3200" b="1" i="1" dirty="0" smtClean="0">
                <a:solidFill>
                  <a:srgbClr val="0C3C44"/>
                </a:solidFill>
              </a:rPr>
            </a:br>
            <a:r>
              <a:rPr lang="pl-PL" sz="3200" b="1" i="1" dirty="0" smtClean="0">
                <a:solidFill>
                  <a:srgbClr val="0C3C44"/>
                </a:solidFill>
              </a:rPr>
              <a:t>zakażeń wirusem brodawczaka ludzkiego (HPV)” </a:t>
            </a:r>
            <a:r>
              <a:rPr lang="pl-PL" sz="3200" b="1" dirty="0" smtClean="0">
                <a:solidFill>
                  <a:srgbClr val="0C3C44"/>
                </a:solidFill>
              </a:rPr>
              <a:t>w latach 2014-2015</a:t>
            </a:r>
            <a:endParaRPr lang="pl-PL" sz="3200" dirty="0"/>
          </a:p>
        </p:txBody>
      </p:sp>
      <p:pic>
        <p:nvPicPr>
          <p:cNvPr id="9" name="Symbol zastępczy zawartości 8" descr="fioletowa wstąż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44208" y="4077072"/>
            <a:ext cx="1728192" cy="1368152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C3C44"/>
                </a:solidFill>
              </a:rPr>
              <a:t>Realizacja </a:t>
            </a:r>
            <a:r>
              <a:rPr lang="pl-PL" sz="2000" b="1" i="1" dirty="0" smtClean="0">
                <a:solidFill>
                  <a:srgbClr val="0C3C44"/>
                </a:solidFill>
              </a:rPr>
              <a:t>„Programu polityki zdrowotnej w zakresie profilaktyki raka szyjki macicy/zakażeń wirusem brodawczaka ludzkiego (HPV)” </a:t>
            </a:r>
            <a:r>
              <a:rPr lang="pl-PL" sz="2000" b="1" dirty="0" smtClean="0">
                <a:solidFill>
                  <a:srgbClr val="0C3C44"/>
                </a:solidFill>
              </a:rPr>
              <a:t>w latach 2014-2015</a:t>
            </a:r>
            <a:endParaRPr lang="pl-PL" sz="2000" b="1" dirty="0">
              <a:solidFill>
                <a:srgbClr val="0C3C44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762872" cy="47261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sz="7200" b="1" dirty="0" smtClean="0">
                <a:solidFill>
                  <a:srgbClr val="0A373E"/>
                </a:solidFill>
                <a:latin typeface="+mj-lt"/>
              </a:rPr>
              <a:t>Cele Programu: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8000" dirty="0" smtClean="0">
                <a:solidFill>
                  <a:srgbClr val="0C3C44"/>
                </a:solidFill>
                <a:latin typeface="+mj-lt"/>
              </a:rPr>
              <a:t>zwiększenie dostępności do szczepień niefinansowanych ze środków publicznych,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8000" dirty="0" smtClean="0">
                <a:solidFill>
                  <a:srgbClr val="0C3C44"/>
                </a:solidFill>
                <a:latin typeface="+mj-lt"/>
              </a:rPr>
              <a:t>zmniejszenie kosztów leczenia raka szyjki macicy i innych chorób wywoływanych przez wirus brodawczaka ludzkiego,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8000" dirty="0" smtClean="0">
                <a:solidFill>
                  <a:srgbClr val="0C3C44"/>
                </a:solidFill>
                <a:latin typeface="+mj-lt"/>
              </a:rPr>
              <a:t>pogłębienie wiedzy na temat profilaktyki raka szyjki macicy (m.in. na temat szczepień profilaktycznych, czynników ryzyka oraz badań cytologicznych),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8000" dirty="0" smtClean="0">
                <a:solidFill>
                  <a:srgbClr val="0C3C44"/>
                </a:solidFill>
                <a:latin typeface="+mj-lt"/>
              </a:rPr>
              <a:t>ukształtowanie prawidłowych postaw prozdrowotnych w zakresie systematycznego wykonywania badań cytologicznych.</a:t>
            </a:r>
          </a:p>
          <a:p>
            <a:pPr>
              <a:buNone/>
            </a:pPr>
            <a:endParaRPr lang="pl-PL" sz="8000" dirty="0">
              <a:solidFill>
                <a:srgbClr val="0A373E"/>
              </a:solidFill>
              <a:latin typeface="+mj-lt"/>
            </a:endParaRPr>
          </a:p>
        </p:txBody>
      </p:sp>
      <p:pic>
        <p:nvPicPr>
          <p:cNvPr id="6" name="Symbol zastępczy zawartości 5" descr="msd_hpv_plakat_pozna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772816"/>
            <a:ext cx="3096344" cy="4320032"/>
          </a:xfrm>
          <a:ln w="15875" cap="rnd" cmpd="sng">
            <a:solidFill>
              <a:srgbClr val="0A373E"/>
            </a:solidFill>
          </a:ln>
          <a:effectLst>
            <a:outerShdw blurRad="50800" dist="38100" dir="2700000" algn="tl" rotWithShape="0">
              <a:srgbClr val="0C3C44">
                <a:alpha val="4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szczepienaia hpv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152100" cy="1964513"/>
          </a:xfrm>
          <a:prstGeom prst="rect">
            <a:avLst/>
          </a:prstGeom>
          <a:ln>
            <a:solidFill>
              <a:srgbClr val="0C3C44"/>
            </a:solidFill>
          </a:ln>
        </p:spPr>
      </p:pic>
      <p:pic>
        <p:nvPicPr>
          <p:cNvPr id="21" name="Symbol zastępczy zawartości 20" descr="cytologi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4005064"/>
            <a:ext cx="3063309" cy="2031107"/>
          </a:xfrm>
          <a:ln>
            <a:solidFill>
              <a:srgbClr val="0A373E"/>
            </a:solidFill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C3C44"/>
                </a:solidFill>
              </a:rPr>
              <a:t>Realizacja „</a:t>
            </a:r>
            <a:r>
              <a:rPr lang="pl-PL" sz="2000" b="1" i="1" dirty="0" smtClean="0">
                <a:solidFill>
                  <a:srgbClr val="0C3C44"/>
                </a:solidFill>
              </a:rPr>
              <a:t>Programu polityki zdrowotnej w zakresie profilaktyki raka szyjki macicy/zakażeń wirusem brodawczaka ludzkiego (HPV)”</a:t>
            </a:r>
            <a:r>
              <a:rPr lang="pl-PL" sz="2000" b="1" dirty="0" smtClean="0">
                <a:solidFill>
                  <a:srgbClr val="0C3C44"/>
                </a:solidFill>
              </a:rPr>
              <a:t> w latach 2014-2015</a:t>
            </a: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114800" cy="4726125"/>
          </a:xfrm>
        </p:spPr>
        <p:txBody>
          <a:bodyPr>
            <a:normAutofit/>
          </a:bodyPr>
          <a:lstStyle/>
          <a:p>
            <a:pPr>
              <a:buClr>
                <a:srgbClr val="0C3C44"/>
              </a:buClr>
              <a:buNone/>
            </a:pPr>
            <a:r>
              <a:rPr lang="pl-PL" sz="1800" b="1" dirty="0" smtClean="0">
                <a:solidFill>
                  <a:srgbClr val="0A373E"/>
                </a:solidFill>
                <a:latin typeface="+mj-lt"/>
              </a:rPr>
              <a:t>Realizacja Programu obejmowała: 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0A373E"/>
                </a:solidFill>
                <a:latin typeface="+mj-lt"/>
              </a:rPr>
              <a:t>badanie lekarskie </a:t>
            </a:r>
            <a:r>
              <a:rPr lang="pl-PL" sz="1800" dirty="0" smtClean="0">
                <a:solidFill>
                  <a:srgbClr val="0A373E"/>
                </a:solidFill>
                <a:latin typeface="+mj-lt"/>
              </a:rPr>
              <a:t>przed podaniem każdej dawki szczepionki, </a:t>
            </a:r>
            <a:r>
              <a:rPr lang="pl-PL" sz="1800" b="1" dirty="0" smtClean="0">
                <a:solidFill>
                  <a:srgbClr val="0A373E"/>
                </a:solidFill>
                <a:latin typeface="+mj-lt"/>
              </a:rPr>
              <a:t>wykonanie cyklu szczepień </a:t>
            </a:r>
            <a:r>
              <a:rPr lang="pl-PL" sz="1800" dirty="0" smtClean="0">
                <a:solidFill>
                  <a:srgbClr val="0A373E"/>
                </a:solidFill>
                <a:latin typeface="+mj-lt"/>
              </a:rPr>
              <a:t>(3 dawki) przeciwko wirusowi brodawczaka ludzkiego (HPV),</a:t>
            </a:r>
          </a:p>
          <a:p>
            <a:pPr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1800" b="1" dirty="0" smtClean="0">
                <a:solidFill>
                  <a:srgbClr val="0A373E"/>
                </a:solidFill>
                <a:latin typeface="+mj-lt"/>
              </a:rPr>
              <a:t>edukacja</a:t>
            </a:r>
            <a:r>
              <a:rPr lang="pl-PL" sz="1800" dirty="0" smtClean="0">
                <a:solidFill>
                  <a:srgbClr val="0A373E"/>
                </a:solidFill>
                <a:latin typeface="+mj-lt"/>
              </a:rPr>
              <a:t> w zakresie zapobiegania nowotworom szyjki macicy i innym chorobom wywołanych przez wirus brodawczaka ludzkiego HPV oraz </a:t>
            </a:r>
            <a:br>
              <a:rPr lang="pl-PL" sz="1800" dirty="0" smtClean="0">
                <a:solidFill>
                  <a:srgbClr val="0A373E"/>
                </a:solidFill>
                <a:latin typeface="+mj-lt"/>
              </a:rPr>
            </a:br>
            <a:r>
              <a:rPr lang="pl-PL" sz="1800" dirty="0" smtClean="0">
                <a:solidFill>
                  <a:srgbClr val="0A373E"/>
                </a:solidFill>
                <a:latin typeface="+mj-lt"/>
              </a:rPr>
              <a:t>o potrzebie wykonywania regularnych badań cytologicznych skierowana do dziewcząt, rodziców i opiekunów prawnych </a:t>
            </a:r>
            <a:r>
              <a:rPr lang="pl-PL" sz="1800" dirty="0">
                <a:solidFill>
                  <a:srgbClr val="0A373E"/>
                </a:solidFill>
                <a:latin typeface="+mj-lt"/>
              </a:rPr>
              <a:t>(od 2015 r. edukacją objęto również chłopców</a:t>
            </a:r>
            <a:r>
              <a:rPr lang="pl-PL" sz="1800" dirty="0" smtClean="0">
                <a:solidFill>
                  <a:srgbClr val="0A373E"/>
                </a:solidFill>
                <a:latin typeface="+mj-lt"/>
              </a:rPr>
              <a:t>).</a:t>
            </a:r>
            <a:endParaRPr lang="pl-PL" sz="1800" dirty="0"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82960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pl-PL" sz="2000" b="1" dirty="0" smtClean="0">
                <a:solidFill>
                  <a:srgbClr val="0C3C44"/>
                </a:solidFill>
              </a:rPr>
              <a:t>Realizacja </a:t>
            </a:r>
            <a:r>
              <a:rPr lang="pl-PL" sz="2000" b="1" i="1" dirty="0" smtClean="0">
                <a:solidFill>
                  <a:srgbClr val="0C3C44"/>
                </a:solidFill>
              </a:rPr>
              <a:t>„Program polityki zdrowotnej w zakresie profilaktyki raka szyjki macicy/zakażeń wirusem brodawczaka ludzkiego (HPV)”</a:t>
            </a:r>
            <a:r>
              <a:rPr lang="pl-PL" sz="2000" b="1" dirty="0" smtClean="0">
                <a:solidFill>
                  <a:srgbClr val="0C3C44"/>
                </a:solidFill>
              </a:rPr>
              <a:t> w latach 2014-2015</a:t>
            </a:r>
            <a:endParaRPr lang="pl-PL" sz="2000" b="1" dirty="0">
              <a:solidFill>
                <a:srgbClr val="0A373E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323528" y="2060848"/>
          <a:ext cx="8496944" cy="285159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48072"/>
                <a:gridCol w="936104"/>
                <a:gridCol w="1224136"/>
                <a:gridCol w="1152128"/>
                <a:gridCol w="1296144"/>
                <a:gridCol w="720080"/>
                <a:gridCol w="720080"/>
                <a:gridCol w="720080"/>
                <a:gridCol w="1080120"/>
              </a:tblGrid>
              <a:tr h="89147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Rok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Adresaci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b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programu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Planowana liczba dziewcząt do</a:t>
                      </a:r>
                    </a:p>
                    <a:p>
                      <a:pPr algn="ctr"/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szczepienia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Liczba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dziewcząt </a:t>
                      </a:r>
                      <a:r>
                        <a:rPr lang="pl-PL" sz="1400" baseline="0" dirty="0" err="1" smtClean="0">
                          <a:solidFill>
                            <a:srgbClr val="0A373E"/>
                          </a:solidFill>
                          <a:latin typeface="+mj-lt"/>
                        </a:rPr>
                        <a:t>zaszcze-pionych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% udział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w realizowanym programie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Liczba podanych dawek szczepionki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3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Koszt realizacji programu</a:t>
                      </a:r>
                    </a:p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w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zł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76673"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[1]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[2]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%</a:t>
                      </a:r>
                      <a:r>
                        <a:rPr lang="pl-PL" sz="1400" b="1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[2 ] do [1]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I dawka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II</a:t>
                      </a:r>
                      <a:b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 dawka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III </a:t>
                      </a:r>
                      <a:b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dawka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[3]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</a:tr>
              <a:tr h="49216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2014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      2000 </a:t>
                      </a:r>
                      <a:b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i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1999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1 063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1 006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94,6%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1 014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1 008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1 006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284 692,56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9216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2015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       2001</a:t>
                      </a:r>
                      <a:b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     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i </a:t>
                      </a:r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2000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1 200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1 021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85,1%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1 060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1 050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1 021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304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301,89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2233">
                <a:tc gridSpan="2"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RAZEM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2 263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2 027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89,6%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2 074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2 058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2 027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588 994,45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460851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C3C44"/>
                </a:solidFill>
              </a:rPr>
              <a:t/>
            </a:r>
            <a:br>
              <a:rPr lang="pl-PL" sz="3200" dirty="0" smtClean="0">
                <a:solidFill>
                  <a:srgbClr val="0C3C44"/>
                </a:solidFill>
              </a:rPr>
            </a:br>
            <a:endParaRPr lang="pl-PL" sz="3200" dirty="0">
              <a:solidFill>
                <a:srgbClr val="0C3C44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230425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C3C44"/>
                </a:solidFill>
                <a:latin typeface="Calibri" pitchFamily="34" charset="0"/>
              </a:rPr>
              <a:t>Realizacja </a:t>
            </a:r>
            <a:r>
              <a:rPr lang="pl-PL" sz="3200" b="1" i="1" dirty="0" smtClean="0">
                <a:solidFill>
                  <a:srgbClr val="0C3C44"/>
                </a:solidFill>
                <a:latin typeface="Calibri" pitchFamily="34" charset="0"/>
              </a:rPr>
              <a:t>„Programu profilaktyki zakażeń </a:t>
            </a:r>
            <a:r>
              <a:rPr lang="pl-PL" sz="3200" b="1" i="1" dirty="0" err="1" smtClean="0">
                <a:solidFill>
                  <a:srgbClr val="0C3C44"/>
                </a:solidFill>
                <a:latin typeface="Calibri" pitchFamily="34" charset="0"/>
              </a:rPr>
              <a:t>pneumokokowych</a:t>
            </a:r>
            <a:r>
              <a:rPr lang="pl-PL" sz="3200" b="1" i="1" dirty="0" smtClean="0">
                <a:solidFill>
                  <a:srgbClr val="0C3C44"/>
                </a:solidFill>
                <a:latin typeface="Calibri" pitchFamily="34" charset="0"/>
              </a:rPr>
              <a:t> wśród dzieci </a:t>
            </a:r>
            <a:br>
              <a:rPr lang="pl-PL" sz="3200" b="1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3200" b="1" i="1" dirty="0" smtClean="0">
                <a:solidFill>
                  <a:srgbClr val="0C3C44"/>
                </a:solidFill>
                <a:latin typeface="Calibri" pitchFamily="34" charset="0"/>
              </a:rPr>
              <a:t>z powiatu poznańskiego” </a:t>
            </a:r>
            <a:r>
              <a:rPr lang="pl-PL" sz="3200" b="1" dirty="0" smtClean="0">
                <a:solidFill>
                  <a:srgbClr val="0C3C44"/>
                </a:solidFill>
                <a:latin typeface="Calibri" pitchFamily="34" charset="0"/>
              </a:rPr>
              <a:t/>
            </a:r>
            <a:br>
              <a:rPr lang="pl-PL" sz="3200" b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3200" b="1" dirty="0" smtClean="0">
                <a:solidFill>
                  <a:srgbClr val="0C3C44"/>
                </a:solidFill>
                <a:latin typeface="Calibri" pitchFamily="34" charset="0"/>
              </a:rPr>
              <a:t>w latach 2014-2015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b="1" dirty="0" smtClean="0">
                <a:latin typeface="Calibri" pitchFamily="34" charset="0"/>
              </a:rPr>
              <a:t/>
            </a:r>
            <a:br>
              <a:rPr lang="pl-PL" sz="5400" b="1" dirty="0" smtClean="0">
                <a:latin typeface="Calibri" pitchFamily="34" charset="0"/>
              </a:rPr>
            </a:br>
            <a:r>
              <a:rPr lang="pl-PL" sz="2200" b="1" dirty="0" smtClean="0">
                <a:solidFill>
                  <a:srgbClr val="0C3C44"/>
                </a:solidFill>
                <a:latin typeface="Calibri" pitchFamily="34" charset="0"/>
              </a:rPr>
              <a:t>Realizacja </a:t>
            </a:r>
            <a:r>
              <a:rPr lang="pl-PL" sz="2200" b="1" i="1" dirty="0" smtClean="0">
                <a:solidFill>
                  <a:srgbClr val="0C3C44"/>
                </a:solidFill>
                <a:latin typeface="Calibri" pitchFamily="34" charset="0"/>
              </a:rPr>
              <a:t>„Programu profilaktyki zakażeń </a:t>
            </a:r>
            <a:r>
              <a:rPr lang="pl-PL" sz="2200" b="1" i="1" dirty="0" err="1" smtClean="0">
                <a:solidFill>
                  <a:srgbClr val="0C3C44"/>
                </a:solidFill>
                <a:latin typeface="Calibri" pitchFamily="34" charset="0"/>
              </a:rPr>
              <a:t>pneumokokowych</a:t>
            </a:r>
            <a:r>
              <a:rPr lang="pl-PL" sz="2200" b="1" i="1" dirty="0" smtClean="0">
                <a:solidFill>
                  <a:srgbClr val="0C3C44"/>
                </a:solidFill>
                <a:latin typeface="Calibri" pitchFamily="34" charset="0"/>
              </a:rPr>
              <a:t> wśród dzieci </a:t>
            </a:r>
            <a:br>
              <a:rPr lang="pl-PL" sz="2200" b="1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2200" b="1" i="1" dirty="0" smtClean="0">
                <a:solidFill>
                  <a:srgbClr val="0C3C44"/>
                </a:solidFill>
                <a:latin typeface="Calibri" pitchFamily="34" charset="0"/>
              </a:rPr>
              <a:t>z powiatu poznańskiego” </a:t>
            </a:r>
            <a:r>
              <a:rPr lang="pl-PL" sz="2200" b="1" dirty="0" smtClean="0">
                <a:solidFill>
                  <a:srgbClr val="0C3C44"/>
                </a:solidFill>
                <a:latin typeface="Calibri" pitchFamily="34" charset="0"/>
              </a:rPr>
              <a:t>w latach 2014-2015</a:t>
            </a:r>
            <a:endParaRPr lang="pl-PL" sz="2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762872" cy="4726125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6400" b="1" dirty="0" smtClean="0">
                <a:solidFill>
                  <a:srgbClr val="0C3C44"/>
                </a:solidFill>
                <a:latin typeface="Calibri" pitchFamily="34" charset="0"/>
              </a:rPr>
              <a:t>Celem programu było:</a:t>
            </a:r>
          </a:p>
          <a:p>
            <a:pPr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6400" dirty="0" smtClean="0">
                <a:solidFill>
                  <a:srgbClr val="0C3C44"/>
                </a:solidFill>
                <a:latin typeface="Calibri" pitchFamily="34" charset="0"/>
              </a:rPr>
              <a:t>obniżenie liczby powikłań, hospitalizacji, </a:t>
            </a:r>
            <a:r>
              <a:rPr lang="pl-PL" sz="6400" dirty="0">
                <a:solidFill>
                  <a:srgbClr val="0C3C44"/>
                </a:solidFill>
                <a:latin typeface="Calibri" pitchFamily="34" charset="0"/>
              </a:rPr>
              <a:t>zgonów spowodowanych zakażeniem pneumokokowym,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6400" dirty="0" smtClean="0">
                <a:solidFill>
                  <a:srgbClr val="0C3C44"/>
                </a:solidFill>
                <a:latin typeface="Calibri" pitchFamily="34" charset="0"/>
              </a:rPr>
              <a:t>zmniejszenie kosztów leczenia chorób wywołanych przez pneumokoki,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6400" dirty="0" smtClean="0">
                <a:solidFill>
                  <a:srgbClr val="0C3C44"/>
                </a:solidFill>
                <a:latin typeface="Calibri" pitchFamily="34" charset="0"/>
              </a:rPr>
              <a:t>zwiększenie dostępności do szczepień niefinansowanych ze środków znajdujących się w budżecie ministra zdrowia. </a:t>
            </a:r>
          </a:p>
          <a:p>
            <a:pPr marL="0" lvl="0" indent="0">
              <a:spcBef>
                <a:spcPts val="1200"/>
              </a:spcBef>
              <a:buClr>
                <a:srgbClr val="0A373E"/>
              </a:buClr>
              <a:buNone/>
            </a:pPr>
            <a:endParaRPr lang="pl-PL" sz="7200" dirty="0" smtClean="0">
              <a:latin typeface="Calibri" pitchFamily="34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9" name="Symbol zastępczy zawartości 8" descr="pneumokoki plaka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816424" cy="367240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C3C44"/>
                </a:solidFill>
                <a:latin typeface="Calibri" pitchFamily="34" charset="0"/>
              </a:rPr>
              <a:t>Realizacja </a:t>
            </a:r>
            <a: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  <a:t>„Programu profilaktyki zakażeń </a:t>
            </a:r>
            <a:r>
              <a:rPr lang="pl-PL" sz="2000" b="1" i="1" dirty="0" err="1" smtClean="0">
                <a:solidFill>
                  <a:srgbClr val="0C3C44"/>
                </a:solidFill>
                <a:latin typeface="Calibri" pitchFamily="34" charset="0"/>
              </a:rPr>
              <a:t>pneumokokowych</a:t>
            </a:r>
            <a: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  <a:t> wśród dzieci </a:t>
            </a:r>
            <a:b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  <a:t>z powiatu poznańskiego” </a:t>
            </a:r>
            <a:r>
              <a:rPr lang="pl-PL" sz="2000" b="1" dirty="0" smtClean="0">
                <a:solidFill>
                  <a:srgbClr val="0C3C44"/>
                </a:solidFill>
                <a:latin typeface="Calibri" pitchFamily="34" charset="0"/>
              </a:rPr>
              <a:t>w latach 2014-2015</a:t>
            </a:r>
            <a:endParaRPr lang="pl-PL" sz="20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pl-PL" sz="6200" b="1" dirty="0" smtClean="0">
                <a:solidFill>
                  <a:srgbClr val="0C3C44"/>
                </a:solidFill>
                <a:latin typeface="Calibri" pitchFamily="34" charset="0"/>
              </a:rPr>
              <a:t>Realizacja Programu obejmowała</a:t>
            </a:r>
            <a:r>
              <a:rPr lang="pl-PL" sz="6200" dirty="0" smtClean="0">
                <a:solidFill>
                  <a:srgbClr val="0C3C44"/>
                </a:solidFill>
                <a:latin typeface="Calibri" pitchFamily="34" charset="0"/>
              </a:rPr>
              <a:t>: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6200" b="1" dirty="0" smtClean="0">
                <a:solidFill>
                  <a:srgbClr val="0C3C44"/>
                </a:solidFill>
                <a:latin typeface="Calibri" pitchFamily="34" charset="0"/>
              </a:rPr>
              <a:t>wykonanie</a:t>
            </a:r>
            <a:r>
              <a:rPr lang="pl-PL" sz="6200" dirty="0" smtClean="0">
                <a:solidFill>
                  <a:srgbClr val="0C3C44"/>
                </a:solidFill>
                <a:latin typeface="Calibri" pitchFamily="34" charset="0"/>
              </a:rPr>
              <a:t> </a:t>
            </a:r>
            <a:r>
              <a:rPr lang="pl-PL" sz="6200" b="1" dirty="0" smtClean="0">
                <a:solidFill>
                  <a:srgbClr val="0C3C44"/>
                </a:solidFill>
                <a:latin typeface="Calibri" pitchFamily="34" charset="0"/>
              </a:rPr>
              <a:t>szczepień przeciwko zakażeniom pneumokokowym </a:t>
            </a:r>
            <a:r>
              <a:rPr lang="pl-PL" sz="6200" dirty="0" smtClean="0">
                <a:solidFill>
                  <a:srgbClr val="0C3C44"/>
                </a:solidFill>
                <a:latin typeface="Calibri" pitchFamily="34" charset="0"/>
              </a:rPr>
              <a:t>u dzieci urodzonych w latach 2007-2013, które ukończyły 24 miesiące życia, zameldowanych na terenie powiatu poznańskiego, za wyjątkiem dzieci, które są objęte programem obowiązkowych szczepień ochronnych przeciwko zakażeniom pneumokokowym na podstawie obowiązujących przepisów prawa,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6200" b="1" dirty="0" smtClean="0">
                <a:solidFill>
                  <a:srgbClr val="0C3C44"/>
                </a:solidFill>
                <a:latin typeface="Calibri" pitchFamily="34" charset="0"/>
              </a:rPr>
              <a:t>edukacja zdrowotna </a:t>
            </a:r>
            <a:r>
              <a:rPr lang="pl-PL" sz="6200" dirty="0" smtClean="0">
                <a:solidFill>
                  <a:srgbClr val="0C3C44"/>
                </a:solidFill>
                <a:latin typeface="Calibri" pitchFamily="34" charset="0"/>
              </a:rPr>
              <a:t>w zakresie  profilaktyki zakażeń pneumokokowych wśród rodziców/opiekunów prawnych dzieci, do których adresowany był program.</a:t>
            </a:r>
          </a:p>
          <a:p>
            <a:pPr>
              <a:buClr>
                <a:srgbClr val="0A373E"/>
              </a:buClr>
              <a:buFont typeface="Wingdings" pitchFamily="2" charset="2"/>
              <a:buChar char="§"/>
            </a:pPr>
            <a:endParaRPr lang="pl-PL" dirty="0" smtClean="0">
              <a:solidFill>
                <a:srgbClr val="0C3C44"/>
              </a:solidFill>
              <a:latin typeface="+mj-lt"/>
            </a:endParaRPr>
          </a:p>
          <a:p>
            <a:pPr>
              <a:buClr>
                <a:srgbClr val="0A373E"/>
              </a:buClr>
              <a:buNone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r>
              <a:rPr lang="pl-PL" sz="2000" b="1" dirty="0" smtClean="0">
                <a:solidFill>
                  <a:srgbClr val="0C3C44"/>
                </a:solidFill>
                <a:latin typeface="Calibri" pitchFamily="34" charset="0"/>
              </a:rPr>
              <a:t>Realizacja </a:t>
            </a:r>
            <a: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  <a:t>„Programu profilaktyki zakażeń </a:t>
            </a:r>
            <a:r>
              <a:rPr lang="pl-PL" sz="2000" b="1" i="1" dirty="0" err="1" smtClean="0">
                <a:solidFill>
                  <a:srgbClr val="0C3C44"/>
                </a:solidFill>
                <a:latin typeface="Calibri" pitchFamily="34" charset="0"/>
              </a:rPr>
              <a:t>pneumokokowych</a:t>
            </a:r>
            <a: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  <a:t> wśród dzieci </a:t>
            </a:r>
            <a:b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2000" b="1" i="1" dirty="0" smtClean="0">
                <a:solidFill>
                  <a:srgbClr val="0C3C44"/>
                </a:solidFill>
                <a:latin typeface="Calibri" pitchFamily="34" charset="0"/>
              </a:rPr>
              <a:t>z powiatu poznańskiego” </a:t>
            </a:r>
            <a:r>
              <a:rPr lang="pl-PL" sz="2000" b="1" dirty="0" smtClean="0">
                <a:solidFill>
                  <a:srgbClr val="0C3C44"/>
                </a:solidFill>
                <a:latin typeface="Calibri" pitchFamily="34" charset="0"/>
              </a:rPr>
              <a:t>w latach 2014-2015</a:t>
            </a:r>
            <a:endParaRPr lang="pl-PL" sz="2000" b="1" dirty="0">
              <a:solidFill>
                <a:srgbClr val="0A373E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755576" y="1988840"/>
          <a:ext cx="7632847" cy="28279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0976"/>
                <a:gridCol w="1099223"/>
                <a:gridCol w="1237363"/>
                <a:gridCol w="1713496"/>
                <a:gridCol w="1168293"/>
                <a:gridCol w="1713496"/>
              </a:tblGrid>
              <a:tr h="897469">
                <a:tc rowSpan="2">
                  <a:txBody>
                    <a:bodyPr/>
                    <a:lstStyle/>
                    <a:p>
                      <a:pPr algn="ctr"/>
                      <a:r>
                        <a:rPr kumimoji="0" lang="pl-PL" sz="1400" b="1" kern="1200" dirty="0" smtClean="0">
                          <a:solidFill>
                            <a:srgbClr val="0A373E"/>
                          </a:solidFill>
                          <a:latin typeface="+mj-lt"/>
                          <a:ea typeface="+mn-ea"/>
                          <a:cs typeface="+mn-cs"/>
                        </a:rPr>
                        <a:t>Rok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Adresaci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</a:t>
                      </a:r>
                      <a:b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</a:b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programu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Planowana liczba dzieci do szczepienia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Liczba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dzieci zaszczepionych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% udział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w realizowanym programie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Koszt realizacji programu</a:t>
                      </a:r>
                    </a:p>
                    <a:p>
                      <a:pPr algn="ct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w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zł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492161">
                <a:tc v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[1]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[2]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%</a:t>
                      </a:r>
                      <a:r>
                        <a:rPr lang="pl-PL" sz="1400" b="1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[2 ] do [1]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</a:tr>
              <a:tr h="49216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2014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2009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- 2012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1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481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1 469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99,2%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396 630,00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546472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2015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2007</a:t>
                      </a:r>
                      <a:r>
                        <a:rPr lang="pl-PL" sz="1400" baseline="0" dirty="0" smtClean="0">
                          <a:solidFill>
                            <a:srgbClr val="0A373E"/>
                          </a:solidFill>
                          <a:latin typeface="+mj-lt"/>
                        </a:rPr>
                        <a:t> - 2013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1 387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1 387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100,0%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dirty="0" smtClean="0">
                          <a:solidFill>
                            <a:srgbClr val="0A373E"/>
                          </a:solidFill>
                          <a:latin typeface="+mj-lt"/>
                        </a:rPr>
                        <a:t>399 719,53</a:t>
                      </a:r>
                      <a:endParaRPr lang="pl-PL" sz="1400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/>
                </a:tc>
              </a:tr>
              <a:tr h="352233">
                <a:tc gridSpan="2">
                  <a:txBody>
                    <a:bodyPr/>
                    <a:lstStyle/>
                    <a:p>
                      <a:pPr algn="l"/>
                      <a:r>
                        <a:rPr lang="pl-PL" sz="1400" b="1" dirty="0" smtClean="0">
                          <a:solidFill>
                            <a:srgbClr val="0A373E"/>
                          </a:solidFill>
                          <a:latin typeface="+mj-lt"/>
                        </a:rPr>
                        <a:t>RAZEM</a:t>
                      </a:r>
                      <a:endParaRPr lang="pl-PL" sz="1400" b="1" dirty="0">
                        <a:solidFill>
                          <a:srgbClr val="0A373E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400" dirty="0">
                        <a:latin typeface="+mj-lt"/>
                      </a:endParaRPr>
                    </a:p>
                  </a:txBody>
                  <a:tcPr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2 868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2 856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99,6%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 smtClean="0">
                          <a:solidFill>
                            <a:srgbClr val="0C3C44"/>
                          </a:solidFill>
                          <a:latin typeface="+mj-lt"/>
                        </a:rPr>
                        <a:t>796 349,53</a:t>
                      </a:r>
                      <a:endParaRPr lang="pl-PL" sz="1400" b="1" dirty="0">
                        <a:solidFill>
                          <a:srgbClr val="0C3C44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92D4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064896" cy="3888432"/>
          </a:xfrm>
        </p:spPr>
        <p:txBody>
          <a:bodyPr anchor="ctr">
            <a:normAutofit/>
          </a:bodyPr>
          <a:lstStyle/>
          <a:p>
            <a:pPr algn="just">
              <a:spcBef>
                <a:spcPts val="1200"/>
              </a:spcBef>
              <a:buClr>
                <a:srgbClr val="0C3C44"/>
              </a:buClr>
              <a:buNone/>
            </a:pPr>
            <a:r>
              <a:rPr lang="pl-PL" sz="3000" dirty="0" smtClean="0">
                <a:solidFill>
                  <a:srgbClr val="0A373E"/>
                </a:solidFill>
                <a:latin typeface="+mj-lt"/>
              </a:rPr>
              <a:t>W wyniku obowiązujących regulacji prawnych opracowano </a:t>
            </a:r>
            <a:r>
              <a:rPr lang="pl-PL" sz="3000" b="1" i="1" dirty="0" smtClean="0">
                <a:solidFill>
                  <a:srgbClr val="0A373E"/>
                </a:solidFill>
                <a:latin typeface="+mj-lt"/>
              </a:rPr>
              <a:t>„Program działań Powiatu Poznańskiego w zakresie promocji i ochrony zdrowia na lata 2014-2018</a:t>
            </a:r>
            <a:r>
              <a:rPr lang="pl-PL" sz="3000" i="1" dirty="0" smtClean="0">
                <a:solidFill>
                  <a:srgbClr val="0A373E"/>
                </a:solidFill>
                <a:latin typeface="+mj-lt"/>
              </a:rPr>
              <a:t>”, który został </a:t>
            </a:r>
            <a:r>
              <a:rPr lang="pl-PL" sz="3000" dirty="0" smtClean="0">
                <a:solidFill>
                  <a:srgbClr val="0A373E"/>
                </a:solidFill>
                <a:latin typeface="+mj-lt"/>
              </a:rPr>
              <a:t>przyjęty przez Radę Powiatu w Poznaniu uchwałą </a:t>
            </a:r>
            <a:br>
              <a:rPr lang="pl-PL" sz="3000" dirty="0" smtClean="0">
                <a:solidFill>
                  <a:srgbClr val="0A373E"/>
                </a:solidFill>
                <a:latin typeface="+mj-lt"/>
              </a:rPr>
            </a:br>
            <a:r>
              <a:rPr lang="pl-PL" sz="3000" dirty="0" smtClean="0">
                <a:solidFill>
                  <a:srgbClr val="0A373E"/>
                </a:solidFill>
                <a:latin typeface="+mj-lt"/>
              </a:rPr>
              <a:t>Nr XLII/431/IV/2014 z dnia 27 sierpnia 2014 r.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460851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rgbClr val="0C3C44"/>
                </a:solidFill>
              </a:rPr>
              <a:t/>
            </a:r>
            <a:br>
              <a:rPr lang="pl-PL" sz="3200" dirty="0" smtClean="0">
                <a:solidFill>
                  <a:srgbClr val="0C3C44"/>
                </a:solidFill>
              </a:rPr>
            </a:br>
            <a:endParaRPr lang="pl-PL" sz="3200" dirty="0">
              <a:solidFill>
                <a:srgbClr val="0C3C44"/>
              </a:solidFill>
            </a:endParaRPr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854696" cy="230425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0C3C44"/>
                </a:solidFill>
                <a:latin typeface="Calibri" pitchFamily="34" charset="0"/>
              </a:rPr>
              <a:t>Realizacja </a:t>
            </a:r>
            <a:r>
              <a:rPr lang="pl-PL" sz="3200" b="1" i="1" dirty="0" smtClean="0">
                <a:solidFill>
                  <a:srgbClr val="0C3C44"/>
                </a:solidFill>
                <a:latin typeface="Calibri" pitchFamily="34" charset="0"/>
              </a:rPr>
              <a:t>„Programu szczepień przeciwko grypie dla mieszkańców powiatu poznańskiego” </a:t>
            </a:r>
            <a:r>
              <a:rPr lang="pl-PL" sz="3200" b="1" dirty="0" smtClean="0">
                <a:solidFill>
                  <a:srgbClr val="0C3C44"/>
                </a:solidFill>
                <a:latin typeface="Calibri" pitchFamily="34" charset="0"/>
              </a:rPr>
              <a:t>w 2015 r.</a:t>
            </a:r>
            <a:endParaRPr lang="pl-PL" sz="3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0C3C44"/>
                </a:solidFill>
              </a:rPr>
              <a:t>Realizacja </a:t>
            </a:r>
            <a:r>
              <a:rPr lang="pl-PL" sz="2000" b="1" i="1" dirty="0" smtClean="0">
                <a:solidFill>
                  <a:srgbClr val="0C3C44"/>
                </a:solidFill>
              </a:rPr>
              <a:t>„Programu szczepień przeciwko grypie dla mieszkańców powiatu poznańskiego”</a:t>
            </a:r>
            <a:r>
              <a:rPr lang="pl-PL" sz="2000" b="1" dirty="0" smtClean="0">
                <a:solidFill>
                  <a:srgbClr val="0C3C44"/>
                </a:solidFill>
              </a:rPr>
              <a:t> w 2015 r.</a:t>
            </a:r>
            <a:endParaRPr lang="pl-PL" sz="2000" b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lvl="0">
              <a:buNone/>
            </a:pPr>
            <a:r>
              <a:rPr lang="pl-PL" sz="4400" b="1" dirty="0" smtClean="0">
                <a:solidFill>
                  <a:srgbClr val="0A373E"/>
                </a:solidFill>
                <a:latin typeface="+mj-lt"/>
              </a:rPr>
              <a:t>Celem programu było</a:t>
            </a:r>
            <a:r>
              <a:rPr lang="pl-PL" sz="4400" dirty="0" smtClean="0">
                <a:solidFill>
                  <a:srgbClr val="0A373E"/>
                </a:solidFill>
                <a:latin typeface="+mj-lt"/>
              </a:rPr>
              <a:t>: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5000" dirty="0" smtClean="0">
                <a:solidFill>
                  <a:srgbClr val="0A373E"/>
                </a:solidFill>
                <a:latin typeface="+mj-lt"/>
              </a:rPr>
              <a:t>zmniejszenie liczby zachorowań na grypę,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5000" dirty="0" smtClean="0">
                <a:solidFill>
                  <a:srgbClr val="0A373E"/>
                </a:solidFill>
                <a:latin typeface="+mj-lt"/>
              </a:rPr>
              <a:t>uniknięcie powikłań pogrypowych,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5000" dirty="0" smtClean="0">
                <a:solidFill>
                  <a:srgbClr val="0A373E"/>
                </a:solidFill>
                <a:latin typeface="+mj-lt"/>
              </a:rPr>
              <a:t>redukcja liczby hospitalizacji związanych z leczeniem grypy </a:t>
            </a:r>
            <a:br>
              <a:rPr lang="pl-PL" sz="5000" dirty="0" smtClean="0">
                <a:solidFill>
                  <a:srgbClr val="0A373E"/>
                </a:solidFill>
                <a:latin typeface="+mj-lt"/>
              </a:rPr>
            </a:br>
            <a:r>
              <a:rPr lang="pl-PL" sz="5000" dirty="0" smtClean="0">
                <a:solidFill>
                  <a:srgbClr val="0A373E"/>
                </a:solidFill>
                <a:latin typeface="+mj-lt"/>
              </a:rPr>
              <a:t>i powikłań pogrypowych,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5000" dirty="0" smtClean="0">
                <a:solidFill>
                  <a:srgbClr val="0A373E"/>
                </a:solidFill>
                <a:latin typeface="+mj-lt"/>
              </a:rPr>
              <a:t>ograniczenie przypadków śmiertelnych spowodowanych grypą i powikłaniami  pogrypowymi,</a:t>
            </a:r>
          </a:p>
          <a:p>
            <a:pPr lvl="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5000" dirty="0" smtClean="0">
                <a:solidFill>
                  <a:srgbClr val="0A373E"/>
                </a:solidFill>
                <a:latin typeface="+mj-lt"/>
              </a:rPr>
              <a:t>zwiększenie wiedzy na temat profilaktyki grypy.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7" name="Symbol zastępczy zawartości 6" descr="Plakat gryp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204864"/>
            <a:ext cx="3538736" cy="3600400"/>
          </a:xfrm>
          <a:ln cap="rnd" cmpd="sng">
            <a:solidFill>
              <a:srgbClr val="0A37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b="1" dirty="0" smtClean="0">
                <a:solidFill>
                  <a:srgbClr val="0C3C44"/>
                </a:solidFill>
              </a:rPr>
              <a:t>Realizacja </a:t>
            </a:r>
            <a:r>
              <a:rPr lang="pl-PL" sz="2000" b="1" i="1" dirty="0" smtClean="0">
                <a:solidFill>
                  <a:srgbClr val="0C3C44"/>
                </a:solidFill>
              </a:rPr>
              <a:t>„Programu szczepień przeciwko grypie dla mieszkańców powiatu poznańskiego</a:t>
            </a:r>
            <a:r>
              <a:rPr lang="pl-PL" sz="2000" b="1" dirty="0" smtClean="0">
                <a:solidFill>
                  <a:srgbClr val="0C3C44"/>
                </a:solidFill>
              </a:rPr>
              <a:t>” w 2015 r.</a:t>
            </a:r>
            <a:endParaRPr lang="pl-PL" sz="2000" b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Program obejmował:</a:t>
            </a:r>
          </a:p>
          <a:p>
            <a:pPr lvl="0"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badanie lekarskie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, </a:t>
            </a:r>
          </a:p>
          <a:p>
            <a:pPr lvl="0"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wykonanie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 szczepienia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przeciwko grypie,</a:t>
            </a:r>
          </a:p>
          <a:p>
            <a:pPr lvl="0"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edukację zdrowotną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dotyczącą profilaktyki grypy (materiały informacyjne).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W wyniku realizacji programu zaszczepiono przeciwko grypie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1 938 osób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, co stanowiło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88,4% 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populacji zaplanowanej do udziału w programie (2 192 osób). </a:t>
            </a:r>
          </a:p>
          <a:p>
            <a:pPr marL="0">
              <a:spcBef>
                <a:spcPts val="1800"/>
              </a:spcBef>
              <a:buNone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Program w całości sfinansowano ze środków budżetowych powiatu poznańskiego 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70 737, 00 zł</a:t>
            </a: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.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7854696" cy="3496352"/>
          </a:xfrm>
        </p:spPr>
        <p:txBody>
          <a:bodyPr>
            <a:normAutofit/>
          </a:bodyPr>
          <a:lstStyle/>
          <a:p>
            <a:pPr algn="ctr"/>
            <a:endParaRPr lang="pl-PL" sz="4100" b="1" dirty="0" smtClean="0">
              <a:solidFill>
                <a:srgbClr val="0A373E"/>
              </a:solidFill>
              <a:latin typeface="+mj-lt"/>
            </a:endParaRPr>
          </a:p>
          <a:p>
            <a:pPr algn="ctr">
              <a:buNone/>
            </a:pPr>
            <a:r>
              <a:rPr lang="pl-PL" sz="3200" b="1" dirty="0" smtClean="0">
                <a:solidFill>
                  <a:srgbClr val="0A373E"/>
                </a:solidFill>
                <a:latin typeface="+mj-lt"/>
              </a:rPr>
              <a:t>Dotacje </a:t>
            </a:r>
            <a:br>
              <a:rPr lang="pl-PL" sz="3200" b="1" dirty="0" smtClean="0">
                <a:solidFill>
                  <a:srgbClr val="0A373E"/>
                </a:solidFill>
                <a:latin typeface="+mj-lt"/>
              </a:rPr>
            </a:br>
            <a:r>
              <a:rPr lang="pl-PL" sz="3200" b="1" dirty="0" smtClean="0">
                <a:solidFill>
                  <a:srgbClr val="0A373E"/>
                </a:solidFill>
                <a:latin typeface="+mj-lt"/>
              </a:rPr>
              <a:t>dla organizacji pozarządowych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rgbClr val="0A373E"/>
                </a:solidFill>
                <a:latin typeface="+mj-lt"/>
              </a:rPr>
              <a:t>w latach 2014-2015</a:t>
            </a:r>
            <a:r>
              <a:rPr lang="pl-PL" sz="3200" b="1" dirty="0" smtClean="0">
                <a:solidFill>
                  <a:srgbClr val="0A373E"/>
                </a:solidFill>
              </a:rPr>
              <a:t> </a:t>
            </a: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7664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A373E"/>
                </a:solidFill>
              </a:rPr>
              <a:t>Dotacji dla organizacji pozarządowych w latach 2014-2015:</a:t>
            </a:r>
            <a:endParaRPr lang="pl-PL" sz="2000" b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W latach 2014 - 2015 udzielono dotacji 12 organizacjom pozarządowym na realizację 18 zadań na łączną kwotę </a:t>
            </a: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155 895, 00  zł.</a:t>
            </a:r>
          </a:p>
          <a:p>
            <a:pPr marL="0" algn="just">
              <a:spcBef>
                <a:spcPts val="1800"/>
              </a:spcBef>
              <a:buNone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W ramach ww. dotacji przeprowadzono m.in.:</a:t>
            </a:r>
          </a:p>
          <a:p>
            <a:pPr marL="0" algn="just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1900" b="1" dirty="0" smtClean="0">
                <a:solidFill>
                  <a:srgbClr val="0A373E"/>
                </a:solidFill>
                <a:latin typeface="+mj-lt"/>
              </a:rPr>
              <a:t>kampanie profilaktyczne </a:t>
            </a:r>
            <a:r>
              <a:rPr lang="pl-PL" sz="1900" i="1" dirty="0" smtClean="0">
                <a:solidFill>
                  <a:srgbClr val="0A373E"/>
                </a:solidFill>
                <a:latin typeface="+mj-lt"/>
              </a:rPr>
              <a:t>„Razem pokonamy czerniaka” 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(dwie edycje),</a:t>
            </a:r>
          </a:p>
          <a:p>
            <a:pPr marL="288000" algn="just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1900" b="1" dirty="0" smtClean="0">
                <a:solidFill>
                  <a:srgbClr val="0A373E"/>
                </a:solidFill>
                <a:latin typeface="+mj-lt"/>
              </a:rPr>
              <a:t>programy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: „</a:t>
            </a:r>
            <a:r>
              <a:rPr lang="pl-PL" sz="1900" i="1" dirty="0" smtClean="0">
                <a:solidFill>
                  <a:srgbClr val="0A373E"/>
                </a:solidFill>
                <a:latin typeface="+mj-lt"/>
              </a:rPr>
              <a:t>Rozwój i aktywność drogą do zdrowia psychicznego”, 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„</a:t>
            </a:r>
            <a:r>
              <a:rPr lang="pl-PL" sz="1900" i="1" dirty="0" smtClean="0">
                <a:solidFill>
                  <a:srgbClr val="0A373E"/>
                </a:solidFill>
                <a:latin typeface="+mj-lt"/>
              </a:rPr>
              <a:t>Program specjalistycznego wsparcia dla osób i rodzin dotkniętych dysfunkcją lub kryzysem jako profilaktyki zaburzeń psychicznych wśród dzieci i dorosłych </a:t>
            </a:r>
            <a:br>
              <a:rPr lang="pl-PL" sz="1900" i="1" dirty="0" smtClean="0">
                <a:solidFill>
                  <a:srgbClr val="0A373E"/>
                </a:solidFill>
                <a:latin typeface="+mj-lt"/>
              </a:rPr>
            </a:br>
            <a:r>
              <a:rPr lang="pl-PL" sz="1900" i="1" dirty="0" smtClean="0">
                <a:solidFill>
                  <a:srgbClr val="0A373E"/>
                </a:solidFill>
                <a:latin typeface="+mj-lt"/>
              </a:rPr>
              <a:t>z Powiatu Poznańskiego”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,</a:t>
            </a:r>
            <a:r>
              <a:rPr lang="pl-PL" sz="1900" i="1" dirty="0" smtClean="0"/>
              <a:t> </a:t>
            </a:r>
          </a:p>
          <a:p>
            <a:pPr marL="288000" algn="just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1900" b="1" dirty="0" smtClean="0">
                <a:solidFill>
                  <a:srgbClr val="0C3C44"/>
                </a:solidFill>
                <a:latin typeface="+mj-lt"/>
              </a:rPr>
              <a:t>działania edukacyjne</a:t>
            </a:r>
            <a:r>
              <a:rPr lang="pl-PL" sz="1900" dirty="0" smtClean="0">
                <a:solidFill>
                  <a:srgbClr val="0C3C44"/>
                </a:solidFill>
                <a:latin typeface="+mj-lt"/>
              </a:rPr>
              <a:t>: „</a:t>
            </a:r>
            <a:r>
              <a:rPr lang="pl-PL" sz="1900" i="1" dirty="0" smtClean="0">
                <a:solidFill>
                  <a:srgbClr val="0C3C44"/>
                </a:solidFill>
                <a:latin typeface="+mj-lt"/>
              </a:rPr>
              <a:t>Kurs pierwszej pomocy dla rodziców i opiekunów niepełnosprawnych dzieci”, „Bezpieczniej nie tylko na drodze</a:t>
            </a:r>
            <a:r>
              <a:rPr lang="pl-PL" sz="1900" b="1" dirty="0" smtClean="0">
                <a:solidFill>
                  <a:srgbClr val="0C3C44"/>
                </a:solidFill>
                <a:latin typeface="+mj-lt"/>
              </a:rPr>
              <a:t>”, „</a:t>
            </a:r>
            <a:r>
              <a:rPr lang="pl-PL" sz="1800" i="1" dirty="0" smtClean="0">
                <a:solidFill>
                  <a:srgbClr val="0C3C44"/>
                </a:solidFill>
                <a:latin typeface="+mj-lt"/>
              </a:rPr>
              <a:t>Promocja zdrowia psychicznego, zapobieganie zaburzeniom psychicznym oraz kształtowanie umiejętności psychospołecznych wśród młodzieży szkół ponadgimnazjalnych </a:t>
            </a:r>
            <a:br>
              <a:rPr lang="pl-PL" sz="1800" i="1" dirty="0" smtClean="0">
                <a:solidFill>
                  <a:srgbClr val="0C3C44"/>
                </a:solidFill>
                <a:latin typeface="+mj-lt"/>
              </a:rPr>
            </a:br>
            <a:r>
              <a:rPr lang="pl-PL" sz="1800" i="1" dirty="0" smtClean="0">
                <a:solidFill>
                  <a:srgbClr val="0C3C44"/>
                </a:solidFill>
                <a:latin typeface="+mj-lt"/>
              </a:rPr>
              <a:t>z Powiatu Poznańskiego poprzez organizację cyklu warsztatów psychologicznych”.</a:t>
            </a:r>
            <a:endParaRPr lang="pl-PL" sz="1900" i="1" dirty="0" smtClean="0">
              <a:solidFill>
                <a:srgbClr val="0C3C44"/>
              </a:solidFill>
              <a:latin typeface="+mj-lt"/>
            </a:endParaRPr>
          </a:p>
          <a:p>
            <a:pPr marL="288000" algn="just">
              <a:spcBef>
                <a:spcPts val="600"/>
              </a:spcBef>
              <a:buClr>
                <a:srgbClr val="0C3C44"/>
              </a:buClr>
              <a:buNone/>
            </a:pPr>
            <a:endParaRPr lang="pl-PL" sz="2000" dirty="0" smtClean="0">
              <a:solidFill>
                <a:srgbClr val="0A373E"/>
              </a:solidFill>
              <a:latin typeface="+mj-lt"/>
            </a:endParaRPr>
          </a:p>
          <a:p>
            <a:pPr marL="0" algn="just">
              <a:buFont typeface="Wingdings" pitchFamily="2" charset="2"/>
              <a:buChar char="§"/>
            </a:pPr>
            <a:endParaRPr lang="pl-PL" b="1" dirty="0" smtClean="0">
              <a:solidFill>
                <a:srgbClr val="0A373E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04056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 smtClean="0">
                <a:solidFill>
                  <a:srgbClr val="0A373E"/>
                </a:solidFill>
              </a:rPr>
              <a:t>Dotacje dla organizacji pozarządowych w latach 2014-2015:</a:t>
            </a:r>
            <a:endParaRPr lang="pl-PL" sz="2000" b="1" dirty="0">
              <a:solidFill>
                <a:srgbClr val="0A373E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834880" cy="4434840"/>
          </a:xfrm>
        </p:spPr>
        <p:txBody>
          <a:bodyPr>
            <a:normAutofit/>
          </a:bodyPr>
          <a:lstStyle/>
          <a:p>
            <a:pPr marL="0" algn="just">
              <a:spcBef>
                <a:spcPts val="600"/>
              </a:spcBef>
              <a:buNone/>
            </a:pPr>
            <a:r>
              <a:rPr lang="pl-PL" sz="2000" b="1" dirty="0" smtClean="0">
                <a:solidFill>
                  <a:srgbClr val="0A373E"/>
                </a:solidFill>
                <a:latin typeface="+mj-lt"/>
              </a:rPr>
              <a:t>W ramach dotacji przeprowadzono m.in.:</a:t>
            </a:r>
          </a:p>
          <a:p>
            <a:pPr marL="288000">
              <a:spcBef>
                <a:spcPts val="6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1900" b="1" dirty="0" smtClean="0">
                <a:solidFill>
                  <a:srgbClr val="0A373E"/>
                </a:solidFill>
                <a:latin typeface="+mj-lt"/>
              </a:rPr>
              <a:t>imprezy o charakterze sportowym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: </a:t>
            </a:r>
            <a:br>
              <a:rPr lang="pl-PL" sz="1900" dirty="0" smtClean="0">
                <a:solidFill>
                  <a:srgbClr val="0A373E"/>
                </a:solidFill>
                <a:latin typeface="+mj-lt"/>
              </a:rPr>
            </a:br>
            <a:r>
              <a:rPr lang="pl-PL" sz="1900" dirty="0">
                <a:solidFill>
                  <a:srgbClr val="0A373E"/>
                </a:solidFill>
                <a:latin typeface="+mj-lt"/>
              </a:rPr>
              <a:t>„</a:t>
            </a:r>
            <a:r>
              <a:rPr lang="pl-PL" sz="1900" i="1" dirty="0">
                <a:solidFill>
                  <a:srgbClr val="0A373E"/>
                </a:solidFill>
                <a:latin typeface="+mj-lt"/>
              </a:rPr>
              <a:t>Malta </a:t>
            </a:r>
            <a:r>
              <a:rPr lang="pl-PL" sz="1900" i="1" dirty="0" err="1">
                <a:solidFill>
                  <a:srgbClr val="0A373E"/>
                </a:solidFill>
                <a:latin typeface="+mj-lt"/>
              </a:rPr>
              <a:t>Strong</a:t>
            </a:r>
            <a:r>
              <a:rPr lang="pl-PL" sz="1900" dirty="0">
                <a:solidFill>
                  <a:srgbClr val="0A373E"/>
                </a:solidFill>
                <a:latin typeface="+mj-lt"/>
              </a:rPr>
              <a:t>” (dwie edycje), „</a:t>
            </a:r>
            <a:r>
              <a:rPr lang="pl-PL" sz="1900" i="1" dirty="0">
                <a:solidFill>
                  <a:srgbClr val="0A373E"/>
                </a:solidFill>
                <a:latin typeface="+mj-lt"/>
              </a:rPr>
              <a:t>Igrzyska Sprawnych Inacze</a:t>
            </a:r>
            <a:r>
              <a:rPr lang="pl-PL" sz="1900" dirty="0">
                <a:solidFill>
                  <a:srgbClr val="0A373E"/>
                </a:solidFill>
                <a:latin typeface="+mj-lt"/>
              </a:rPr>
              <a:t>j” (dwie edycje), „</a:t>
            </a:r>
            <a:r>
              <a:rPr lang="pl-PL" sz="1900" i="1" dirty="0">
                <a:solidFill>
                  <a:srgbClr val="0A373E"/>
                </a:solidFill>
                <a:latin typeface="+mj-lt"/>
              </a:rPr>
              <a:t>Powiatowy Turniej </a:t>
            </a:r>
            <a:r>
              <a:rPr lang="pl-PL" sz="1900" i="1" dirty="0" err="1">
                <a:solidFill>
                  <a:srgbClr val="0A373E"/>
                </a:solidFill>
                <a:latin typeface="+mj-lt"/>
              </a:rPr>
              <a:t>Bocci</a:t>
            </a:r>
            <a:r>
              <a:rPr lang="pl-PL" sz="1900" dirty="0">
                <a:solidFill>
                  <a:srgbClr val="0A373E"/>
                </a:solidFill>
                <a:latin typeface="+mj-lt"/>
              </a:rPr>
              <a:t>” (dwie edycje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),    „</a:t>
            </a:r>
            <a:r>
              <a:rPr lang="pl-PL" sz="1900" i="1" dirty="0" smtClean="0">
                <a:solidFill>
                  <a:srgbClr val="0A373E"/>
                </a:solidFill>
                <a:latin typeface="+mj-lt"/>
              </a:rPr>
              <a:t>Z zumbą, z sercem, dla serca i zdrowia</a:t>
            </a: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”, </a:t>
            </a:r>
          </a:p>
          <a:p>
            <a:pPr marL="288000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1900" dirty="0" smtClean="0">
                <a:solidFill>
                  <a:srgbClr val="0A373E"/>
                </a:solidFill>
                <a:latin typeface="+mj-lt"/>
              </a:rPr>
              <a:t>inne zadania o charakterze prozdrowotnym: </a:t>
            </a:r>
            <a:r>
              <a:rPr lang="pl-PL" sz="1900" i="1" dirty="0" smtClean="0">
                <a:solidFill>
                  <a:srgbClr val="0A373E"/>
                </a:solidFill>
                <a:latin typeface="+mj-lt"/>
              </a:rPr>
              <a:t>„Pomoc rehabilitacyjno-opiekuńcza dla osób niepełnosprawnych i przewlekle chorych”, „Aktywni siłą wieku i pełnią życia – mieszkańcy Powiatu Poznańskiego”, „Wczesne wykrywanie i profilaktyka chorób otępiennych wśród mieszkańców powiatu poznańskiego po 65 roku życia”.</a:t>
            </a:r>
          </a:p>
          <a:p>
            <a:pPr marL="288000" algn="just">
              <a:spcBef>
                <a:spcPts val="600"/>
              </a:spcBef>
              <a:buClr>
                <a:srgbClr val="0C3C44"/>
              </a:buClr>
              <a:buNone/>
            </a:pPr>
            <a:endParaRPr lang="pl-PL" sz="2000" dirty="0" smtClean="0">
              <a:solidFill>
                <a:srgbClr val="0A373E"/>
              </a:solidFill>
              <a:latin typeface="+mj-lt"/>
            </a:endParaRPr>
          </a:p>
          <a:p>
            <a:pPr marL="0" algn="just">
              <a:buFont typeface="Wingdings" pitchFamily="2" charset="2"/>
              <a:buChar char="§"/>
            </a:pPr>
            <a:endParaRPr lang="pl-PL" b="1" dirty="0" smtClean="0">
              <a:solidFill>
                <a:srgbClr val="0A373E"/>
              </a:solidFill>
              <a:latin typeface="+mj-lt"/>
            </a:endParaRPr>
          </a:p>
        </p:txBody>
      </p:sp>
      <p:pic>
        <p:nvPicPr>
          <p:cNvPr id="7" name="Obraz 6" descr="boccia-2.jpg"/>
          <p:cNvPicPr preferRelativeResize="0"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76872"/>
            <a:ext cx="3096344" cy="2232008"/>
          </a:xfrm>
          <a:prstGeom prst="rect">
            <a:avLst/>
          </a:prstGeom>
          <a:ln w="15875" cap="rnd" cmpd="sng">
            <a:solidFill>
              <a:schemeClr val="tx1"/>
            </a:solidFill>
          </a:ln>
          <a:effectLst>
            <a:outerShdw blurRad="50800" dist="38100" algn="l" rotWithShape="0">
              <a:srgbClr val="0A373E">
                <a:alpha val="40000"/>
              </a:srgbClr>
            </a:outerShdw>
          </a:effectLst>
        </p:spPr>
      </p:pic>
      <p:pic>
        <p:nvPicPr>
          <p:cNvPr id="6" name="Symbol zastępczy zawartości 5" descr="bocci1.jpg"/>
          <p:cNvPicPr preferRelativeResize="0"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6136" y="4110710"/>
            <a:ext cx="3096344" cy="2232248"/>
          </a:xfrm>
          <a:ln w="22225" cap="rnd" cmpd="sng">
            <a:solidFill>
              <a:srgbClr val="0A373E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C3C44"/>
                </a:solidFill>
              </a:rPr>
              <a:t>Wnioski i rekomendacje</a:t>
            </a:r>
            <a:endParaRPr lang="pl-PL" sz="3200" b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37736"/>
          </a:xfrm>
        </p:spPr>
        <p:txBody>
          <a:bodyPr/>
          <a:lstStyle/>
          <a:p>
            <a:pPr marL="0">
              <a:buNone/>
            </a:pPr>
            <a:r>
              <a:rPr lang="pl-PL" dirty="0" smtClean="0">
                <a:solidFill>
                  <a:srgbClr val="0C3C44"/>
                </a:solidFill>
                <a:latin typeface="+mj-lt"/>
              </a:rPr>
              <a:t>Na podstawie przeprowadzonej ewaluacji podjętych działań w latach 2014-2015 w ramach ww. </a:t>
            </a:r>
            <a:r>
              <a:rPr lang="pl-PL" b="1" dirty="0" smtClean="0">
                <a:solidFill>
                  <a:srgbClr val="0C3C44"/>
                </a:solidFill>
                <a:latin typeface="+mj-lt"/>
              </a:rPr>
              <a:t>„Programu”</a:t>
            </a:r>
            <a:r>
              <a:rPr lang="pl-PL" b="1" i="1" dirty="0" smtClean="0">
                <a:solidFill>
                  <a:srgbClr val="0C3C44"/>
                </a:solidFill>
                <a:latin typeface="+mj-lt"/>
              </a:rPr>
              <a:t> </a:t>
            </a:r>
            <a:r>
              <a:rPr lang="pl-PL" dirty="0" smtClean="0">
                <a:solidFill>
                  <a:srgbClr val="0C3C44"/>
                </a:solidFill>
                <a:latin typeface="+mj-lt"/>
              </a:rPr>
              <a:t>wynika, że zrealizowane zadania/działania i programy miały znaczenie w osiągnięciu zaplanowanego celu strategicznego jakim jest: „</a:t>
            </a:r>
            <a:r>
              <a:rPr lang="pl-PL" i="1" dirty="0" smtClean="0">
                <a:solidFill>
                  <a:srgbClr val="0C3C44"/>
                </a:solidFill>
                <a:latin typeface="+mj-lt"/>
              </a:rPr>
              <a:t>poprawa zdrowia i związanej z nim jakości życia oraz zmniejszenie różnic w dostępie do świadczeń zdrowotnych mieszkańców powiatu poznańskiego” </a:t>
            </a:r>
            <a:r>
              <a:rPr lang="pl-PL" dirty="0" smtClean="0">
                <a:solidFill>
                  <a:srgbClr val="0C3C44"/>
                </a:solidFill>
                <a:latin typeface="+mj-lt"/>
              </a:rPr>
              <a:t>oraz celów operacyjnych, w związku z tym wskazane jest:</a:t>
            </a:r>
            <a:r>
              <a:rPr lang="pl-PL" i="1" dirty="0" smtClean="0">
                <a:solidFill>
                  <a:srgbClr val="0C3C44"/>
                </a:solidFill>
                <a:latin typeface="+mj-lt"/>
              </a:rPr>
              <a:t> </a:t>
            </a:r>
            <a:endParaRPr lang="pl-PL" dirty="0" smtClean="0">
              <a:solidFill>
                <a:srgbClr val="0C3C44"/>
              </a:solidFill>
              <a:latin typeface="+mj-lt"/>
            </a:endParaRPr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C3C44"/>
                </a:solidFill>
              </a:rPr>
              <a:t>Wnioski i rekomendacje:</a:t>
            </a:r>
            <a:endParaRPr lang="pl-PL" sz="3200" b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kontynuacja działań w zakresie profilaktyki, promocji i edukacji zdrowotnej,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podtrzymanie inicjatyw ukierunkowanych na poprawę zdrowia seniorów - w związku z wydłużaniem się średniej wieku oraz w korelacji z innymi czynnikami takich jak stały wzrost liczby chorych na nowotwory wskazane jest  podejmowanie działań mających na celu wyrównanie szans mieszkańców zakresie dostępności do diagnostyki, 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A373E"/>
                </a:solidFill>
                <a:latin typeface="+mj-lt"/>
              </a:rPr>
              <a:t>angażowanie środowiska szkolnego w realizację działań z zakresu promocji i ochrony zdrowia oraz wspieranie przedsięwzięć o charakterze prozdrowotnym adresowanych do młodzieży oraz ich rodziców/opiekunów prawnych,</a:t>
            </a:r>
          </a:p>
          <a:p>
            <a:pPr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>
                <a:solidFill>
                  <a:srgbClr val="0C3C44"/>
                </a:solidFill>
                <a:latin typeface="+mj-lt"/>
              </a:rPr>
              <a:t>kontynuacja działań w ramach programów polityki zdrowotnej, w tym badań i szczepień profilaktycznych, które to w bezpośredni sposób wpływają na poprawę wskaźników zdrowotnych,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sz="2000" dirty="0" smtClean="0">
              <a:solidFill>
                <a:srgbClr val="0A373E"/>
              </a:solidFill>
              <a:latin typeface="+mj-lt"/>
            </a:endParaRP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endParaRPr lang="pl-PL" sz="2000" b="1" dirty="0">
              <a:solidFill>
                <a:srgbClr val="0C3C44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0C3C44"/>
                </a:solidFill>
              </a:rPr>
              <a:t>Wnioski i rekomendacje:</a:t>
            </a:r>
            <a:endParaRPr lang="pl-PL" sz="3200" b="1" dirty="0">
              <a:solidFill>
                <a:srgbClr val="0C3C44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poszerzenie  zakresu działań podejmowanych w obszarze profilaktyki chorób układu krążenia oraz wybranych chorób społecznych </a:t>
            </a:r>
            <a:br>
              <a:rPr lang="pl-PL" sz="2000" dirty="0" smtClean="0">
                <a:solidFill>
                  <a:srgbClr val="0C3C44"/>
                </a:solidFill>
                <a:latin typeface="+mj-lt"/>
              </a:rPr>
            </a:b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i cywilizacyjnych,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podejmowanie działań w zakresie badań profilaktycznych w kierunku wybranych problemów zdrowotnych dzieci i młodzieży np. wad postaw, otyłości, nadciśnienia tętniczego,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podejmowanie dalszych działań we współpracy z organizacjami pozarządowymi w obszarze profilaktyki, promocji i edukacji zdrowotnej,</a:t>
            </a:r>
          </a:p>
          <a:p>
            <a:pPr lvl="0">
              <a:spcBef>
                <a:spcPts val="1200"/>
              </a:spcBef>
              <a:buClr>
                <a:srgbClr val="0A373E"/>
              </a:buClr>
              <a:buFont typeface="Wingdings" pitchFamily="2" charset="2"/>
              <a:buChar char="§"/>
            </a:pPr>
            <a:r>
              <a:rPr lang="pl-PL" sz="2000" dirty="0" smtClean="0">
                <a:solidFill>
                  <a:srgbClr val="0C3C44"/>
                </a:solidFill>
                <a:latin typeface="+mj-lt"/>
              </a:rPr>
              <a:t>zmniejszanie różnic w zdrowiu i dostępie do świadczeń zdrowotnych oraz podnoszenie jakości i efektywności systemu ochrony zdrowia.</a:t>
            </a:r>
          </a:p>
          <a:p>
            <a:pPr marL="0" algn="just">
              <a:buNone/>
            </a:pPr>
            <a:endParaRPr lang="pl-PL" sz="2000" b="1" dirty="0">
              <a:solidFill>
                <a:srgbClr val="0C3C44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755576" y="2204864"/>
            <a:ext cx="7854950" cy="2328664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pl-PL" sz="4000" dirty="0" smtClean="0">
                <a:solidFill>
                  <a:srgbClr val="0A373E"/>
                </a:solidFill>
                <a:latin typeface="+mj-lt"/>
              </a:rPr>
              <a:t>Dziękuję za uwagę!</a:t>
            </a:r>
            <a:endParaRPr lang="pl-PL" sz="4000" dirty="0">
              <a:solidFill>
                <a:srgbClr val="0A373E"/>
              </a:solidFill>
              <a:latin typeface="+mj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008112"/>
          </a:xfrm>
        </p:spPr>
        <p:txBody>
          <a:bodyPr/>
          <a:lstStyle/>
          <a:p>
            <a:pPr algn="ctr"/>
            <a:r>
              <a:rPr lang="pl-PL" sz="2400" i="1" dirty="0" smtClean="0">
                <a:solidFill>
                  <a:srgbClr val="0C3C44"/>
                </a:solidFill>
              </a:rPr>
              <a:t>„Program działań Powiatu Poznańskiego w zakresie </a:t>
            </a:r>
            <a:br>
              <a:rPr lang="pl-PL" sz="2400" i="1" dirty="0" smtClean="0">
                <a:solidFill>
                  <a:srgbClr val="0C3C44"/>
                </a:solidFill>
              </a:rPr>
            </a:br>
            <a:r>
              <a:rPr lang="pl-PL" sz="2400" i="1" dirty="0" smtClean="0">
                <a:solidFill>
                  <a:srgbClr val="0C3C44"/>
                </a:solidFill>
              </a:rPr>
              <a:t>promocji i ochrony zdrowia na lata 2014-2018”</a:t>
            </a:r>
            <a:endParaRPr lang="pl-PL" sz="2400" i="1" dirty="0">
              <a:solidFill>
                <a:srgbClr val="0C3C44"/>
              </a:solidFill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7763200" cy="4320480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l-PL" sz="2300" dirty="0" smtClean="0">
                <a:solidFill>
                  <a:srgbClr val="0A373E"/>
                </a:solidFill>
                <a:latin typeface="Calibri" pitchFamily="34" charset="0"/>
              </a:rPr>
              <a:t>Program określa główne kierunki polityki zdrowotnej Powiatu i stwarza szansę na skuteczniejszą realizację zadań związanych ze zdrowiem społeczności lokalnej. Za cel podstawowy uznano zmniejszenie nierówności w dostępie do świadczeń zdrowotnych i poprawę stanu zdrowia mieszkańców, a zarazem jakości </a:t>
            </a:r>
            <a:br>
              <a:rPr lang="pl-PL" sz="2300" dirty="0" smtClean="0">
                <a:solidFill>
                  <a:srgbClr val="0A373E"/>
                </a:solidFill>
                <a:latin typeface="Calibri" pitchFamily="34" charset="0"/>
              </a:rPr>
            </a:br>
            <a:r>
              <a:rPr lang="pl-PL" sz="2300" dirty="0" smtClean="0">
                <a:solidFill>
                  <a:srgbClr val="0A373E"/>
                </a:solidFill>
                <a:latin typeface="Calibri" pitchFamily="34" charset="0"/>
              </a:rPr>
              <a:t>ich życia.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2600" b="1" i="1" dirty="0" smtClean="0">
                <a:solidFill>
                  <a:srgbClr val="6BA42C"/>
                </a:solidFill>
                <a:latin typeface="Calibri" pitchFamily="34" charset="0"/>
              </a:rPr>
              <a:t>Cel strategiczny: </a:t>
            </a:r>
          </a:p>
          <a:p>
            <a:pPr algn="just"/>
            <a:r>
              <a:rPr lang="pl-PL" sz="2300" b="1" i="1" dirty="0" smtClean="0">
                <a:solidFill>
                  <a:srgbClr val="0C3C44"/>
                </a:solidFill>
                <a:latin typeface="Calibri" pitchFamily="34" charset="0"/>
              </a:rPr>
              <a:t>Poprawa zdrowia i związanej z nim jakości życia oraz zmniejszenie różnic w dostępie do świadczeń zdrowotnych mieszkańców powiatu poznańskiego.</a:t>
            </a:r>
            <a:endParaRPr lang="pl-PL" sz="2300" i="1" dirty="0" smtClean="0">
              <a:solidFill>
                <a:srgbClr val="0C3C44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708688"/>
          </a:xfrm>
        </p:spPr>
        <p:txBody>
          <a:bodyPr>
            <a:noAutofit/>
          </a:bodyPr>
          <a:lstStyle/>
          <a:p>
            <a:pPr algn="ctr"/>
            <a:r>
              <a:rPr lang="pl-PL" sz="2400" i="1" dirty="0" smtClean="0">
                <a:solidFill>
                  <a:srgbClr val="0C3C44"/>
                </a:solidFill>
              </a:rPr>
              <a:t>„</a:t>
            </a:r>
            <a:r>
              <a:rPr lang="pl-PL" sz="2400" b="1" i="1" dirty="0" smtClean="0">
                <a:solidFill>
                  <a:srgbClr val="0A373E"/>
                </a:solidFill>
              </a:rPr>
              <a:t>Program działań Powiatu Poznańskiego w zakresie </a:t>
            </a:r>
            <a:br>
              <a:rPr lang="pl-PL" sz="2400" b="1" i="1" dirty="0" smtClean="0">
                <a:solidFill>
                  <a:srgbClr val="0A373E"/>
                </a:solidFill>
              </a:rPr>
            </a:br>
            <a:r>
              <a:rPr lang="pl-PL" sz="2400" b="1" i="1" dirty="0" smtClean="0">
                <a:solidFill>
                  <a:srgbClr val="0A373E"/>
                </a:solidFill>
              </a:rPr>
              <a:t>promocji i ochrony zdrowia na lata 2014-2018”</a:t>
            </a:r>
            <a:endParaRPr lang="pl-PL" sz="2400" b="1" i="1" dirty="0">
              <a:solidFill>
                <a:srgbClr val="0A373E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pl-PL" sz="4200" b="1" i="1" dirty="0" smtClean="0">
                <a:solidFill>
                  <a:srgbClr val="6BA42C"/>
                </a:solidFill>
                <a:latin typeface="Calibri" pitchFamily="34" charset="0"/>
              </a:rPr>
              <a:t>Cele operacyjne:</a:t>
            </a:r>
          </a:p>
          <a:p>
            <a:pPr>
              <a:spcBef>
                <a:spcPts val="800"/>
              </a:spcBef>
              <a:buNone/>
            </a:pPr>
            <a:r>
              <a:rPr lang="pl-PL" sz="37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1: </a:t>
            </a:r>
            <a:endParaRPr lang="pl-PL" sz="3700" b="1" dirty="0" smtClean="0">
              <a:solidFill>
                <a:srgbClr val="6BA42C"/>
              </a:solidFill>
              <a:latin typeface="Calibri" pitchFamily="34" charset="0"/>
            </a:endParaRPr>
          </a:p>
          <a:p>
            <a:pPr algn="just">
              <a:spcBef>
                <a:spcPts val="6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3700" i="1" dirty="0" smtClean="0">
                <a:solidFill>
                  <a:srgbClr val="0A373E"/>
                </a:solidFill>
                <a:latin typeface="Calibri" pitchFamily="34" charset="0"/>
              </a:rPr>
              <a:t>Działania z zakresu profilaktyki, promocji i edukacji zdrowotnej na rzecz poprawy zdrowia mieszkańców powiatu poznańs</a:t>
            </a:r>
            <a:r>
              <a:rPr lang="pl-PL" sz="3700" dirty="0" smtClean="0">
                <a:solidFill>
                  <a:srgbClr val="0A373E"/>
                </a:solidFill>
                <a:latin typeface="Calibri" pitchFamily="34" charset="0"/>
              </a:rPr>
              <a:t>kiego.</a:t>
            </a:r>
          </a:p>
          <a:p>
            <a:pPr>
              <a:spcBef>
                <a:spcPts val="1200"/>
              </a:spcBef>
              <a:buClr>
                <a:srgbClr val="0C3C44"/>
              </a:buClr>
              <a:buNone/>
            </a:pPr>
            <a:r>
              <a:rPr lang="pl-PL" sz="37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 2: </a:t>
            </a:r>
          </a:p>
          <a:p>
            <a:pPr algn="just">
              <a:spcBef>
                <a:spcPts val="1200"/>
              </a:spcBef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3700" i="1" dirty="0" smtClean="0">
                <a:solidFill>
                  <a:srgbClr val="0A373E"/>
                </a:solidFill>
                <a:latin typeface="Calibri" pitchFamily="34" charset="0"/>
              </a:rPr>
              <a:t>Profilaktyka chorób układu krążenia i zwiększenie skuteczności ich wykrywania u osób należących do grup ryzyka.</a:t>
            </a:r>
          </a:p>
          <a:p>
            <a:pPr>
              <a:spcBef>
                <a:spcPts val="1200"/>
              </a:spcBef>
              <a:buNone/>
            </a:pPr>
            <a:r>
              <a:rPr lang="pl-PL" sz="37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3: </a:t>
            </a:r>
            <a:endParaRPr lang="pl-PL" sz="3700" b="1" dirty="0" smtClean="0">
              <a:solidFill>
                <a:srgbClr val="6BA42C"/>
              </a:solidFill>
              <a:latin typeface="Calibri" pitchFamily="34" charset="0"/>
            </a:endParaRPr>
          </a:p>
          <a:p>
            <a:pPr algn="just"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3700" i="1" dirty="0" smtClean="0">
                <a:solidFill>
                  <a:srgbClr val="0C3C44"/>
                </a:solidFill>
                <a:latin typeface="Calibri" pitchFamily="34" charset="0"/>
              </a:rPr>
              <a:t>Profilaktyka chorób nowotworowych i zwiększenie skuteczności ich wczesnego wykrywania</a:t>
            </a:r>
            <a:r>
              <a:rPr lang="pl-PL" sz="3700" dirty="0" smtClean="0">
                <a:solidFill>
                  <a:srgbClr val="0C3C44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pl-PL" sz="37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4: </a:t>
            </a:r>
            <a:endParaRPr lang="pl-PL" sz="3700" b="1" dirty="0" smtClean="0">
              <a:solidFill>
                <a:srgbClr val="6BA42C"/>
              </a:solidFill>
              <a:latin typeface="Calibri" pitchFamily="34" charset="0"/>
            </a:endParaRPr>
          </a:p>
          <a:p>
            <a:pPr algn="just"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3700" i="1" dirty="0" smtClean="0">
                <a:solidFill>
                  <a:srgbClr val="0C3C44"/>
                </a:solidFill>
                <a:latin typeface="Calibri" pitchFamily="34" charset="0"/>
              </a:rPr>
              <a:t>Zmniejszenie częstości występowania urazów powstałych w wyniku wypadków oraz upowszechnienie wiedzy na temat udzielania pierwszej </a:t>
            </a:r>
            <a:r>
              <a:rPr lang="pl-PL" sz="3700" i="1" dirty="0" err="1" smtClean="0">
                <a:solidFill>
                  <a:srgbClr val="0C3C44"/>
                </a:solidFill>
                <a:latin typeface="Calibri" pitchFamily="34" charset="0"/>
              </a:rPr>
              <a:t>pomocy</a:t>
            </a:r>
            <a:r>
              <a:rPr lang="pl-PL" sz="3700" i="1" dirty="0" smtClean="0">
                <a:solidFill>
                  <a:srgbClr val="0C3C44"/>
                </a:solidFill>
                <a:latin typeface="Calibri" pitchFamily="34" charset="0"/>
              </a:rPr>
              <a:t>  </a:t>
            </a:r>
            <a:r>
              <a:rPr lang="pl-PL" sz="3700" i="1" dirty="0" err="1" smtClean="0">
                <a:solidFill>
                  <a:srgbClr val="0C3C44"/>
                </a:solidFill>
                <a:latin typeface="Calibri" pitchFamily="34" charset="0"/>
              </a:rPr>
              <a:t>przedmedycznej</a:t>
            </a:r>
            <a:r>
              <a:rPr lang="pl-PL" sz="3700" dirty="0" smtClean="0">
                <a:solidFill>
                  <a:srgbClr val="0C3C44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1200"/>
              </a:spcBef>
              <a:buClr>
                <a:srgbClr val="0C3C44"/>
              </a:buClr>
              <a:buNone/>
            </a:pPr>
            <a:endParaRPr lang="pl-PL" sz="2800" b="1" dirty="0" smtClean="0">
              <a:solidFill>
                <a:schemeClr val="accent3">
                  <a:lumMod val="75000"/>
                </a:schemeClr>
              </a:solidFill>
              <a:latin typeface="Calibri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45624" cy="720080"/>
          </a:xfrm>
        </p:spPr>
        <p:txBody>
          <a:bodyPr>
            <a:noAutofit/>
          </a:bodyPr>
          <a:lstStyle/>
          <a:p>
            <a:pPr algn="ctr"/>
            <a:r>
              <a:rPr lang="pl-PL" sz="2400" i="1" dirty="0" smtClean="0">
                <a:solidFill>
                  <a:srgbClr val="0C3C44"/>
                </a:solidFill>
              </a:rPr>
              <a:t>„</a:t>
            </a:r>
            <a:r>
              <a:rPr lang="pl-PL" sz="2400" b="1" i="1" dirty="0" smtClean="0">
                <a:solidFill>
                  <a:srgbClr val="0C3C44"/>
                </a:solidFill>
              </a:rPr>
              <a:t>Program działań Powiatu Poznańskiego w zakresie </a:t>
            </a:r>
            <a:br>
              <a:rPr lang="pl-PL" sz="2400" b="1" i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0C3C44"/>
                </a:solidFill>
              </a:rPr>
              <a:t>promocji i ochrony zdrowia na lata 2014-2018”</a:t>
            </a:r>
            <a:endParaRPr lang="pl-PL" sz="2400" b="1" i="1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ts val="1200"/>
              </a:spcBef>
              <a:buNone/>
            </a:pPr>
            <a:r>
              <a:rPr lang="pl-PL" sz="3100" b="1" i="1" dirty="0" smtClean="0">
                <a:solidFill>
                  <a:srgbClr val="6BA42C"/>
                </a:solidFill>
                <a:latin typeface="Calibri" pitchFamily="34" charset="0"/>
              </a:rPr>
              <a:t>Cele operacyjne:</a:t>
            </a:r>
          </a:p>
          <a:p>
            <a:pPr>
              <a:spcBef>
                <a:spcPts val="1200"/>
              </a:spcBef>
              <a:buNone/>
            </a:pPr>
            <a:r>
              <a:rPr lang="pl-PL" sz="28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5:</a:t>
            </a:r>
            <a:endParaRPr lang="pl-PL" sz="2800" b="1" dirty="0" smtClean="0">
              <a:solidFill>
                <a:srgbClr val="6BA42C"/>
              </a:solidFill>
              <a:latin typeface="Calibri" pitchFamily="34" charset="0"/>
            </a:endParaRPr>
          </a:p>
          <a:p>
            <a:pPr algn="just"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800" i="1" dirty="0" smtClean="0">
                <a:solidFill>
                  <a:srgbClr val="0C3C44"/>
                </a:solidFill>
                <a:latin typeface="Calibri" pitchFamily="34" charset="0"/>
              </a:rPr>
              <a:t>Zwiększenie skuteczności zapobiegania chorobom zakaźnym </a:t>
            </a:r>
            <a:br>
              <a:rPr lang="pl-PL" sz="2800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2800" i="1" dirty="0" smtClean="0">
                <a:solidFill>
                  <a:srgbClr val="0C3C44"/>
                </a:solidFill>
                <a:latin typeface="Calibri" pitchFamily="34" charset="0"/>
              </a:rPr>
              <a:t>i zakażeniom</a:t>
            </a: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pl-PL" sz="28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6:</a:t>
            </a:r>
            <a:endParaRPr lang="pl-PL" sz="2800" b="1" dirty="0" smtClean="0">
              <a:solidFill>
                <a:srgbClr val="6BA42C"/>
              </a:solidFill>
              <a:latin typeface="Calibri" pitchFamily="34" charset="0"/>
            </a:endParaRPr>
          </a:p>
          <a:p>
            <a:pPr algn="just"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800" i="1" dirty="0" smtClean="0">
                <a:solidFill>
                  <a:srgbClr val="0C3C44"/>
                </a:solidFill>
                <a:latin typeface="Calibri" pitchFamily="34" charset="0"/>
              </a:rPr>
              <a:t>Profilaktyka - wczesne wykrywanie i zapobieganie powikłaniom wybranych chorób społecznych i cywilizacyjnych (m.in. cukrzyca,  choroby układu oddechowego, choroby układu trawiennego, choroby reumatyczne, choroby sercowo-naczyniowe, nowotwory, otyłość, osteoporoza)</a:t>
            </a:r>
            <a:r>
              <a:rPr lang="pl-PL" sz="2800" dirty="0" smtClean="0">
                <a:solidFill>
                  <a:srgbClr val="0C3C44"/>
                </a:solidFill>
                <a:latin typeface="Calibri" pitchFamily="34" charset="0"/>
              </a:rPr>
              <a:t>.</a:t>
            </a:r>
          </a:p>
          <a:p>
            <a:pPr>
              <a:spcBef>
                <a:spcPts val="1200"/>
              </a:spcBef>
              <a:buNone/>
            </a:pPr>
            <a:r>
              <a:rPr lang="pl-PL" sz="2800" b="1" i="1" dirty="0" smtClean="0">
                <a:solidFill>
                  <a:srgbClr val="6BA42C"/>
                </a:solidFill>
                <a:latin typeface="Calibri" pitchFamily="34" charset="0"/>
              </a:rPr>
              <a:t>Cel operacyjny nr 7:</a:t>
            </a:r>
            <a:endParaRPr lang="pl-PL" sz="2800" b="1" dirty="0" smtClean="0">
              <a:solidFill>
                <a:srgbClr val="6BA42C"/>
              </a:solidFill>
              <a:latin typeface="Calibri" pitchFamily="34" charset="0"/>
            </a:endParaRPr>
          </a:p>
          <a:p>
            <a:pPr algn="just">
              <a:buClr>
                <a:srgbClr val="0C3C44"/>
              </a:buClr>
              <a:buFont typeface="Wingdings" pitchFamily="2" charset="2"/>
              <a:buChar char="§"/>
            </a:pPr>
            <a:r>
              <a:rPr lang="pl-PL" sz="2800" i="1" dirty="0" smtClean="0">
                <a:solidFill>
                  <a:srgbClr val="0C3C44"/>
                </a:solidFill>
                <a:latin typeface="Calibri" pitchFamily="34" charset="0"/>
              </a:rPr>
              <a:t>Wspieranie zdrowia fizycznego i psychospołecznego oraz zapobieganie najczęstszym problemom zdrowotnym dzieci </a:t>
            </a:r>
            <a:br>
              <a:rPr lang="pl-PL" sz="2800" i="1" dirty="0" smtClean="0">
                <a:solidFill>
                  <a:srgbClr val="0C3C44"/>
                </a:solidFill>
                <a:latin typeface="Calibri" pitchFamily="34" charset="0"/>
              </a:rPr>
            </a:br>
            <a:r>
              <a:rPr lang="pl-PL" sz="2800" i="1" dirty="0" smtClean="0">
                <a:solidFill>
                  <a:srgbClr val="0C3C44"/>
                </a:solidFill>
                <a:latin typeface="Calibri" pitchFamily="34" charset="0"/>
              </a:rPr>
              <a:t>i młodzieży oraz osób starszych.</a:t>
            </a:r>
          </a:p>
          <a:p>
            <a:pPr algn="just">
              <a:buClr>
                <a:srgbClr val="0C3C44"/>
              </a:buClr>
              <a:buFont typeface="Wingdings" pitchFamily="2" charset="2"/>
              <a:buChar char="§"/>
            </a:pPr>
            <a:endParaRPr lang="pl-PL" sz="2800" i="1" dirty="0" smtClean="0">
              <a:solidFill>
                <a:srgbClr val="0C3C44"/>
              </a:solidFill>
              <a:latin typeface="Calibri" pitchFamily="34" charset="0"/>
            </a:endParaRPr>
          </a:p>
          <a:p>
            <a:pPr>
              <a:buClr>
                <a:srgbClr val="0C3C44"/>
              </a:buClr>
              <a:buNone/>
            </a:pPr>
            <a:endParaRPr lang="pl-PL" sz="2800" dirty="0" smtClean="0">
              <a:solidFill>
                <a:srgbClr val="0C3C44"/>
              </a:solidFill>
              <a:latin typeface="Calibri" pitchFamily="34" charset="0"/>
            </a:endParaRPr>
          </a:p>
          <a:p>
            <a:endParaRPr lang="pl-PL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800" dirty="0" smtClean="0">
                <a:solidFill>
                  <a:srgbClr val="0A373E"/>
                </a:solidFill>
              </a:rPr>
              <a:t>Działania prozdrowotne Powiatu Poznańskiego w latach 2014-2015</a:t>
            </a:r>
            <a:br>
              <a:rPr lang="pl-PL" sz="3800" dirty="0" smtClean="0">
                <a:solidFill>
                  <a:srgbClr val="0A373E"/>
                </a:solidFill>
              </a:rPr>
            </a:br>
            <a:r>
              <a:rPr lang="pl-PL" sz="3800" dirty="0" smtClean="0">
                <a:solidFill>
                  <a:srgbClr val="0A373E"/>
                </a:solidFill>
              </a:rPr>
              <a:t>w ramach </a:t>
            </a:r>
            <a:endParaRPr lang="pl-PL" sz="3800" dirty="0">
              <a:solidFill>
                <a:srgbClr val="0A373E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l-PL" sz="3800" b="1" i="1" dirty="0" smtClean="0">
                <a:solidFill>
                  <a:srgbClr val="0A373E"/>
                </a:solidFill>
                <a:latin typeface="+mj-lt"/>
              </a:rPr>
              <a:t>„Programu działań Powiatu Poznańskiego w zakresie promocji </a:t>
            </a:r>
            <a:br>
              <a:rPr lang="pl-PL" sz="3800" b="1" i="1" dirty="0" smtClean="0">
                <a:solidFill>
                  <a:srgbClr val="0A373E"/>
                </a:solidFill>
                <a:latin typeface="+mj-lt"/>
              </a:rPr>
            </a:br>
            <a:r>
              <a:rPr lang="pl-PL" sz="3800" b="1" i="1" dirty="0" smtClean="0">
                <a:solidFill>
                  <a:srgbClr val="0A373E"/>
                </a:solidFill>
                <a:latin typeface="+mj-lt"/>
              </a:rPr>
              <a:t>i ochrony zdrowia  na lata 2014-2018</a:t>
            </a:r>
            <a:r>
              <a:rPr lang="pl-PL" sz="4400" b="1" i="1" dirty="0" smtClean="0">
                <a:solidFill>
                  <a:srgbClr val="0A373E"/>
                </a:solidFill>
                <a:latin typeface="+mj-lt"/>
              </a:rPr>
              <a:t>”</a:t>
            </a:r>
            <a:endParaRPr lang="pl-PL" sz="4400" b="1" dirty="0">
              <a:solidFill>
                <a:srgbClr val="0A373E"/>
              </a:solidFill>
              <a:latin typeface="+mj-lt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0C3C44"/>
                </a:solidFill>
              </a:rPr>
              <a:t/>
            </a:r>
            <a:br>
              <a:rPr lang="pl-PL" sz="2400" b="1" dirty="0" smtClean="0">
                <a:solidFill>
                  <a:srgbClr val="0C3C44"/>
                </a:solidFill>
              </a:rPr>
            </a:br>
            <a:r>
              <a:rPr lang="pl-PL" sz="2400" b="1" i="1" dirty="0" smtClean="0">
                <a:solidFill>
                  <a:srgbClr val="6BA42C"/>
                </a:solidFill>
                <a:latin typeface="Calibri" pitchFamily="34" charset="0"/>
              </a:rPr>
              <a:t>Cel  operacyjny nr  1</a:t>
            </a:r>
            <a: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  <a:t/>
            </a:r>
            <a:br>
              <a:rPr lang="pl-PL" sz="2400" b="1" dirty="0" smtClean="0">
                <a:solidFill>
                  <a:srgbClr val="6BA42C"/>
                </a:solidFill>
                <a:latin typeface="Calibri" pitchFamily="34" charset="0"/>
              </a:rPr>
            </a:br>
            <a:r>
              <a:rPr lang="pl-PL" sz="2400" b="1" i="1" dirty="0" smtClean="0">
                <a:solidFill>
                  <a:srgbClr val="0A373E"/>
                </a:solidFill>
                <a:latin typeface="Calibri" pitchFamily="34" charset="0"/>
              </a:rPr>
              <a:t>„Działania z zakresu profilaktyki, promocji i edukacji zdrowotnej na rzecz poprawy zdrowia mieszkańców powiatu poznańskiego”:</a:t>
            </a:r>
            <a:endParaRPr lang="pl-PL" sz="24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5338936" cy="443809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200"/>
              </a:spcBef>
              <a:buClr>
                <a:srgbClr val="0A373E"/>
              </a:buClr>
              <a:buFont typeface="+mj-lt"/>
              <a:buAutoNum type="arabicParenR"/>
            </a:pPr>
            <a:r>
              <a:rPr lang="pl-PL" b="1" u="sng" dirty="0" smtClean="0">
                <a:solidFill>
                  <a:srgbClr val="0A373E"/>
                </a:solidFill>
                <a:latin typeface="+mj-lt"/>
              </a:rPr>
              <a:t>kampanie społeczne i inne działania na rzecz profilaktyki i promocji  zdrowia </a:t>
            </a:r>
            <a:r>
              <a:rPr lang="pl-PL" dirty="0" smtClean="0">
                <a:solidFill>
                  <a:srgbClr val="0A373E"/>
                </a:solidFill>
                <a:latin typeface="+mj-lt"/>
              </a:rPr>
              <a:t>(dotacje dla organizacji pozarządowych, programy w telewizji i radiu),</a:t>
            </a:r>
            <a:endParaRPr lang="pl-PL" u="sng" dirty="0" smtClean="0">
              <a:solidFill>
                <a:srgbClr val="0A373E"/>
              </a:solidFill>
              <a:latin typeface="+mj-lt"/>
            </a:endParaRPr>
          </a:p>
          <a:p>
            <a:pPr marL="514350" indent="-514350">
              <a:spcBef>
                <a:spcPts val="1200"/>
              </a:spcBef>
              <a:buClr>
                <a:srgbClr val="0A373E"/>
              </a:buClr>
              <a:buFont typeface="+mj-lt"/>
              <a:buAutoNum type="arabicParenR"/>
            </a:pPr>
            <a:r>
              <a:rPr lang="pl-PL" b="1" u="sng" dirty="0" smtClean="0">
                <a:solidFill>
                  <a:srgbClr val="0A373E"/>
                </a:solidFill>
                <a:latin typeface="+mj-lt"/>
              </a:rPr>
              <a:t>imprezy o charakterze sportowym </a:t>
            </a:r>
            <a:br>
              <a:rPr lang="pl-PL" b="1" u="sng" dirty="0" smtClean="0">
                <a:solidFill>
                  <a:srgbClr val="0A373E"/>
                </a:solidFill>
                <a:latin typeface="+mj-lt"/>
              </a:rPr>
            </a:br>
            <a:r>
              <a:rPr lang="pl-PL" b="1" u="sng" dirty="0" smtClean="0">
                <a:solidFill>
                  <a:srgbClr val="0A373E"/>
                </a:solidFill>
                <a:latin typeface="+mj-lt"/>
              </a:rPr>
              <a:t>i prozdrowotnym (</a:t>
            </a:r>
            <a:r>
              <a:rPr lang="pl-PL" b="1" dirty="0" smtClean="0">
                <a:solidFill>
                  <a:srgbClr val="0A373E"/>
                </a:solidFill>
                <a:latin typeface="+mj-lt"/>
              </a:rPr>
              <a:t>pikniki</a:t>
            </a:r>
            <a:r>
              <a:rPr lang="pl-PL" dirty="0" smtClean="0">
                <a:solidFill>
                  <a:srgbClr val="0A373E"/>
                </a:solidFill>
                <a:latin typeface="+mj-lt"/>
              </a:rPr>
              <a:t>: </a:t>
            </a:r>
            <a:r>
              <a:rPr lang="pl-PL" i="1" dirty="0" smtClean="0">
                <a:solidFill>
                  <a:srgbClr val="0A373E"/>
                </a:solidFill>
                <a:latin typeface="+mj-lt"/>
              </a:rPr>
              <a:t>„Czy sprawnie i zdrowo żyjecie w powiecie” </a:t>
            </a:r>
            <a:r>
              <a:rPr lang="pl-PL" dirty="0" smtClean="0">
                <a:solidFill>
                  <a:srgbClr val="0A373E"/>
                </a:solidFill>
                <a:latin typeface="+mj-lt"/>
              </a:rPr>
              <a:t>oraz dla seniorów Powiatu Poznańskiego (dwie edycje), zajęcia sportowe,  dotacja dla organizacji pozarządowej,</a:t>
            </a:r>
          </a:p>
          <a:p>
            <a:pPr marL="514350" indent="-514350">
              <a:spcBef>
                <a:spcPts val="1200"/>
              </a:spcBef>
              <a:buClr>
                <a:srgbClr val="0A373E"/>
              </a:buClr>
              <a:buFont typeface="+mj-lt"/>
              <a:buAutoNum type="arabicParenR"/>
            </a:pPr>
            <a:endParaRPr lang="pl-PL" sz="2400" dirty="0" smtClean="0">
              <a:solidFill>
                <a:srgbClr val="0A373E"/>
              </a:solidFill>
              <a:latin typeface="+mj-lt"/>
            </a:endParaRPr>
          </a:p>
          <a:p>
            <a:pPr marL="514350" indent="-514350">
              <a:buClr>
                <a:srgbClr val="0A373E"/>
              </a:buClr>
              <a:buFont typeface="Wingdings" pitchFamily="2" charset="2"/>
              <a:buChar char="§"/>
            </a:pPr>
            <a:endParaRPr lang="pl-PL" dirty="0"/>
          </a:p>
        </p:txBody>
      </p:sp>
      <p:pic>
        <p:nvPicPr>
          <p:cNvPr id="5" name="Symbol zastępczy zawartości 4" descr="19.09.2014senior04.jpg"/>
          <p:cNvPicPr preferRelativeResize="0"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512488" y="4270388"/>
            <a:ext cx="2598272" cy="5346736"/>
          </a:xfrm>
        </p:spPr>
      </p:pic>
      <p:pic>
        <p:nvPicPr>
          <p:cNvPr id="6" name="Obraz 5" descr="Senior021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988840"/>
            <a:ext cx="2598272" cy="1871976"/>
          </a:xfrm>
          <a:prstGeom prst="rect">
            <a:avLst/>
          </a:prstGeom>
          <a:ln w="15875" cap="rnd" cmpd="sng">
            <a:solidFill>
              <a:srgbClr val="0C3C44"/>
            </a:solidFill>
          </a:ln>
          <a:effectLst>
            <a:outerShdw blurRad="50800" dist="38100" dir="2700000" algn="tl" rotWithShape="0">
              <a:srgbClr val="0C3C44">
                <a:alpha val="40000"/>
              </a:srgbClr>
            </a:outerShdw>
          </a:effectLst>
        </p:spPr>
      </p:pic>
      <p:pic>
        <p:nvPicPr>
          <p:cNvPr id="7" name="Obraz 6" descr="sprawnie i zdrowo żyjecie w poznańskim powieice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005064"/>
            <a:ext cx="2556000" cy="2304000"/>
          </a:xfrm>
          <a:prstGeom prst="rect">
            <a:avLst/>
          </a:prstGeom>
          <a:ln w="3175" cap="rnd">
            <a:solidFill>
              <a:srgbClr val="0A373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Niestandardowy 1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09FE3"/>
      </a:accent1>
      <a:accent2>
        <a:srgbClr val="009FE3"/>
      </a:accent2>
      <a:accent3>
        <a:srgbClr val="92D400"/>
      </a:accent3>
      <a:accent4>
        <a:srgbClr val="92D400"/>
      </a:accent4>
      <a:accent5>
        <a:srgbClr val="FFFFFF"/>
      </a:accent5>
      <a:accent6>
        <a:srgbClr val="133370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1906</TotalTime>
  <Words>2014</Words>
  <Application>Microsoft Office PowerPoint</Application>
  <PresentationFormat>Pokaz na ekranie (4:3)</PresentationFormat>
  <Paragraphs>368</Paragraphs>
  <Slides>49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0" baseType="lpstr">
      <vt:lpstr>Przepływ</vt:lpstr>
      <vt:lpstr>Slajd 1</vt:lpstr>
      <vt:lpstr>Podstawa prawna </vt:lpstr>
      <vt:lpstr>„Program działań Powiatu Poznańskiego w zakresie  promocji i ochrony zdrowia   na lata 2014-2018”</vt:lpstr>
      <vt:lpstr> </vt:lpstr>
      <vt:lpstr>„Program działań Powiatu Poznańskiego w zakresie  promocji i ochrony zdrowia na lata 2014-2018”</vt:lpstr>
      <vt:lpstr>„Program działań Powiatu Poznańskiego w zakresie  promocji i ochrony zdrowia na lata 2014-2018”</vt:lpstr>
      <vt:lpstr>„Program działań Powiatu Poznańskiego w zakresie  promocji i ochrony zdrowia na lata 2014-2018”</vt:lpstr>
      <vt:lpstr>Działania prozdrowotne Powiatu Poznańskiego w latach 2014-2015 w ramach </vt:lpstr>
      <vt:lpstr> Cel  operacyjny nr  1 „Działania z zakresu profilaktyki, promocji i edukacji zdrowotnej na rzecz poprawy zdrowia mieszkańców powiatu poznańskiego”:</vt:lpstr>
      <vt:lpstr> Cel  operacyjny nr  1 „Działania z zakresu profilaktyki, promocji i edukacji zdrowotnej na rzecz poprawy zdrowia mieszkańców powiatu poznańskiego”:</vt:lpstr>
      <vt:lpstr> Cel  operacyjny nr  1 „Działania z zakresu profilaktyki, promocji i edukacji zdrowotnej na rzecz poprawy zdrowia mieszkańców powiatu poznańskiego”:</vt:lpstr>
      <vt:lpstr> Cel  operacyjny nr  1 „Działania z zakresu profilaktyki, promocji i edukacji zdrowotnej na rzecz poprawy zdrowia mieszkańców powiatu poznańskiego”:</vt:lpstr>
      <vt:lpstr> Cel  operacyjny nr  2:  „Profilaktyka chorób układu krążenia i zwiększenie skuteczności ich wykrywania u osób należących do grup ryzyka”:</vt:lpstr>
      <vt:lpstr> Cel  operacyjny nr  3  „Profilaktyka chorób nowotworowych  i zwiększenie skuteczności ich wczesnego wykrywania”:</vt:lpstr>
      <vt:lpstr> Cel  operacyjny nr  3  „Profilaktyka chorób nowotworowych  i zwiększenie skuteczności ich wczesnego wykrywania”:</vt:lpstr>
      <vt:lpstr> Cel  operacyjny nr  3  „Profilaktyka chorób nowotworowych  i zwiększenie skuteczności ich wczesnego wykrywania”:</vt:lpstr>
      <vt:lpstr> Cel  operacyjny nr  4 „Zmniejszenie częstości występowania urazów powstałych  w wyniku wypadków oraz upowszechnienie wiedzy na temat  udzielania pierwszej pomocy  przedmedycznej.”</vt:lpstr>
      <vt:lpstr> Cel operacyjny nr  4  „Zmniejszenie częstości występowania urazów powstałych  w wyniku wypadków oraz upowszechnienie wiedzy na temat  udzielania pierwszej pomocy  przedmedycznej”:</vt:lpstr>
      <vt:lpstr> Cel  operacyjny nr  4:  „Zmniejszenie częstości występowania urazów powstałych  w wyniku wypadków oraz upowszechnienie wiedzy na temat udzielania pierwszej pomocy  przedmedycznej”:</vt:lpstr>
      <vt:lpstr> Cel operacyjny nr  4  „Zmniejszenie częstości występowania urazów powstałych  w wyniku wypadków oraz upowszechnienie wiedzy na temat  udzielania pierwszej pomocy  przedmedycznej”:</vt:lpstr>
      <vt:lpstr> Cel  operacyjny nr  5 „Zwiększenie skuteczności zapobiegania chorobom zakaźnym  i zakażeniom”:</vt:lpstr>
      <vt:lpstr> Cel  operacyjny nr  5 „Zwiększenie skuteczności zapobiegania chorobom zakaźnym  i zakażeniom”:</vt:lpstr>
      <vt:lpstr> Cel  operacyjny nr  6 „Profilaktyka - wczesne wykrywanie i zapobieganie powikłaniom wybranych chorób społecznych i  cywilizacyjnych  (m.in. cukrzyca,  choroby układu oddechowego, choroby układu trawiennego, choroby reumatyczne, choroby sercowo-naczyniowe, nowotwory, otyłość, osteoporoza)”:</vt:lpstr>
      <vt:lpstr> Cel  operacyjny nr  7 „Wspieranie zdrowia fizycznego i psychospołecznego oraz zapobieganie najczęstszym problemom zdrowotnym  dzieci i młodzieży oraz osób starszych”:</vt:lpstr>
      <vt:lpstr> Cel  operacyjny nr  7 „Wspieranie zdrowia fizycznego i psychospołecznego oraz zapobieganie najczęstszym problemom zdrowotnym  dzieci i młodzieży oraz osób starszych”:</vt:lpstr>
      <vt:lpstr> Cel  operacyjny nr  7 „Wspieranie zdrowia fizycznego i psychospołecznego oraz zapobieganie najczęstszym problemom zdrowotnym  dzieci i młodzieży oraz osób starszych”:</vt:lpstr>
      <vt:lpstr>W latach 2014-2015 na realizację zadań  w obszarze promocji i ochrony zdrowia wydatkowano łącznie 2 192 633,28 zł,  z tego z budżetu Powiatu Poznańskiego,  2 020 333, 82 zł.</vt:lpstr>
      <vt:lpstr>Finansowanie działań podejmowanych w latach 2014-2015 w ramach „Programu działań Powiatu Poznańskiego z zakresu promocji i ochrony zdrowia na lata 2014-2018”.</vt:lpstr>
      <vt:lpstr>Finansowanie działań podejmowanych w latach 2014-2015 w ramach „Programu działań Powiatu Poznańskiego z zakresu promocji i ochrony zdrowia na lata 2014-2018”.</vt:lpstr>
      <vt:lpstr>Realizacja programów polityki zdrowotnej  w latach 2014-2015</vt:lpstr>
      <vt:lpstr>Realizacja programów polityki zdrowotnej  w latach 2014-2015</vt:lpstr>
      <vt:lpstr>Realizacja „Programu polityki zdrowotnej  w zakresie profilaktyki raka szyjki macicy/ zakażeń wirusem brodawczaka ludzkiego (HPV)” w latach 2014-2015</vt:lpstr>
      <vt:lpstr>Realizacja „Programu polityki zdrowotnej w zakresie profilaktyki raka szyjki macicy/zakażeń wirusem brodawczaka ludzkiego (HPV)” w latach 2014-2015</vt:lpstr>
      <vt:lpstr>Realizacja „Programu polityki zdrowotnej w zakresie profilaktyki raka szyjki macicy/zakażeń wirusem brodawczaka ludzkiego (HPV)” w latach 2014-2015</vt:lpstr>
      <vt:lpstr>Realizacja „Program polityki zdrowotnej w zakresie profilaktyki raka szyjki macicy/zakażeń wirusem brodawczaka ludzkiego (HPV)” w latach 2014-2015</vt:lpstr>
      <vt:lpstr> </vt:lpstr>
      <vt:lpstr> Realizacja „Programu profilaktyki zakażeń pneumokokowych wśród dzieci  z powiatu poznańskiego” w latach 2014-2015</vt:lpstr>
      <vt:lpstr>Realizacja „Programu profilaktyki zakażeń pneumokokowych wśród dzieci  z powiatu poznańskiego” w latach 2014-2015</vt:lpstr>
      <vt:lpstr>Realizacja „Programu profilaktyki zakażeń pneumokokowych wśród dzieci  z powiatu poznańskiego” w latach 2014-2015</vt:lpstr>
      <vt:lpstr> </vt:lpstr>
      <vt:lpstr>Realizacja „Programu szczepień przeciwko grypie dla mieszkańców powiatu poznańskiego” w 2015 r.</vt:lpstr>
      <vt:lpstr>Realizacja „Programu szczepień przeciwko grypie dla mieszkańców powiatu poznańskiego” w 2015 r.</vt:lpstr>
      <vt:lpstr> </vt:lpstr>
      <vt:lpstr>Dotacji dla organizacji pozarządowych w latach 2014-2015:</vt:lpstr>
      <vt:lpstr>Dotacje dla organizacji pozarządowych w latach 2014-2015:</vt:lpstr>
      <vt:lpstr>Wnioski i rekomendacje</vt:lpstr>
      <vt:lpstr>Wnioski i rekomendacje:</vt:lpstr>
      <vt:lpstr>Wnioski i rekomendacje:</vt:lpstr>
      <vt:lpstr>Slajd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izabela.karabon</dc:creator>
  <cp:lastModifiedBy>izabela.karabon</cp:lastModifiedBy>
  <cp:revision>449</cp:revision>
  <dcterms:created xsi:type="dcterms:W3CDTF">2016-09-12T08:22:00Z</dcterms:created>
  <dcterms:modified xsi:type="dcterms:W3CDTF">2016-09-20T11:59:36Z</dcterms:modified>
</cp:coreProperties>
</file>