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332" r:id="rId4"/>
    <p:sldId id="265" r:id="rId5"/>
    <p:sldId id="333" r:id="rId6"/>
    <p:sldId id="313" r:id="rId7"/>
    <p:sldId id="334" r:id="rId8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3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pl-PL" sz="288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pl-PL" sz="288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Rak szyjki macicy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Polska</c:v>
          </c:tx>
          <c:spPr>
            <a:solidFill>
              <a:srgbClr val="5B9BD5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pl-PL" sz="2400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Lit>
              <c:ptCount val="2"/>
              <c:pt idx="0">
                <c:v>zachorowalność</c:v>
              </c:pt>
              <c:pt idx="1">
                <c:v>umieralność</c:v>
              </c:pt>
            </c:strLit>
          </c:cat>
          <c:val>
            <c:numLit>
              <c:formatCode>General</c:formatCode>
              <c:ptCount val="2"/>
              <c:pt idx="0">
                <c:v>8.9</c:v>
              </c:pt>
              <c:pt idx="1">
                <c:v>4.83</c:v>
              </c:pt>
            </c:numLit>
          </c:val>
        </c:ser>
        <c:ser>
          <c:idx val="1"/>
          <c:order val="1"/>
          <c:tx>
            <c:v>Unia Europejska</c:v>
          </c:tx>
          <c:spPr>
            <a:solidFill>
              <a:srgbClr val="ED7D31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pl-PL" sz="2400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Lit>
              <c:ptCount val="2"/>
              <c:pt idx="0">
                <c:v>zachorowalność</c:v>
              </c:pt>
              <c:pt idx="1">
                <c:v>umieralność</c:v>
              </c:pt>
            </c:strLit>
          </c:cat>
          <c:val>
            <c:numLit>
              <c:formatCode>General</c:formatCode>
              <c:ptCount val="2"/>
              <c:pt idx="0">
                <c:v>9.6</c:v>
              </c:pt>
              <c:pt idx="1">
                <c:v>2.8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517408"/>
        <c:axId val="398519760"/>
      </c:barChart>
      <c:valAx>
        <c:axId val="398519760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pl-PL" sz="2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pl-PL"/>
          </a:p>
        </c:txPr>
        <c:crossAx val="398517408"/>
        <c:crosses val="autoZero"/>
        <c:crossBetween val="between"/>
      </c:valAx>
      <c:catAx>
        <c:axId val="398517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pl-PL" sz="2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pl-PL"/>
          </a:p>
        </c:txPr>
        <c:crossAx val="39851976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layout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pl-PL" sz="24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pl-PL" sz="2400" b="0" i="0" u="none" strike="noStrike" kern="1200" baseline="0">
          <a:solidFill>
            <a:srgbClr val="000000"/>
          </a:solidFill>
          <a:latin typeface="Calibri"/>
        </a:defRPr>
      </a:pPr>
      <a:endParaRPr lang="pl-P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850446" y="0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B89525A-281A-42B9-9D04-926C8C8FBC61}" type="datetime1">
              <a: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2016-09-20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9430088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77F0435-3585-4145-BF90-59BE6A975D51}" type="slidenum">
              <a:t>‹#›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947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850437" y="0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0033743-220D-4116-8AE0-7F2E147F69EB}" type="datetime1">
              <a:rPr lang="pl-PL"/>
              <a:pPr lvl="0"/>
              <a:t>2016-09-20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0" y="1241426"/>
            <a:ext cx="4464045" cy="334962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679764" y="4777959"/>
            <a:ext cx="5438137" cy="39092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9430088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850437" y="9430088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1B71022-D8E2-4BFF-9383-7A59FF4D26F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20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1F7C6C-2C93-490C-A4A6-BB3E27060E00}" type="datetime1">
              <a:rPr lang="pl-PL"/>
              <a:pPr lvl="0"/>
              <a:t>2016-09-20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16033B-BE93-404F-8029-472A8B8B5B4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76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4FC725-AE41-43A4-BCE5-8904EC95F3E3}" type="datetime1">
              <a:rPr lang="pl-PL"/>
              <a:pPr lvl="0"/>
              <a:t>2016-09-20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CEC26-D036-4233-85F1-9640188C0B3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2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8458AD-D19B-4E1B-A2F3-C2F674441051}" type="datetime1">
              <a:rPr lang="pl-PL"/>
              <a:pPr lvl="0"/>
              <a:t>2016-09-20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2DBCA4-80AA-458D-9F18-CD59F6434B1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516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13982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abeli 2"/>
          <p:cNvSpPr txBox="1"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3"/>
          </a:xfrm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>
          <a:xfrm>
            <a:off x="457200" y="6243642"/>
            <a:ext cx="2133596" cy="457200"/>
          </a:xfrm>
        </p:spPr>
        <p:txBody>
          <a:bodyPr/>
          <a:lstStyle>
            <a:lvl1pPr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>
          <a:xfrm>
            <a:off x="3124203" y="6248396"/>
            <a:ext cx="2895603" cy="457200"/>
          </a:xfrm>
        </p:spPr>
        <p:txBody>
          <a:bodyPr/>
          <a:lstStyle>
            <a:lvl1pPr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>
          <a:xfrm>
            <a:off x="6553203" y="6243642"/>
            <a:ext cx="2133596" cy="457200"/>
          </a:xfrm>
        </p:spPr>
        <p:txBody>
          <a:bodyPr/>
          <a:lstStyle>
            <a:lvl1pPr>
              <a:defRPr lang="en-GB"/>
            </a:lvl1pPr>
          </a:lstStyle>
          <a:p>
            <a:pPr lvl="0"/>
            <a:fld id="{235F2A0C-4C49-44DA-9D56-D72978A9786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6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F9DE95-3EB7-40AB-B908-C5B09D8E3F30}" type="datetime1">
              <a:rPr lang="pl-PL"/>
              <a:pPr lvl="0"/>
              <a:t>2016-09-20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D76683-0E6F-432B-9977-ECD20C81A1F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0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085ADF-3447-4D4D-9B8E-0F776EFB4072}" type="datetime1">
              <a:rPr lang="pl-PL"/>
              <a:pPr lvl="0"/>
              <a:t>2016-09-20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E6282F-0123-489E-83F2-48965D936AC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980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A6C5E7-8577-40E2-B26F-1D6244AE91D0}" type="datetime1">
              <a:rPr lang="pl-PL"/>
              <a:pPr lvl="0"/>
              <a:t>2016-09-20</a:t>
            </a:fld>
            <a:endParaRPr lang="pl-PL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4414AC-4989-4E14-9086-FD58391AEE1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158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DF831D-CDD2-4CEC-88BB-13ECDF6DA284}" type="datetime1">
              <a:rPr lang="pl-PL"/>
              <a:pPr lvl="0"/>
              <a:t>2016-09-20</a:t>
            </a:fld>
            <a:endParaRPr lang="pl-PL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F4D3D0-9902-4125-905A-DDFBFEA1518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18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C92903-2A4A-4256-A9D0-9F133B1FE2C9}" type="datetime1">
              <a:rPr lang="pl-PL"/>
              <a:pPr lvl="0"/>
              <a:t>2016-09-20</a:t>
            </a:fld>
            <a:endParaRPr lang="pl-PL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FFE4D2-581B-4A75-85CA-548DBB9697A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35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51CC2F-012A-4FBA-A9CC-A9068D54BA5E}" type="datetime1">
              <a:rPr lang="pl-PL"/>
              <a:pPr lvl="0"/>
              <a:t>2016-09-20</a:t>
            </a:fld>
            <a:endParaRPr lang="pl-PL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5FC522-D431-4059-9604-0BA46C1111D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54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42DD51-5F96-4154-9CB1-CAAD3F3B04D9}" type="datetime1">
              <a:rPr lang="pl-PL"/>
              <a:pPr lvl="0"/>
              <a:t>2016-09-20</a:t>
            </a:fld>
            <a:endParaRPr lang="pl-PL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5C4D92-DE2C-451F-A8C0-3FF4F253F3E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23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8FF28E-A223-4C8B-835D-395A6EA1F3BC}" type="datetime1">
              <a:rPr lang="pl-PL"/>
              <a:pPr lvl="0"/>
              <a:t>2016-09-20</a:t>
            </a:fld>
            <a:endParaRPr lang="pl-PL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844DC8-DDEC-438A-9356-2D893F7602E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5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DC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8650" y="1825627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F8E1E18-E068-477A-9F43-7373BDC579ED}" type="datetime1">
              <a:rPr lang="pl-PL"/>
              <a:pPr lvl="0"/>
              <a:t>2016-09-20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6EE3C5B-3D84-4B98-8898-67AFADBC4D4C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Wykres_programu_Microsoft_Excel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876461" y="689814"/>
            <a:ext cx="7640397" cy="2317034"/>
          </a:xfrm>
        </p:spPr>
        <p:txBody>
          <a:bodyPr>
            <a:noAutofit/>
          </a:bodyPr>
          <a:lstStyle/>
          <a:p>
            <a:pPr lvl="0"/>
            <a:r>
              <a:rPr lang="pl-PL" b="1" dirty="0">
                <a:solidFill>
                  <a:srgbClr val="843C0C"/>
                </a:solidFill>
              </a:rPr>
              <a:t>Nowoczesna profilaktyka </a:t>
            </a:r>
            <a:br>
              <a:rPr lang="pl-PL" b="1" dirty="0">
                <a:solidFill>
                  <a:srgbClr val="843C0C"/>
                </a:solidFill>
              </a:rPr>
            </a:br>
            <a:r>
              <a:rPr lang="pl-PL" b="1" dirty="0">
                <a:solidFill>
                  <a:srgbClr val="843C0C"/>
                </a:solidFill>
              </a:rPr>
              <a:t>raka szyjki macicy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683203" y="3525076"/>
            <a:ext cx="8026904" cy="2715301"/>
          </a:xfrm>
        </p:spPr>
        <p:txBody>
          <a:bodyPr/>
          <a:lstStyle/>
          <a:p>
            <a:pPr lvl="0">
              <a:lnSpc>
                <a:spcPct val="70000"/>
              </a:lnSpc>
            </a:pPr>
            <a:r>
              <a:rPr lang="pl-PL" sz="3200" b="1" dirty="0"/>
              <a:t>Prof. Marek Spaczyński</a:t>
            </a:r>
            <a:endParaRPr lang="pl-PL" sz="2000" b="1" dirty="0"/>
          </a:p>
          <a:p>
            <a:pPr lvl="0">
              <a:lnSpc>
                <a:spcPct val="70000"/>
              </a:lnSpc>
            </a:pPr>
            <a:r>
              <a:rPr lang="pl-PL" sz="2000" dirty="0"/>
              <a:t>Klinika Onkologii Ginekologicznej Uniwersytetu Medycznego w Poznaniu</a:t>
            </a:r>
          </a:p>
          <a:p>
            <a:pPr lvl="0">
              <a:lnSpc>
                <a:spcPct val="70000"/>
              </a:lnSpc>
            </a:pPr>
            <a:r>
              <a:rPr lang="pl-PL" sz="2000" dirty="0"/>
              <a:t>Wydział Lekarski i Nauk o Zdrowiu, Uniwersytet Zielonogórski, Zielona Góra</a:t>
            </a:r>
          </a:p>
          <a:p>
            <a:pPr lvl="0">
              <a:lnSpc>
                <a:spcPct val="70000"/>
              </a:lnSpc>
            </a:pPr>
            <a:endParaRPr lang="pl-PL" sz="2000" dirty="0"/>
          </a:p>
          <a:p>
            <a:pPr lvl="0">
              <a:lnSpc>
                <a:spcPct val="70000"/>
              </a:lnSpc>
            </a:pPr>
            <a:endParaRPr lang="pl-PL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rakszyjkimacicy-profilaktyka.pl/wstazk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285390" y="428515"/>
            <a:ext cx="1593259" cy="1074429"/>
          </a:xfrm>
          <a:prstGeom prst="rect">
            <a:avLst/>
          </a:prstGeom>
          <a:solidFill>
            <a:srgbClr val="E5CBBD">
              <a:alpha val="43000"/>
            </a:srgbClr>
          </a:solidFill>
          <a:ln cap="flat">
            <a:noFill/>
          </a:ln>
        </p:spPr>
      </p:pic>
      <p:grpSp>
        <p:nvGrpSpPr>
          <p:cNvPr id="3" name="Symbol zastępczy zawartości 4"/>
          <p:cNvGrpSpPr/>
          <p:nvPr/>
        </p:nvGrpSpPr>
        <p:grpSpPr>
          <a:xfrm>
            <a:off x="314754" y="1007851"/>
            <a:ext cx="7886700" cy="4297771"/>
            <a:chOff x="314754" y="1007851"/>
            <a:chExt cx="7886700" cy="4297771"/>
          </a:xfrm>
        </p:grpSpPr>
        <p:sp>
          <p:nvSpPr>
            <p:cNvPr id="4" name="Dowolny kształt 3"/>
            <p:cNvSpPr/>
            <p:nvPr/>
          </p:nvSpPr>
          <p:spPr>
            <a:xfrm>
              <a:off x="314754" y="1007851"/>
              <a:ext cx="7886700" cy="127120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886700"/>
                <a:gd name="f7" fmla="val 1271205"/>
                <a:gd name="f8" fmla="val 211872"/>
                <a:gd name="f9" fmla="val 94858"/>
                <a:gd name="f10" fmla="val 7674828"/>
                <a:gd name="f11" fmla="val 7791842"/>
                <a:gd name="f12" fmla="val 1059333"/>
                <a:gd name="f13" fmla="val 1176347"/>
                <a:gd name="f14" fmla="+- 0 0 -90"/>
                <a:gd name="f15" fmla="*/ f3 1 7886700"/>
                <a:gd name="f16" fmla="*/ f4 1 1271205"/>
                <a:gd name="f17" fmla="+- f7 0 f5"/>
                <a:gd name="f18" fmla="+- f6 0 f5"/>
                <a:gd name="f19" fmla="*/ f14 f0 1"/>
                <a:gd name="f20" fmla="*/ f18 1 7886700"/>
                <a:gd name="f21" fmla="*/ f17 1 1271205"/>
                <a:gd name="f22" fmla="*/ 0 f18 1"/>
                <a:gd name="f23" fmla="*/ 211872 f17 1"/>
                <a:gd name="f24" fmla="*/ 211872 f18 1"/>
                <a:gd name="f25" fmla="*/ 0 f17 1"/>
                <a:gd name="f26" fmla="*/ 7674828 f18 1"/>
                <a:gd name="f27" fmla="*/ 7886700 f18 1"/>
                <a:gd name="f28" fmla="*/ 1059333 f17 1"/>
                <a:gd name="f29" fmla="*/ 1271205 f17 1"/>
                <a:gd name="f30" fmla="*/ f19 1 f2"/>
                <a:gd name="f31" fmla="*/ f22 1 7886700"/>
                <a:gd name="f32" fmla="*/ f23 1 1271205"/>
                <a:gd name="f33" fmla="*/ f24 1 7886700"/>
                <a:gd name="f34" fmla="*/ f25 1 1271205"/>
                <a:gd name="f35" fmla="*/ f26 1 7886700"/>
                <a:gd name="f36" fmla="*/ f27 1 7886700"/>
                <a:gd name="f37" fmla="*/ f28 1 1271205"/>
                <a:gd name="f38" fmla="*/ f29 1 1271205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7886700" h="1271205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63987" tIns="263987" rIns="263987" bIns="263987" anchor="ctr" anchorCtr="0" compatLnSpc="1">
              <a:noAutofit/>
            </a:bodyPr>
            <a:lstStyle/>
            <a:p>
              <a:pPr marL="0" marR="0" lvl="0" indent="0" algn="l" defTabSz="23558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53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Profilaktyka pierwotna</a:t>
              </a:r>
            </a:p>
          </p:txBody>
        </p:sp>
        <p:sp>
          <p:nvSpPr>
            <p:cNvPr id="5" name="Dowolny kształt 4"/>
            <p:cNvSpPr/>
            <p:nvPr/>
          </p:nvSpPr>
          <p:spPr>
            <a:xfrm>
              <a:off x="314754" y="2279059"/>
              <a:ext cx="7886700" cy="8776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886700"/>
                <a:gd name="f7" fmla="val 877680"/>
                <a:gd name="f8" fmla="+- 0 0 -90"/>
                <a:gd name="f9" fmla="*/ f3 1 7886700"/>
                <a:gd name="f10" fmla="*/ f4 1 877680"/>
                <a:gd name="f11" fmla="+- f7 0 f5"/>
                <a:gd name="f12" fmla="+- f6 0 f5"/>
                <a:gd name="f13" fmla="*/ f8 f0 1"/>
                <a:gd name="f14" fmla="*/ f12 1 7886700"/>
                <a:gd name="f15" fmla="*/ f11 1 877680"/>
                <a:gd name="f16" fmla="*/ 0 f12 1"/>
                <a:gd name="f17" fmla="*/ 0 f11 1"/>
                <a:gd name="f18" fmla="*/ 7886700 f12 1"/>
                <a:gd name="f19" fmla="*/ 877680 f11 1"/>
                <a:gd name="f20" fmla="*/ f13 1 f2"/>
                <a:gd name="f21" fmla="*/ f16 1 7886700"/>
                <a:gd name="f22" fmla="*/ f17 1 877680"/>
                <a:gd name="f23" fmla="*/ f18 1 7886700"/>
                <a:gd name="f24" fmla="*/ f19 1 877680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7886700" h="87768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250399" tIns="67308" rIns="376933" bIns="67308" anchor="t" anchorCtr="0" compatLnSpc="1">
              <a:noAutofit/>
            </a:bodyPr>
            <a:lstStyle/>
            <a:p>
              <a:pPr marL="285750" marR="0" lvl="1" indent="-285750" algn="l" defTabSz="18224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4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Szczepienia ochronne</a:t>
              </a:r>
            </a:p>
          </p:txBody>
        </p:sp>
        <p:sp>
          <p:nvSpPr>
            <p:cNvPr id="6" name="Dowolny kształt 5"/>
            <p:cNvSpPr/>
            <p:nvPr/>
          </p:nvSpPr>
          <p:spPr>
            <a:xfrm>
              <a:off x="314754" y="3156737"/>
              <a:ext cx="7886700" cy="127120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886700"/>
                <a:gd name="f7" fmla="val 1271205"/>
                <a:gd name="f8" fmla="val 211872"/>
                <a:gd name="f9" fmla="val 94858"/>
                <a:gd name="f10" fmla="val 7674828"/>
                <a:gd name="f11" fmla="val 7791842"/>
                <a:gd name="f12" fmla="val 1059333"/>
                <a:gd name="f13" fmla="val 1176347"/>
                <a:gd name="f14" fmla="+- 0 0 -90"/>
                <a:gd name="f15" fmla="*/ f3 1 7886700"/>
                <a:gd name="f16" fmla="*/ f4 1 1271205"/>
                <a:gd name="f17" fmla="+- f7 0 f5"/>
                <a:gd name="f18" fmla="+- f6 0 f5"/>
                <a:gd name="f19" fmla="*/ f14 f0 1"/>
                <a:gd name="f20" fmla="*/ f18 1 7886700"/>
                <a:gd name="f21" fmla="*/ f17 1 1271205"/>
                <a:gd name="f22" fmla="*/ 0 f18 1"/>
                <a:gd name="f23" fmla="*/ 211872 f17 1"/>
                <a:gd name="f24" fmla="*/ 211872 f18 1"/>
                <a:gd name="f25" fmla="*/ 0 f17 1"/>
                <a:gd name="f26" fmla="*/ 7674828 f18 1"/>
                <a:gd name="f27" fmla="*/ 7886700 f18 1"/>
                <a:gd name="f28" fmla="*/ 1059333 f17 1"/>
                <a:gd name="f29" fmla="*/ 1271205 f17 1"/>
                <a:gd name="f30" fmla="*/ f19 1 f2"/>
                <a:gd name="f31" fmla="*/ f22 1 7886700"/>
                <a:gd name="f32" fmla="*/ f23 1 1271205"/>
                <a:gd name="f33" fmla="*/ f24 1 7886700"/>
                <a:gd name="f34" fmla="*/ f25 1 1271205"/>
                <a:gd name="f35" fmla="*/ f26 1 7886700"/>
                <a:gd name="f36" fmla="*/ f27 1 7886700"/>
                <a:gd name="f37" fmla="*/ f28 1 1271205"/>
                <a:gd name="f38" fmla="*/ f29 1 1271205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7886700" h="1271205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63987" tIns="263987" rIns="263987" bIns="263987" anchor="ctr" anchorCtr="0" compatLnSpc="1">
              <a:noAutofit/>
            </a:bodyPr>
            <a:lstStyle/>
            <a:p>
              <a:pPr marL="0" marR="0" lvl="0" indent="0" algn="l" defTabSz="23558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53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Profilaktyka wtórna</a:t>
              </a:r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314754" y="4427945"/>
              <a:ext cx="7886700" cy="8776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886700"/>
                <a:gd name="f7" fmla="val 877680"/>
                <a:gd name="f8" fmla="+- 0 0 -90"/>
                <a:gd name="f9" fmla="*/ f3 1 7886700"/>
                <a:gd name="f10" fmla="*/ f4 1 877680"/>
                <a:gd name="f11" fmla="+- f7 0 f5"/>
                <a:gd name="f12" fmla="+- f6 0 f5"/>
                <a:gd name="f13" fmla="*/ f8 f0 1"/>
                <a:gd name="f14" fmla="*/ f12 1 7886700"/>
                <a:gd name="f15" fmla="*/ f11 1 877680"/>
                <a:gd name="f16" fmla="*/ 0 f12 1"/>
                <a:gd name="f17" fmla="*/ 0 f11 1"/>
                <a:gd name="f18" fmla="*/ 7886700 f12 1"/>
                <a:gd name="f19" fmla="*/ 877680 f11 1"/>
                <a:gd name="f20" fmla="*/ f13 1 f2"/>
                <a:gd name="f21" fmla="*/ f16 1 7886700"/>
                <a:gd name="f22" fmla="*/ f17 1 877680"/>
                <a:gd name="f23" fmla="*/ f18 1 7886700"/>
                <a:gd name="f24" fmla="*/ f19 1 877680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7886700" h="87768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250399" tIns="67308" rIns="376933" bIns="67308" anchor="t" anchorCtr="0" compatLnSpc="1">
              <a:noAutofit/>
            </a:bodyPr>
            <a:lstStyle/>
            <a:p>
              <a:pPr marL="285750" marR="0" lvl="1" indent="-285750" algn="l" defTabSz="18224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4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Cytologia, testy hrHPV DNA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2800" dirty="0"/>
              <a:t>z</a:t>
            </a:r>
            <a:r>
              <a:rPr lang="pl-PL" sz="2800" dirty="0" smtClean="0"/>
              <a:t>achorowania i zgony w Polsce 2004-2013</a:t>
            </a:r>
            <a:endParaRPr lang="pl-PL" sz="2800" dirty="0"/>
          </a:p>
        </p:txBody>
      </p:sp>
      <p:graphicFrame>
        <p:nvGraphicFramePr>
          <p:cNvPr id="19459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73050" y="1074738"/>
          <a:ext cx="8734425" cy="398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8736325" imgH="3993226" progId="Excel.Chart.8">
                  <p:embed/>
                </p:oleObj>
              </mc:Choice>
              <mc:Fallback>
                <p:oleObj r:id="rId4" imgW="8736325" imgH="3993226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1074738"/>
                        <a:ext cx="8734425" cy="3989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pole tekstowe 2"/>
          <p:cNvSpPr txBox="1">
            <a:spLocks noChangeArrowheads="1"/>
          </p:cNvSpPr>
          <p:nvPr/>
        </p:nvSpPr>
        <p:spPr bwMode="auto">
          <a:xfrm>
            <a:off x="7235825" y="9810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>
                <a:latin typeface="Arial" panose="020B0604020202020204" pitchFamily="34" charset="0"/>
              </a:rPr>
              <a:t>Wg KRN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250825" y="5445125"/>
          <a:ext cx="8642348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668"/>
                <a:gridCol w="785668"/>
                <a:gridCol w="785668"/>
                <a:gridCol w="785668"/>
                <a:gridCol w="785668"/>
                <a:gridCol w="785668"/>
                <a:gridCol w="785668"/>
                <a:gridCol w="785668"/>
                <a:gridCol w="785668"/>
                <a:gridCol w="785668"/>
                <a:gridCol w="785668"/>
              </a:tblGrid>
              <a:tr h="370946"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2004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2005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2006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2007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2008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2009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2010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2011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2012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2013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pl-PL" sz="1800" dirty="0" err="1" smtClean="0"/>
                        <a:t>zach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3345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3263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3226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3431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3270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3102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3078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2668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2783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solidFill>
                            <a:srgbClr val="FF0000"/>
                          </a:solidFill>
                        </a:rPr>
                        <a:t>2909</a:t>
                      </a:r>
                      <a:endParaRPr lang="pl-PL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5" marR="91455"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zgony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1819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1796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1824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1907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1745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1748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1735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1656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1669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1669</a:t>
                      </a:r>
                      <a:endParaRPr lang="pl-PL" sz="1800" dirty="0"/>
                    </a:p>
                  </a:txBody>
                  <a:tcPr marL="91455" marR="91455" marT="45733" marB="457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03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28650" y="239554"/>
            <a:ext cx="7886700" cy="1325559"/>
          </a:xfrm>
        </p:spPr>
        <p:txBody>
          <a:bodyPr/>
          <a:lstStyle/>
          <a:p>
            <a:pPr lvl="0"/>
            <a:r>
              <a:rPr lang="pl-PL" b="1"/>
              <a:t>Polska na tle Europy - 2012</a:t>
            </a:r>
            <a:endParaRPr lang="pl-PL"/>
          </a:p>
        </p:txBody>
      </p:sp>
      <p:pic>
        <p:nvPicPr>
          <p:cNvPr id="3" name="Picture 2" descr="http://www.rakszyjkimacicy-profilaktyka.pl/wstazk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323219" y="365129"/>
            <a:ext cx="1593259" cy="1074429"/>
          </a:xfrm>
          <a:prstGeom prst="rect">
            <a:avLst/>
          </a:prstGeom>
          <a:solidFill>
            <a:srgbClr val="E5CBBD">
              <a:alpha val="43000"/>
            </a:srgbClr>
          </a:solidFill>
          <a:ln cap="flat">
            <a:noFill/>
          </a:ln>
        </p:spPr>
      </p:pic>
      <p:graphicFrame>
        <p:nvGraphicFramePr>
          <p:cNvPr id="4" name="Symbol zastępczy zawartości 15"/>
          <p:cNvGraphicFramePr>
            <a:graphicFrameLocks noGrp="1"/>
          </p:cNvGraphicFramePr>
          <p:nvPr>
            <p:ph idx="1"/>
          </p:nvPr>
        </p:nvGraphicFramePr>
        <p:xfrm>
          <a:off x="628650" y="1565123"/>
          <a:ext cx="7886700" cy="4225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ole tekstowe 7"/>
          <p:cNvSpPr txBox="1"/>
          <p:nvPr/>
        </p:nvSpPr>
        <p:spPr>
          <a:xfrm>
            <a:off x="233446" y="5790886"/>
            <a:ext cx="8910553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PL: Wojciechowska Urszula, Didkowska Joanna</a:t>
            </a: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Zachorowania i zgony na nowotwory złośliwe w Polsce. Krajowy Rejestr Nowotworów, Centrum Onkologii - Instytut im. Marii Skłodowskiej - Curie.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UE: GLOBOCAN 2012 v1.0, Cancer Incidence and Mortality Worldwide: IARC CancerBase No. 11 [Internet]. Ferlay J, Soerjomataram I, Ervik M, Dikshit R, Eser S, Mathers C, Rebelo M, Parkin DM, Forman D, Bray, F. </a:t>
            </a:r>
          </a:p>
        </p:txBody>
      </p:sp>
      <p:sp>
        <p:nvSpPr>
          <p:cNvPr id="6" name="pole tekstowe 8"/>
          <p:cNvSpPr txBox="1"/>
          <p:nvPr/>
        </p:nvSpPr>
        <p:spPr>
          <a:xfrm>
            <a:off x="5193453" y="2413631"/>
            <a:ext cx="1925049" cy="9541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większa o 42%</a:t>
            </a:r>
            <a:endParaRPr lang="pl-PL" sz="1600" b="1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0598" y="-19784"/>
            <a:ext cx="8229600" cy="1143000"/>
          </a:xfrm>
        </p:spPr>
        <p:txBody>
          <a:bodyPr/>
          <a:lstStyle/>
          <a:p>
            <a:pPr algn="l">
              <a:defRPr/>
            </a:pPr>
            <a:r>
              <a:rPr lang="pl-PL" dirty="0"/>
              <a:t>o</a:t>
            </a:r>
            <a:r>
              <a:rPr lang="pl-PL" dirty="0" smtClean="0"/>
              <a:t>becnie</a:t>
            </a:r>
            <a:endParaRPr lang="pl-PL" sz="27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8775" y="908050"/>
            <a:ext cx="8785225" cy="4708525"/>
          </a:xfrm>
        </p:spPr>
        <p:txBody>
          <a:bodyPr/>
          <a:lstStyle/>
          <a:p>
            <a:pPr>
              <a:defRPr/>
            </a:pPr>
            <a:r>
              <a:rPr lang="pl-PL" sz="2400" dirty="0"/>
              <a:t>p</a:t>
            </a:r>
            <a:r>
              <a:rPr lang="pl-PL" sz="2400" dirty="0" smtClean="0"/>
              <a:t>rowadzony jest w wielu krajach</a:t>
            </a:r>
          </a:p>
          <a:p>
            <a:pPr>
              <a:defRPr/>
            </a:pPr>
            <a:r>
              <a:rPr lang="pl-PL" sz="2400" dirty="0"/>
              <a:t>d</a:t>
            </a:r>
            <a:r>
              <a:rPr lang="pl-PL" sz="2400" dirty="0" smtClean="0"/>
              <a:t>oprowadził do redukcji zachorowań</a:t>
            </a:r>
          </a:p>
          <a:p>
            <a:pPr>
              <a:defRPr/>
            </a:pPr>
            <a:r>
              <a:rPr lang="pl-PL" sz="2400" dirty="0" smtClean="0"/>
              <a:t>najczęściej prowadzony jest za pomocą testu PAP</a:t>
            </a:r>
          </a:p>
          <a:p>
            <a:pPr marL="136525" indent="0">
              <a:buFont typeface="Wingdings 2" panose="05020102010507070707" pitchFamily="18" charset="2"/>
              <a:buNone/>
              <a:defRPr/>
            </a:pPr>
            <a:r>
              <a:rPr lang="pl-PL" sz="2400" dirty="0" smtClean="0">
                <a:solidFill>
                  <a:srgbClr val="66FFFF"/>
                </a:solidFill>
              </a:rPr>
              <a:t>jednak</a:t>
            </a:r>
          </a:p>
          <a:p>
            <a:pPr>
              <a:defRPr/>
            </a:pPr>
            <a:r>
              <a:rPr lang="pl-PL" sz="1800" dirty="0"/>
              <a:t>n</a:t>
            </a:r>
            <a:r>
              <a:rPr lang="pl-PL" sz="1800" dirty="0" smtClean="0"/>
              <a:t>igdzie nie udało się całkowicie wyeliminować nowych zachorowań</a:t>
            </a:r>
          </a:p>
          <a:p>
            <a:pPr marL="136525" indent="0">
              <a:buFont typeface="Wingdings 2" panose="05020102010507070707" pitchFamily="18" charset="2"/>
              <a:buNone/>
              <a:defRPr/>
            </a:pPr>
            <a:r>
              <a:rPr lang="pl-PL" sz="1800" dirty="0"/>
              <a:t>	</a:t>
            </a:r>
            <a:r>
              <a:rPr lang="pl-PL" sz="1800" dirty="0" smtClean="0"/>
              <a:t>- istnieje grupa kobiet nigdy niebiorących udziału w badaniach</a:t>
            </a:r>
          </a:p>
          <a:p>
            <a:pPr marL="136525" indent="0">
              <a:buFont typeface="Wingdings 2" panose="05020102010507070707" pitchFamily="18" charset="2"/>
              <a:buNone/>
              <a:defRPr/>
            </a:pPr>
            <a:r>
              <a:rPr lang="pl-PL" sz="1800" dirty="0"/>
              <a:t>	</a:t>
            </a:r>
            <a:r>
              <a:rPr lang="pl-PL" sz="1800" dirty="0" smtClean="0"/>
              <a:t>- test PAP wykazuje umiarkowaną czułość i swoistość</a:t>
            </a:r>
            <a:endParaRPr lang="pl-PL" sz="1800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3789363"/>
            <a:ext cx="6691312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51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/>
              <a:t>Jaka powinna być </a:t>
            </a:r>
            <a:br>
              <a:rPr lang="pl-PL" b="1"/>
            </a:br>
            <a:r>
              <a:rPr lang="pl-PL" b="1"/>
              <a:t>nowoczesna profilaktyka?</a:t>
            </a:r>
          </a:p>
        </p:txBody>
      </p:sp>
      <p:grpSp>
        <p:nvGrpSpPr>
          <p:cNvPr id="3" name="Symbol zastępczy zawartości 7"/>
          <p:cNvGrpSpPr/>
          <p:nvPr/>
        </p:nvGrpSpPr>
        <p:grpSpPr>
          <a:xfrm>
            <a:off x="1193676" y="1829403"/>
            <a:ext cx="5828183" cy="4750490"/>
            <a:chOff x="1193676" y="1829403"/>
            <a:chExt cx="5828183" cy="4750490"/>
          </a:xfrm>
        </p:grpSpPr>
        <p:sp>
          <p:nvSpPr>
            <p:cNvPr id="4" name="Dowolny kształt 3"/>
            <p:cNvSpPr/>
            <p:nvPr/>
          </p:nvSpPr>
          <p:spPr>
            <a:xfrm>
              <a:off x="1558530" y="1829403"/>
              <a:ext cx="5463329" cy="72970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63328"/>
                <a:gd name="f7" fmla="val 729710"/>
                <a:gd name="f8" fmla="val 729709"/>
                <a:gd name="f9" fmla="val 364855"/>
                <a:gd name="f10" fmla="val 1"/>
                <a:gd name="f11" fmla="+- 0 0 -90"/>
                <a:gd name="f12" fmla="*/ f3 1 5463328"/>
                <a:gd name="f13" fmla="*/ f4 1 729710"/>
                <a:gd name="f14" fmla="+- f7 0 f5"/>
                <a:gd name="f15" fmla="+- f6 0 f5"/>
                <a:gd name="f16" fmla="*/ f11 f0 1"/>
                <a:gd name="f17" fmla="*/ f15 1 5463328"/>
                <a:gd name="f18" fmla="*/ f14 1 729710"/>
                <a:gd name="f19" fmla="*/ 0 f15 1"/>
                <a:gd name="f20" fmla="*/ 0 f14 1"/>
                <a:gd name="f21" fmla="*/ 5098473 f15 1"/>
                <a:gd name="f22" fmla="*/ 5463328 f15 1"/>
                <a:gd name="f23" fmla="*/ 364855 f14 1"/>
                <a:gd name="f24" fmla="*/ 729710 f14 1"/>
                <a:gd name="f25" fmla="*/ f16 1 f2"/>
                <a:gd name="f26" fmla="*/ f19 1 5463328"/>
                <a:gd name="f27" fmla="*/ f20 1 729710"/>
                <a:gd name="f28" fmla="*/ f21 1 5463328"/>
                <a:gd name="f29" fmla="*/ f22 1 5463328"/>
                <a:gd name="f30" fmla="*/ f23 1 729710"/>
                <a:gd name="f31" fmla="*/ f24 1 729710"/>
                <a:gd name="f32" fmla="*/ f5 1 f17"/>
                <a:gd name="f33" fmla="*/ f6 1 f17"/>
                <a:gd name="f34" fmla="*/ f5 1 f18"/>
                <a:gd name="f35" fmla="*/ f7 1 f18"/>
                <a:gd name="f36" fmla="+- f25 0 f1"/>
                <a:gd name="f37" fmla="*/ f26 1 f17"/>
                <a:gd name="f38" fmla="*/ f27 1 f18"/>
                <a:gd name="f39" fmla="*/ f28 1 f17"/>
                <a:gd name="f40" fmla="*/ f29 1 f17"/>
                <a:gd name="f41" fmla="*/ f30 1 f18"/>
                <a:gd name="f42" fmla="*/ f31 1 f18"/>
                <a:gd name="f43" fmla="*/ f32 f12 1"/>
                <a:gd name="f44" fmla="*/ f33 f12 1"/>
                <a:gd name="f45" fmla="*/ f35 f13 1"/>
                <a:gd name="f46" fmla="*/ f34 f13 1"/>
                <a:gd name="f47" fmla="*/ f37 f12 1"/>
                <a:gd name="f48" fmla="*/ f38 f13 1"/>
                <a:gd name="f49" fmla="*/ f39 f12 1"/>
                <a:gd name="f50" fmla="*/ f40 f12 1"/>
                <a:gd name="f51" fmla="*/ f41 f13 1"/>
                <a:gd name="f52" fmla="*/ f4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47" y="f48"/>
                </a:cxn>
                <a:cxn ang="f36">
                  <a:pos x="f49" y="f48"/>
                </a:cxn>
                <a:cxn ang="f36">
                  <a:pos x="f50" y="f51"/>
                </a:cxn>
                <a:cxn ang="f36">
                  <a:pos x="f49" y="f52"/>
                </a:cxn>
                <a:cxn ang="f36">
                  <a:pos x="f47" y="f52"/>
                </a:cxn>
                <a:cxn ang="f36">
                  <a:pos x="f47" y="f48"/>
                </a:cxn>
              </a:cxnLst>
              <a:rect l="f43" t="f46" r="f44" b="f45"/>
              <a:pathLst>
                <a:path w="5463328" h="729710">
                  <a:moveTo>
                    <a:pt x="f6" y="f8"/>
                  </a:moveTo>
                  <a:lnTo>
                    <a:pt x="f9" y="f8"/>
                  </a:lnTo>
                  <a:lnTo>
                    <a:pt x="f5" y="f9"/>
                  </a:lnTo>
                  <a:lnTo>
                    <a:pt x="f9" y="f10"/>
                  </a:lnTo>
                  <a:lnTo>
                    <a:pt x="f6" y="f10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04209" tIns="80010" rIns="149348" bIns="80010" anchor="ctr" anchorCtr="1" compatLnSpc="1">
              <a:noAutofit/>
            </a:bodyPr>
            <a:lstStyle/>
            <a:p>
              <a:pPr marL="0" marR="0" lvl="0" indent="0" algn="ctr" defTabSz="93344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Nacisk na profilaktykę pierwotną</a:t>
              </a:r>
            </a:p>
          </p:txBody>
        </p:sp>
        <p:sp>
          <p:nvSpPr>
            <p:cNvPr id="5" name="Dowolny kształt 4"/>
            <p:cNvSpPr/>
            <p:nvPr/>
          </p:nvSpPr>
          <p:spPr>
            <a:xfrm>
              <a:off x="1193676" y="1829403"/>
              <a:ext cx="729709" cy="729709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blipFill>
              <a:blip r:embed="rId2">
                <a:alphaModFix/>
              </a:blip>
              <a:stretch>
                <a:fillRect/>
              </a:stretch>
            </a:blip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Dowolny kształt 5"/>
            <p:cNvSpPr/>
            <p:nvPr/>
          </p:nvSpPr>
          <p:spPr>
            <a:xfrm>
              <a:off x="1558530" y="2776941"/>
              <a:ext cx="5463329" cy="96035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63328"/>
                <a:gd name="f7" fmla="val 960356"/>
                <a:gd name="f8" fmla="val 960355"/>
                <a:gd name="f9" fmla="val 480178"/>
                <a:gd name="f10" fmla="val 1"/>
                <a:gd name="f11" fmla="+- 0 0 -90"/>
                <a:gd name="f12" fmla="*/ f3 1 5463328"/>
                <a:gd name="f13" fmla="*/ f4 1 960356"/>
                <a:gd name="f14" fmla="+- f7 0 f5"/>
                <a:gd name="f15" fmla="+- f6 0 f5"/>
                <a:gd name="f16" fmla="*/ f11 f0 1"/>
                <a:gd name="f17" fmla="*/ f15 1 5463328"/>
                <a:gd name="f18" fmla="*/ f14 1 960356"/>
                <a:gd name="f19" fmla="*/ 0 f15 1"/>
                <a:gd name="f20" fmla="*/ 0 f14 1"/>
                <a:gd name="f21" fmla="*/ 4983150 f15 1"/>
                <a:gd name="f22" fmla="*/ 5463328 f15 1"/>
                <a:gd name="f23" fmla="*/ 480178 f14 1"/>
                <a:gd name="f24" fmla="*/ 960356 f14 1"/>
                <a:gd name="f25" fmla="*/ f16 1 f2"/>
                <a:gd name="f26" fmla="*/ f19 1 5463328"/>
                <a:gd name="f27" fmla="*/ f20 1 960356"/>
                <a:gd name="f28" fmla="*/ f21 1 5463328"/>
                <a:gd name="f29" fmla="*/ f22 1 5463328"/>
                <a:gd name="f30" fmla="*/ f23 1 960356"/>
                <a:gd name="f31" fmla="*/ f24 1 960356"/>
                <a:gd name="f32" fmla="*/ f5 1 f17"/>
                <a:gd name="f33" fmla="*/ f6 1 f17"/>
                <a:gd name="f34" fmla="*/ f5 1 f18"/>
                <a:gd name="f35" fmla="*/ f7 1 f18"/>
                <a:gd name="f36" fmla="+- f25 0 f1"/>
                <a:gd name="f37" fmla="*/ f26 1 f17"/>
                <a:gd name="f38" fmla="*/ f27 1 f18"/>
                <a:gd name="f39" fmla="*/ f28 1 f17"/>
                <a:gd name="f40" fmla="*/ f29 1 f17"/>
                <a:gd name="f41" fmla="*/ f30 1 f18"/>
                <a:gd name="f42" fmla="*/ f31 1 f18"/>
                <a:gd name="f43" fmla="*/ f32 f12 1"/>
                <a:gd name="f44" fmla="*/ f33 f12 1"/>
                <a:gd name="f45" fmla="*/ f35 f13 1"/>
                <a:gd name="f46" fmla="*/ f34 f13 1"/>
                <a:gd name="f47" fmla="*/ f37 f12 1"/>
                <a:gd name="f48" fmla="*/ f38 f13 1"/>
                <a:gd name="f49" fmla="*/ f39 f12 1"/>
                <a:gd name="f50" fmla="*/ f40 f12 1"/>
                <a:gd name="f51" fmla="*/ f41 f13 1"/>
                <a:gd name="f52" fmla="*/ f4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47" y="f48"/>
                </a:cxn>
                <a:cxn ang="f36">
                  <a:pos x="f49" y="f48"/>
                </a:cxn>
                <a:cxn ang="f36">
                  <a:pos x="f50" y="f51"/>
                </a:cxn>
                <a:cxn ang="f36">
                  <a:pos x="f49" y="f52"/>
                </a:cxn>
                <a:cxn ang="f36">
                  <a:pos x="f47" y="f52"/>
                </a:cxn>
                <a:cxn ang="f36">
                  <a:pos x="f47" y="f48"/>
                </a:cxn>
              </a:cxnLst>
              <a:rect l="f43" t="f46" r="f44" b="f45"/>
              <a:pathLst>
                <a:path w="5463328" h="960356">
                  <a:moveTo>
                    <a:pt x="f6" y="f8"/>
                  </a:moveTo>
                  <a:lnTo>
                    <a:pt x="f9" y="f8"/>
                  </a:lnTo>
                  <a:lnTo>
                    <a:pt x="f5" y="f9"/>
                  </a:lnTo>
                  <a:lnTo>
                    <a:pt x="f9" y="f10"/>
                  </a:lnTo>
                  <a:lnTo>
                    <a:pt x="f6" y="f10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61871" tIns="76196" rIns="142244" bIns="76196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Duża czułość i swoistość = </a:t>
              </a:r>
              <a:br>
                <a:rPr lang="pl-PL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</a:br>
              <a:r>
                <a:rPr lang="pl-PL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redukcja niepotrzebnej pogłębionej diagnostyki + redukcja kosztów</a:t>
              </a:r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1193676" y="2892265"/>
              <a:ext cx="729709" cy="729709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blipFill>
              <a:blip r:embed="rId3">
                <a:alphaModFix/>
              </a:blip>
              <a:stretch>
                <a:fillRect/>
              </a:stretch>
            </a:blip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1558530" y="3955118"/>
              <a:ext cx="5463329" cy="72970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63328"/>
                <a:gd name="f7" fmla="val 729710"/>
                <a:gd name="f8" fmla="val 729709"/>
                <a:gd name="f9" fmla="val 364855"/>
                <a:gd name="f10" fmla="val 1"/>
                <a:gd name="f11" fmla="+- 0 0 -90"/>
                <a:gd name="f12" fmla="*/ f3 1 5463328"/>
                <a:gd name="f13" fmla="*/ f4 1 729710"/>
                <a:gd name="f14" fmla="+- f7 0 f5"/>
                <a:gd name="f15" fmla="+- f6 0 f5"/>
                <a:gd name="f16" fmla="*/ f11 f0 1"/>
                <a:gd name="f17" fmla="*/ f15 1 5463328"/>
                <a:gd name="f18" fmla="*/ f14 1 729710"/>
                <a:gd name="f19" fmla="*/ 0 f15 1"/>
                <a:gd name="f20" fmla="*/ 0 f14 1"/>
                <a:gd name="f21" fmla="*/ 5098473 f15 1"/>
                <a:gd name="f22" fmla="*/ 5463328 f15 1"/>
                <a:gd name="f23" fmla="*/ 364855 f14 1"/>
                <a:gd name="f24" fmla="*/ 729710 f14 1"/>
                <a:gd name="f25" fmla="*/ f16 1 f2"/>
                <a:gd name="f26" fmla="*/ f19 1 5463328"/>
                <a:gd name="f27" fmla="*/ f20 1 729710"/>
                <a:gd name="f28" fmla="*/ f21 1 5463328"/>
                <a:gd name="f29" fmla="*/ f22 1 5463328"/>
                <a:gd name="f30" fmla="*/ f23 1 729710"/>
                <a:gd name="f31" fmla="*/ f24 1 729710"/>
                <a:gd name="f32" fmla="*/ f5 1 f17"/>
                <a:gd name="f33" fmla="*/ f6 1 f17"/>
                <a:gd name="f34" fmla="*/ f5 1 f18"/>
                <a:gd name="f35" fmla="*/ f7 1 f18"/>
                <a:gd name="f36" fmla="+- f25 0 f1"/>
                <a:gd name="f37" fmla="*/ f26 1 f17"/>
                <a:gd name="f38" fmla="*/ f27 1 f18"/>
                <a:gd name="f39" fmla="*/ f28 1 f17"/>
                <a:gd name="f40" fmla="*/ f29 1 f17"/>
                <a:gd name="f41" fmla="*/ f30 1 f18"/>
                <a:gd name="f42" fmla="*/ f31 1 f18"/>
                <a:gd name="f43" fmla="*/ f32 f12 1"/>
                <a:gd name="f44" fmla="*/ f33 f12 1"/>
                <a:gd name="f45" fmla="*/ f35 f13 1"/>
                <a:gd name="f46" fmla="*/ f34 f13 1"/>
                <a:gd name="f47" fmla="*/ f37 f12 1"/>
                <a:gd name="f48" fmla="*/ f38 f13 1"/>
                <a:gd name="f49" fmla="*/ f39 f12 1"/>
                <a:gd name="f50" fmla="*/ f40 f12 1"/>
                <a:gd name="f51" fmla="*/ f41 f13 1"/>
                <a:gd name="f52" fmla="*/ f4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47" y="f48"/>
                </a:cxn>
                <a:cxn ang="f36">
                  <a:pos x="f49" y="f48"/>
                </a:cxn>
                <a:cxn ang="f36">
                  <a:pos x="f50" y="f51"/>
                </a:cxn>
                <a:cxn ang="f36">
                  <a:pos x="f49" y="f52"/>
                </a:cxn>
                <a:cxn ang="f36">
                  <a:pos x="f47" y="f52"/>
                </a:cxn>
                <a:cxn ang="f36">
                  <a:pos x="f47" y="f48"/>
                </a:cxn>
              </a:cxnLst>
              <a:rect l="f43" t="f46" r="f44" b="f45"/>
              <a:pathLst>
                <a:path w="5463328" h="729710">
                  <a:moveTo>
                    <a:pt x="f6" y="f8"/>
                  </a:moveTo>
                  <a:lnTo>
                    <a:pt x="f9" y="f8"/>
                  </a:lnTo>
                  <a:lnTo>
                    <a:pt x="f5" y="f9"/>
                  </a:lnTo>
                  <a:lnTo>
                    <a:pt x="f9" y="f10"/>
                  </a:lnTo>
                  <a:lnTo>
                    <a:pt x="f6" y="f10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04209" tIns="80010" rIns="149348" bIns="80010" anchor="ctr" anchorCtr="1" compatLnSpc="1">
              <a:noAutofit/>
            </a:bodyPr>
            <a:lstStyle/>
            <a:p>
              <a:pPr marL="0" marR="0" lvl="0" indent="0" algn="ctr" defTabSz="93344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Powtarzalne wyniki</a:t>
              </a:r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1193676" y="3955118"/>
              <a:ext cx="729709" cy="729709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blipFill>
              <a:blip r:embed="rId4">
                <a:alphaModFix/>
              </a:blip>
              <a:stretch>
                <a:fillRect/>
              </a:stretch>
            </a:blipFill>
            <a:ln w="12701" cap="flat">
              <a:solidFill>
                <a:srgbClr val="C00000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1558530" y="4902656"/>
              <a:ext cx="5463329" cy="72970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63328"/>
                <a:gd name="f7" fmla="val 729710"/>
                <a:gd name="f8" fmla="val 729709"/>
                <a:gd name="f9" fmla="val 364855"/>
                <a:gd name="f10" fmla="val 1"/>
                <a:gd name="f11" fmla="+- 0 0 -90"/>
                <a:gd name="f12" fmla="*/ f3 1 5463328"/>
                <a:gd name="f13" fmla="*/ f4 1 729710"/>
                <a:gd name="f14" fmla="+- f7 0 f5"/>
                <a:gd name="f15" fmla="+- f6 0 f5"/>
                <a:gd name="f16" fmla="*/ f11 f0 1"/>
                <a:gd name="f17" fmla="*/ f15 1 5463328"/>
                <a:gd name="f18" fmla="*/ f14 1 729710"/>
                <a:gd name="f19" fmla="*/ 0 f15 1"/>
                <a:gd name="f20" fmla="*/ 0 f14 1"/>
                <a:gd name="f21" fmla="*/ 5098473 f15 1"/>
                <a:gd name="f22" fmla="*/ 5463328 f15 1"/>
                <a:gd name="f23" fmla="*/ 364855 f14 1"/>
                <a:gd name="f24" fmla="*/ 729710 f14 1"/>
                <a:gd name="f25" fmla="*/ f16 1 f2"/>
                <a:gd name="f26" fmla="*/ f19 1 5463328"/>
                <a:gd name="f27" fmla="*/ f20 1 729710"/>
                <a:gd name="f28" fmla="*/ f21 1 5463328"/>
                <a:gd name="f29" fmla="*/ f22 1 5463328"/>
                <a:gd name="f30" fmla="*/ f23 1 729710"/>
                <a:gd name="f31" fmla="*/ f24 1 729710"/>
                <a:gd name="f32" fmla="*/ f5 1 f17"/>
                <a:gd name="f33" fmla="*/ f6 1 f17"/>
                <a:gd name="f34" fmla="*/ f5 1 f18"/>
                <a:gd name="f35" fmla="*/ f7 1 f18"/>
                <a:gd name="f36" fmla="+- f25 0 f1"/>
                <a:gd name="f37" fmla="*/ f26 1 f17"/>
                <a:gd name="f38" fmla="*/ f27 1 f18"/>
                <a:gd name="f39" fmla="*/ f28 1 f17"/>
                <a:gd name="f40" fmla="*/ f29 1 f17"/>
                <a:gd name="f41" fmla="*/ f30 1 f18"/>
                <a:gd name="f42" fmla="*/ f31 1 f18"/>
                <a:gd name="f43" fmla="*/ f32 f12 1"/>
                <a:gd name="f44" fmla="*/ f33 f12 1"/>
                <a:gd name="f45" fmla="*/ f35 f13 1"/>
                <a:gd name="f46" fmla="*/ f34 f13 1"/>
                <a:gd name="f47" fmla="*/ f37 f12 1"/>
                <a:gd name="f48" fmla="*/ f38 f13 1"/>
                <a:gd name="f49" fmla="*/ f39 f12 1"/>
                <a:gd name="f50" fmla="*/ f40 f12 1"/>
                <a:gd name="f51" fmla="*/ f41 f13 1"/>
                <a:gd name="f52" fmla="*/ f4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47" y="f48"/>
                </a:cxn>
                <a:cxn ang="f36">
                  <a:pos x="f49" y="f48"/>
                </a:cxn>
                <a:cxn ang="f36">
                  <a:pos x="f50" y="f51"/>
                </a:cxn>
                <a:cxn ang="f36">
                  <a:pos x="f49" y="f52"/>
                </a:cxn>
                <a:cxn ang="f36">
                  <a:pos x="f47" y="f52"/>
                </a:cxn>
                <a:cxn ang="f36">
                  <a:pos x="f47" y="f48"/>
                </a:cxn>
              </a:cxnLst>
              <a:rect l="f43" t="f46" r="f44" b="f45"/>
              <a:pathLst>
                <a:path w="5463328" h="729710">
                  <a:moveTo>
                    <a:pt x="f6" y="f8"/>
                  </a:moveTo>
                  <a:lnTo>
                    <a:pt x="f9" y="f8"/>
                  </a:lnTo>
                  <a:lnTo>
                    <a:pt x="f5" y="f9"/>
                  </a:lnTo>
                  <a:lnTo>
                    <a:pt x="f9" y="f10"/>
                  </a:lnTo>
                  <a:lnTo>
                    <a:pt x="f6" y="f10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04209" tIns="80010" rIns="149348" bIns="80010" anchor="ctr" anchorCtr="1" compatLnSpc="1">
              <a:noAutofit/>
            </a:bodyPr>
            <a:lstStyle/>
            <a:p>
              <a:pPr marL="0" marR="0" lvl="0" indent="0" algn="ctr" defTabSz="93344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Automatyzacja = powtarzalność i </a:t>
              </a:r>
              <a:r>
                <a:rPr lang="pl-PL" sz="2100" b="0" i="0" u="none" strike="noStrike" kern="1200" cap="none" spc="0" baseline="0">
                  <a:solidFill>
                    <a:srgbClr val="FFFFFF"/>
                  </a:solidFill>
                  <a:uFillTx/>
                </a:rPr>
                <a:t></a:t>
              </a:r>
              <a:r>
                <a:rPr lang="pl-PL" sz="2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kosztów</a:t>
              </a:r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1193676" y="4902656"/>
              <a:ext cx="729709" cy="729709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blipFill>
              <a:blip r:embed="rId5">
                <a:alphaModFix/>
              </a:blip>
              <a:stretch>
                <a:fillRect/>
              </a:stretch>
            </a:blip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1558530" y="5850184"/>
              <a:ext cx="5463329" cy="72970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63328"/>
                <a:gd name="f7" fmla="val 729710"/>
                <a:gd name="f8" fmla="val 729709"/>
                <a:gd name="f9" fmla="val 364855"/>
                <a:gd name="f10" fmla="val 1"/>
                <a:gd name="f11" fmla="+- 0 0 -90"/>
                <a:gd name="f12" fmla="*/ f3 1 5463328"/>
                <a:gd name="f13" fmla="*/ f4 1 729710"/>
                <a:gd name="f14" fmla="+- f7 0 f5"/>
                <a:gd name="f15" fmla="+- f6 0 f5"/>
                <a:gd name="f16" fmla="*/ f11 f0 1"/>
                <a:gd name="f17" fmla="*/ f15 1 5463328"/>
                <a:gd name="f18" fmla="*/ f14 1 729710"/>
                <a:gd name="f19" fmla="*/ 0 f15 1"/>
                <a:gd name="f20" fmla="*/ 0 f14 1"/>
                <a:gd name="f21" fmla="*/ 5098473 f15 1"/>
                <a:gd name="f22" fmla="*/ 5463328 f15 1"/>
                <a:gd name="f23" fmla="*/ 364855 f14 1"/>
                <a:gd name="f24" fmla="*/ 729710 f14 1"/>
                <a:gd name="f25" fmla="*/ f16 1 f2"/>
                <a:gd name="f26" fmla="*/ f19 1 5463328"/>
                <a:gd name="f27" fmla="*/ f20 1 729710"/>
                <a:gd name="f28" fmla="*/ f21 1 5463328"/>
                <a:gd name="f29" fmla="*/ f22 1 5463328"/>
                <a:gd name="f30" fmla="*/ f23 1 729710"/>
                <a:gd name="f31" fmla="*/ f24 1 729710"/>
                <a:gd name="f32" fmla="*/ f5 1 f17"/>
                <a:gd name="f33" fmla="*/ f6 1 f17"/>
                <a:gd name="f34" fmla="*/ f5 1 f18"/>
                <a:gd name="f35" fmla="*/ f7 1 f18"/>
                <a:gd name="f36" fmla="+- f25 0 f1"/>
                <a:gd name="f37" fmla="*/ f26 1 f17"/>
                <a:gd name="f38" fmla="*/ f27 1 f18"/>
                <a:gd name="f39" fmla="*/ f28 1 f17"/>
                <a:gd name="f40" fmla="*/ f29 1 f17"/>
                <a:gd name="f41" fmla="*/ f30 1 f18"/>
                <a:gd name="f42" fmla="*/ f31 1 f18"/>
                <a:gd name="f43" fmla="*/ f32 f12 1"/>
                <a:gd name="f44" fmla="*/ f33 f12 1"/>
                <a:gd name="f45" fmla="*/ f35 f13 1"/>
                <a:gd name="f46" fmla="*/ f34 f13 1"/>
                <a:gd name="f47" fmla="*/ f37 f12 1"/>
                <a:gd name="f48" fmla="*/ f38 f13 1"/>
                <a:gd name="f49" fmla="*/ f39 f12 1"/>
                <a:gd name="f50" fmla="*/ f40 f12 1"/>
                <a:gd name="f51" fmla="*/ f41 f13 1"/>
                <a:gd name="f52" fmla="*/ f4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47" y="f48"/>
                </a:cxn>
                <a:cxn ang="f36">
                  <a:pos x="f49" y="f48"/>
                </a:cxn>
                <a:cxn ang="f36">
                  <a:pos x="f50" y="f51"/>
                </a:cxn>
                <a:cxn ang="f36">
                  <a:pos x="f49" y="f52"/>
                </a:cxn>
                <a:cxn ang="f36">
                  <a:pos x="f47" y="f52"/>
                </a:cxn>
                <a:cxn ang="f36">
                  <a:pos x="f47" y="f48"/>
                </a:cxn>
              </a:cxnLst>
              <a:rect l="f43" t="f46" r="f44" b="f45"/>
              <a:pathLst>
                <a:path w="5463328" h="729710">
                  <a:moveTo>
                    <a:pt x="f6" y="f8"/>
                  </a:moveTo>
                  <a:lnTo>
                    <a:pt x="f9" y="f8"/>
                  </a:lnTo>
                  <a:lnTo>
                    <a:pt x="f5" y="f9"/>
                  </a:lnTo>
                  <a:lnTo>
                    <a:pt x="f9" y="f10"/>
                  </a:lnTo>
                  <a:lnTo>
                    <a:pt x="f6" y="f10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04209" tIns="80010" rIns="149348" bIns="80010" anchor="ctr" anchorCtr="1" compatLnSpc="1">
              <a:noAutofit/>
            </a:bodyPr>
            <a:lstStyle/>
            <a:p>
              <a:pPr marL="0" marR="0" lvl="0" indent="0" algn="ctr" defTabSz="93344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Powszechna – duża zgłaszalność</a:t>
              </a:r>
            </a:p>
          </p:txBody>
        </p:sp>
        <p:sp>
          <p:nvSpPr>
            <p:cNvPr id="13" name="Dowolny kształt 12"/>
            <p:cNvSpPr/>
            <p:nvPr/>
          </p:nvSpPr>
          <p:spPr>
            <a:xfrm>
              <a:off x="1193676" y="5850184"/>
              <a:ext cx="729709" cy="729709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blipFill>
              <a:blip r:embed="rId6">
                <a:alphaModFix/>
              </a:blip>
              <a:stretch>
                <a:fillRect/>
              </a:stretch>
            </a:blip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pic>
        <p:nvPicPr>
          <p:cNvPr id="14" name="Picture 2" descr="http://www.rakszyjkimacicy-profilaktyka.pl/wstazka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7323219" y="365129"/>
            <a:ext cx="1593259" cy="1074429"/>
          </a:xfrm>
          <a:prstGeom prst="rect">
            <a:avLst/>
          </a:prstGeom>
          <a:solidFill>
            <a:srgbClr val="E5CBBD">
              <a:alpha val="43000"/>
            </a:srgbClr>
          </a:solidFill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7" descr="C:\Users\bbalderston\Dropbox\PATH\CCA_maps_2013-10\map-HPV-vac-Oct2013_bi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28"/>
            <a:ext cx="9144000" cy="682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9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18331</TotalTime>
  <Words>171</Words>
  <Application>Microsoft Office PowerPoint</Application>
  <PresentationFormat>Pokaz na ekranie (4:3)</PresentationFormat>
  <Paragraphs>61</Paragraphs>
  <Slides>7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 2</vt:lpstr>
      <vt:lpstr>Motyw pakietu Office</vt:lpstr>
      <vt:lpstr>Wykres programu Microsoft Excel</vt:lpstr>
      <vt:lpstr>Nowoczesna profilaktyka  raka szyjki macicy</vt:lpstr>
      <vt:lpstr>Prezentacja programu PowerPoint</vt:lpstr>
      <vt:lpstr>zachorowania i zgony w Polsce 2004-2013</vt:lpstr>
      <vt:lpstr>Polska na tle Europy - 2012</vt:lpstr>
      <vt:lpstr>obecnie</vt:lpstr>
      <vt:lpstr>Jaka powinna być  nowoczesna profilaktyka?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Nowoczesna profilaktyka  raka szyjki macicy</dc:title>
  <dc:creator>Agnieszka Lemańska</dc:creator>
  <cp:lastModifiedBy>user</cp:lastModifiedBy>
  <cp:revision>74</cp:revision>
  <cp:lastPrinted>2016-02-11T06:54:01Z</cp:lastPrinted>
  <dcterms:created xsi:type="dcterms:W3CDTF">2016-01-28T16:53:40Z</dcterms:created>
  <dcterms:modified xsi:type="dcterms:W3CDTF">2016-09-20T09:22:40Z</dcterms:modified>
</cp:coreProperties>
</file>