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85" r:id="rId3"/>
    <p:sldId id="259" r:id="rId4"/>
    <p:sldId id="279" r:id="rId5"/>
    <p:sldId id="280" r:id="rId6"/>
    <p:sldId id="262" r:id="rId7"/>
    <p:sldId id="264" r:id="rId8"/>
    <p:sldId id="272" r:id="rId9"/>
    <p:sldId id="281" r:id="rId10"/>
    <p:sldId id="273" r:id="rId11"/>
    <p:sldId id="275" r:id="rId12"/>
    <p:sldId id="284" r:id="rId13"/>
    <p:sldId id="263" r:id="rId14"/>
    <p:sldId id="289" r:id="rId15"/>
    <p:sldId id="286" r:id="rId16"/>
    <p:sldId id="288" r:id="rId17"/>
    <p:sldId id="290" r:id="rId18"/>
    <p:sldId id="291" r:id="rId19"/>
    <p:sldId id="292" r:id="rId20"/>
    <p:sldId id="293" r:id="rId21"/>
    <p:sldId id="287" r:id="rId22"/>
    <p:sldId id="307" r:id="rId23"/>
    <p:sldId id="267" r:id="rId24"/>
    <p:sldId id="294" r:id="rId25"/>
    <p:sldId id="297" r:id="rId26"/>
    <p:sldId id="298" r:id="rId27"/>
    <p:sldId id="299" r:id="rId28"/>
    <p:sldId id="300" r:id="rId29"/>
    <p:sldId id="295" r:id="rId30"/>
    <p:sldId id="305" r:id="rId31"/>
    <p:sldId id="296" r:id="rId32"/>
    <p:sldId id="306" r:id="rId33"/>
    <p:sldId id="302" r:id="rId34"/>
    <p:sldId id="303" r:id="rId35"/>
    <p:sldId id="304" r:id="rId36"/>
    <p:sldId id="309" r:id="rId37"/>
    <p:sldId id="269" r:id="rId38"/>
    <p:sldId id="276" r:id="rId39"/>
    <p:sldId id="310" r:id="rId40"/>
    <p:sldId id="268" r:id="rId41"/>
    <p:sldId id="282" r:id="rId42"/>
    <p:sldId id="308" r:id="rId43"/>
    <p:sldId id="283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92832F5-EA01-48E5-B403-87E193F50680}">
          <p14:sldIdLst>
            <p14:sldId id="285"/>
            <p14:sldId id="259"/>
            <p14:sldId id="279"/>
            <p14:sldId id="280"/>
          </p14:sldIdLst>
        </p14:section>
        <p14:section name="Omówienie projektu" id="{087866C3-7028-482C-8D34-6BF5363FBD75}">
          <p14:sldIdLst/>
        </p14:section>
        <p14:section name="Aktualizacja stanu" id="{521DEF98-8796-4632-831A-16252E9A6054}">
          <p14:sldIdLst>
            <p14:sldId id="262"/>
            <p14:sldId id="264"/>
            <p14:sldId id="272"/>
            <p14:sldId id="281"/>
            <p14:sldId id="273"/>
            <p14:sldId id="275"/>
            <p14:sldId id="284"/>
            <p14:sldId id="263"/>
            <p14:sldId id="289"/>
            <p14:sldId id="286"/>
            <p14:sldId id="288"/>
            <p14:sldId id="290"/>
            <p14:sldId id="291"/>
            <p14:sldId id="292"/>
            <p14:sldId id="293"/>
            <p14:sldId id="287"/>
            <p14:sldId id="307"/>
            <p14:sldId id="267"/>
          </p14:sldIdLst>
        </p14:section>
        <p14:section name="Oś czasu" id="{CF24EBA6-C924-424D-AC31-A4B9992A87E0}">
          <p14:sldIdLst>
            <p14:sldId id="294"/>
            <p14:sldId id="297"/>
            <p14:sldId id="298"/>
            <p14:sldId id="299"/>
            <p14:sldId id="300"/>
            <p14:sldId id="295"/>
            <p14:sldId id="305"/>
            <p14:sldId id="296"/>
            <p14:sldId id="306"/>
            <p14:sldId id="302"/>
            <p14:sldId id="303"/>
            <p14:sldId id="304"/>
            <p14:sldId id="309"/>
            <p14:sldId id="269"/>
            <p14:sldId id="276"/>
            <p14:sldId id="310"/>
            <p14:sldId id="268"/>
            <p14:sldId id="282"/>
            <p14:sldId id="308"/>
            <p14:sldId id="283"/>
          </p14:sldIdLst>
        </p14:section>
        <p14:section name="Następne kroki i czynności do wykonania" id="{C24C98EC-938D-4034-8DB8-5E8DBF16E3CB}">
          <p14:sldIdLst/>
        </p14:section>
        <p14:section name="Dodatek" id="{E35CCD6A-2288-476E-BC93-C75323AE1F3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78" autoAdjust="0"/>
    <p:restoredTop sz="88065" autoAdjust="0"/>
  </p:normalViewPr>
  <p:slideViewPr>
    <p:cSldViewPr>
      <p:cViewPr varScale="1">
        <p:scale>
          <a:sx n="65" d="100"/>
          <a:sy n="65" d="100"/>
        </p:scale>
        <p:origin x="-1302" y="-9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pl-PL" sz="2000" dirty="0" smtClean="0"/>
            <a:t>Powiat Poznański</a:t>
          </a:r>
        </a:p>
        <a:p>
          <a:r>
            <a:rPr lang="pl-PL" sz="2000" dirty="0" smtClean="0"/>
            <a:t>1.01.1999.</a:t>
          </a:r>
        </a:p>
        <a:p>
          <a:endParaRPr lang="pl-PL" sz="200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pl-PL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pl-PL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pl-PL" sz="2000" dirty="0" smtClean="0"/>
            <a:t>Rada Aglomeracji</a:t>
          </a:r>
        </a:p>
        <a:p>
          <a:r>
            <a:rPr lang="pl-PL" sz="2000" dirty="0" smtClean="0"/>
            <a:t>15.05.2007.</a:t>
          </a:r>
          <a:endParaRPr lang="pl-PL" sz="2000" dirty="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pl-PL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pl-PL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pl-PL" sz="2000" dirty="0" smtClean="0"/>
            <a:t>Centrum Badań </a:t>
          </a:r>
          <a:r>
            <a:rPr lang="pl-PL" sz="2000" dirty="0" err="1" smtClean="0"/>
            <a:t>Metropolitalnyc</a:t>
          </a:r>
          <a:endParaRPr lang="pl-PL" sz="2000" dirty="0" smtClean="0"/>
        </a:p>
        <a:p>
          <a:r>
            <a:rPr lang="pl-PL" sz="2000" dirty="0" smtClean="0"/>
            <a:t>28.11.2008.</a:t>
          </a:r>
          <a:endParaRPr lang="pl-PL" sz="2000" dirty="0"/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pl-PL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pl-PL" sz="2400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pl-PL" sz="2000" b="0" dirty="0" smtClean="0">
              <a:solidFill>
                <a:srgbClr val="FF0000"/>
              </a:solidFill>
            </a:rPr>
            <a:t>Stowarzyszenie Metropolia Poznań</a:t>
          </a:r>
        </a:p>
        <a:p>
          <a:r>
            <a:rPr lang="pl-PL" sz="2000" dirty="0" smtClean="0"/>
            <a:t>18.02.2011</a:t>
          </a:r>
          <a:endParaRPr lang="pl-PL" sz="2000" dirty="0"/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pl-PL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pl-PL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4566E19C-2577-409E-A34A-BB8B091D39D1}" type="pres">
      <dgm:prSet presAssocID="{455C831A-CCF5-4391-A2BE-9DF065D37587}" presName="arrowDiagram4" presStyleCnt="0"/>
      <dgm:spPr/>
    </dgm:pt>
    <dgm:pt modelId="{A94E7C76-C16F-47F1-B4F1-C2CF2270A7E9}" type="pres">
      <dgm:prSet presAssocID="{1E3A074B-8EC3-4AC7-ADB8-C53A583CA2D1}" presName="bullet4a" presStyleLbl="node1" presStyleIdx="0" presStyleCnt="4" custLinFactX="129" custLinFactNeighborX="100000" custLinFactNeighborY="9679"/>
      <dgm:spPr/>
    </dgm:pt>
    <dgm:pt modelId="{48F9B62B-8095-40B1-882D-7B164B0C8B69}" type="pres">
      <dgm:prSet presAssocID="{1E3A074B-8EC3-4AC7-ADB8-C53A583CA2D1}" presName="textBox4a" presStyleLbl="revTx" presStyleIdx="0" presStyleCnt="4" custScaleX="120677" custLinFactNeighborX="14676" custLinFactNeighborY="297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FC4447-43F4-414D-A014-8F5BDE3BC5FF}" type="pres">
      <dgm:prSet presAssocID="{C7CCB8C4-BA8F-435B-96D2-651E5BBEE204}" presName="bullet4b" presStyleLbl="node1" presStyleIdx="1" presStyleCnt="4" custLinFactNeighborX="-8158" custLinFactNeighborY="50683"/>
      <dgm:spPr/>
    </dgm:pt>
    <dgm:pt modelId="{389CF004-91C6-4868-93F7-537D5C97980B}" type="pres">
      <dgm:prSet presAssocID="{C7CCB8C4-BA8F-435B-96D2-651E5BBEE204}" presName="textBox4b" presStyleLbl="revTx" presStyleIdx="1" presStyleCnt="4" custScaleY="81565" custLinFactNeighborX="-9999" custLinFactNeighborY="180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49C94D-D2A4-4464-8383-D3C12F8B2538}" type="pres">
      <dgm:prSet presAssocID="{A75DE5EA-0E88-4A1C-B1EA-B4EE477D7AA1}" presName="bullet4c" presStyleLbl="node1" presStyleIdx="2" presStyleCnt="4" custLinFactNeighborX="-59466" custLinFactNeighborY="50213"/>
      <dgm:spPr/>
    </dgm:pt>
    <dgm:pt modelId="{5E71A06C-9747-4CAE-BA21-E9C2A4D6678D}" type="pres">
      <dgm:prSet presAssocID="{A75DE5EA-0E88-4A1C-B1EA-B4EE477D7AA1}" presName="textBox4c" presStyleLbl="revTx" presStyleIdx="2" presStyleCnt="4" custScaleY="60921" custLinFactNeighborX="-27627" custLinFactNeighborY="41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227355-A6E4-4C01-AB6A-08B68C0ABB91}" type="pres">
      <dgm:prSet presAssocID="{1982B446-3706-4711-A6F1-3DC4DFE59A3A}" presName="bullet4d" presStyleLbl="node1" presStyleIdx="3" presStyleCnt="4" custLinFactNeighborX="-57095" custLinFactNeighborY="36725"/>
      <dgm:spPr/>
    </dgm:pt>
    <dgm:pt modelId="{DB2CD8C7-A5B3-49A1-81CC-0EEDDDF3DB4E}" type="pres">
      <dgm:prSet presAssocID="{1982B446-3706-4711-A6F1-3DC4DFE59A3A}" presName="textBox4d" presStyleLbl="revTx" presStyleIdx="3" presStyleCnt="4" custScaleY="64549" custLinFactNeighborX="-31716" custLinFactNeighborY="37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9ECB7E7-30E3-4A3C-AAF0-553A3160CF23}" type="presOf" srcId="{455C831A-CCF5-4391-A2BE-9DF065D37587}" destId="{E220828C-C958-4FCF-B52F-02D7F5D17607}" srcOrd="0" destOrd="0" presId="urn:microsoft.com/office/officeart/2005/8/layout/arrow2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FC06516A-52A5-4D36-B302-CBA7ED53FA18}" type="presOf" srcId="{C7CCB8C4-BA8F-435B-96D2-651E5BBEE204}" destId="{389CF004-91C6-4868-93F7-537D5C97980B}" srcOrd="0" destOrd="0" presId="urn:microsoft.com/office/officeart/2005/8/layout/arrow2"/>
    <dgm:cxn modelId="{FF43409D-6490-4DAC-9843-57BD11235D92}" type="presOf" srcId="{1E3A074B-8EC3-4AC7-ADB8-C53A583CA2D1}" destId="{48F9B62B-8095-40B1-882D-7B164B0C8B69}" srcOrd="0" destOrd="0" presId="urn:microsoft.com/office/officeart/2005/8/layout/arrow2"/>
    <dgm:cxn modelId="{3C905DEF-E67D-4C40-B05D-4060669E3B98}" type="presOf" srcId="{A75DE5EA-0E88-4A1C-B1EA-B4EE477D7AA1}" destId="{5E71A06C-9747-4CAE-BA21-E9C2A4D6678D}" srcOrd="0" destOrd="0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FE1744AC-C004-4578-94B6-93CA8D33C9E8}" type="presOf" srcId="{1982B446-3706-4711-A6F1-3DC4DFE59A3A}" destId="{DB2CD8C7-A5B3-49A1-81CC-0EEDDDF3DB4E}" srcOrd="0" destOrd="0" presId="urn:microsoft.com/office/officeart/2005/8/layout/arrow2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CDB3CFA4-6064-4BD5-9F4C-2C85AFCC5E37}" type="presParOf" srcId="{E220828C-C958-4FCF-B52F-02D7F5D17607}" destId="{82ED47FD-CD8E-4EC8-A7E3-BF3AC4BC5C1A}" srcOrd="0" destOrd="0" presId="urn:microsoft.com/office/officeart/2005/8/layout/arrow2"/>
    <dgm:cxn modelId="{019C372E-51B0-4A64-8D12-B92827204091}" type="presParOf" srcId="{E220828C-C958-4FCF-B52F-02D7F5D17607}" destId="{4566E19C-2577-409E-A34A-BB8B091D39D1}" srcOrd="1" destOrd="0" presId="urn:microsoft.com/office/officeart/2005/8/layout/arrow2"/>
    <dgm:cxn modelId="{F63AFE94-9D44-4F29-B597-D95FB9299962}" type="presParOf" srcId="{4566E19C-2577-409E-A34A-BB8B091D39D1}" destId="{A94E7C76-C16F-47F1-B4F1-C2CF2270A7E9}" srcOrd="0" destOrd="0" presId="urn:microsoft.com/office/officeart/2005/8/layout/arrow2"/>
    <dgm:cxn modelId="{BA13245D-CFE8-45D3-9491-2DAB17EF0D6E}" type="presParOf" srcId="{4566E19C-2577-409E-A34A-BB8B091D39D1}" destId="{48F9B62B-8095-40B1-882D-7B164B0C8B69}" srcOrd="1" destOrd="0" presId="urn:microsoft.com/office/officeart/2005/8/layout/arrow2"/>
    <dgm:cxn modelId="{DB1146F8-D39D-414A-9CF9-6A190489E3D5}" type="presParOf" srcId="{4566E19C-2577-409E-A34A-BB8B091D39D1}" destId="{0CFC4447-43F4-414D-A014-8F5BDE3BC5FF}" srcOrd="2" destOrd="0" presId="urn:microsoft.com/office/officeart/2005/8/layout/arrow2"/>
    <dgm:cxn modelId="{4EAE93DF-D1D8-439F-A7A4-04F4ADC77F35}" type="presParOf" srcId="{4566E19C-2577-409E-A34A-BB8B091D39D1}" destId="{389CF004-91C6-4868-93F7-537D5C97980B}" srcOrd="3" destOrd="0" presId="urn:microsoft.com/office/officeart/2005/8/layout/arrow2"/>
    <dgm:cxn modelId="{DF36619F-1E30-48CA-99BE-7AE13179E737}" type="presParOf" srcId="{4566E19C-2577-409E-A34A-BB8B091D39D1}" destId="{8D49C94D-D2A4-4464-8383-D3C12F8B2538}" srcOrd="4" destOrd="0" presId="urn:microsoft.com/office/officeart/2005/8/layout/arrow2"/>
    <dgm:cxn modelId="{2273E46E-B1C6-4185-AEA7-543C97CE2939}" type="presParOf" srcId="{4566E19C-2577-409E-A34A-BB8B091D39D1}" destId="{5E71A06C-9747-4CAE-BA21-E9C2A4D6678D}" srcOrd="5" destOrd="0" presId="urn:microsoft.com/office/officeart/2005/8/layout/arrow2"/>
    <dgm:cxn modelId="{D524FB1C-816C-4B96-A0A1-480BF199AA9B}" type="presParOf" srcId="{4566E19C-2577-409E-A34A-BB8B091D39D1}" destId="{A9227355-A6E4-4C01-AB6A-08B68C0ABB91}" srcOrd="6" destOrd="0" presId="urn:microsoft.com/office/officeart/2005/8/layout/arrow2"/>
    <dgm:cxn modelId="{FD2DA74F-B5FE-44FB-8CF1-2D7D93C839E9}" type="presParOf" srcId="{4566E19C-2577-409E-A34A-BB8B091D39D1}" destId="{DB2CD8C7-A5B3-49A1-81CC-0EEDDDF3DB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75BB5-4BE3-4E06-B2B3-AAA3D107C1A8}" type="doc">
      <dgm:prSet loTypeId="urn:microsoft.com/office/officeart/2005/8/layout/radial5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3864EA6-13E7-440F-948B-8118F5878A44}">
      <dgm:prSet phldrT="[Text]" custT="1"/>
      <dgm:spPr/>
      <dgm:t>
        <a:bodyPr/>
        <a:lstStyle/>
        <a:p>
          <a:r>
            <a:rPr lang="pl-PL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WSPÓŁPRACA</a:t>
          </a:r>
        </a:p>
        <a:p>
          <a:r>
            <a:rPr lang="pl-PL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J.S.T.</a:t>
          </a:r>
          <a:endParaRPr lang="pl-PL" sz="20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20266-1B6A-4D7D-8C8B-D20E2934BF67}" type="parTrans" cxnId="{7834DFDC-DD97-4D0F-B547-27AB53428B4B}">
      <dgm:prSet/>
      <dgm:spPr/>
      <dgm:t>
        <a:bodyPr/>
        <a:lstStyle/>
        <a:p>
          <a:endParaRPr lang="pl-PL"/>
        </a:p>
      </dgm:t>
    </dgm:pt>
    <dgm:pt modelId="{F4FE127A-F33D-4F59-961D-A505D5A781EE}" type="sibTrans" cxnId="{7834DFDC-DD97-4D0F-B547-27AB53428B4B}">
      <dgm:prSet/>
      <dgm:spPr/>
      <dgm:t>
        <a:bodyPr/>
        <a:lstStyle/>
        <a:p>
          <a:endParaRPr lang="pl-PL"/>
        </a:p>
      </dgm:t>
    </dgm:pt>
    <dgm:pt modelId="{813DB034-1CFA-4CE1-8536-6BC256192226}">
      <dgm:prSet phldrT="[Text]" custT="1"/>
      <dgm:spPr/>
      <dgm:t>
        <a:bodyPr/>
        <a:lstStyle/>
        <a:p>
          <a:r>
            <a:rPr lang="pl-PL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Stowarzyszenia</a:t>
          </a:r>
        </a:p>
      </dgm:t>
    </dgm:pt>
    <dgm:pt modelId="{ED3CCD02-8D75-4A08-AD85-C5F828B29313}" type="parTrans" cxnId="{41966F54-3C25-450E-8104-04B2B9165959}">
      <dgm:prSet/>
      <dgm:spPr/>
      <dgm:t>
        <a:bodyPr/>
        <a:lstStyle/>
        <a:p>
          <a:endParaRPr lang="pl-PL"/>
        </a:p>
      </dgm:t>
    </dgm:pt>
    <dgm:pt modelId="{F3516F2D-4619-4753-A81E-130803DFBFC7}" type="sibTrans" cxnId="{41966F54-3C25-450E-8104-04B2B9165959}">
      <dgm:prSet/>
      <dgm:spPr/>
      <dgm:t>
        <a:bodyPr/>
        <a:lstStyle/>
        <a:p>
          <a:endParaRPr lang="pl-PL"/>
        </a:p>
      </dgm:t>
    </dgm:pt>
    <dgm:pt modelId="{6461E40C-FAF1-4C11-9CA4-01B7756558A8}">
      <dgm:prSet phldrT="[Text]" custT="1"/>
      <dgm:spPr/>
      <dgm:t>
        <a:bodyPr lIns="0" tIns="0" rIns="0" bIns="0"/>
        <a:lstStyle/>
        <a:p>
          <a:r>
            <a:rPr lang="pl-PL" sz="1400" b="1" spc="-1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Spółki prawa handlowego </a:t>
          </a:r>
          <a:endParaRPr lang="pl-PL" sz="1400" b="1" spc="-1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8FCE5-0AC2-479F-8F47-D35F7A60BD8D}" type="parTrans" cxnId="{5EBF790F-CC7C-4BBA-98A7-614FB5283795}">
      <dgm:prSet/>
      <dgm:spPr/>
      <dgm:t>
        <a:bodyPr/>
        <a:lstStyle/>
        <a:p>
          <a:endParaRPr lang="pl-PL"/>
        </a:p>
      </dgm:t>
    </dgm:pt>
    <dgm:pt modelId="{3D67A8BA-4FB2-401F-A3C1-92132B645061}" type="sibTrans" cxnId="{5EBF790F-CC7C-4BBA-98A7-614FB5283795}">
      <dgm:prSet/>
      <dgm:spPr/>
      <dgm:t>
        <a:bodyPr/>
        <a:lstStyle/>
        <a:p>
          <a:endParaRPr lang="pl-PL"/>
        </a:p>
      </dgm:t>
    </dgm:pt>
    <dgm:pt modelId="{14E5A95F-9DC9-4E33-B709-14C57323ACAA}">
      <dgm:prSet phldrT="[Text]" custT="1"/>
      <dgm:spPr/>
      <dgm:t>
        <a:bodyPr/>
        <a:lstStyle/>
        <a:p>
          <a:r>
            <a:rPr lang="pl-PL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Umowy cywilne</a:t>
          </a:r>
          <a:endParaRPr lang="pl-PL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62A0D-AFCB-42FF-A2F7-4127DE6E4A06}" type="parTrans" cxnId="{B78770BC-227B-404F-8185-2F70ECA32605}">
      <dgm:prSet/>
      <dgm:spPr/>
      <dgm:t>
        <a:bodyPr/>
        <a:lstStyle/>
        <a:p>
          <a:endParaRPr lang="pl-PL"/>
        </a:p>
      </dgm:t>
    </dgm:pt>
    <dgm:pt modelId="{87455A86-154D-4572-BF6D-F5FEBED08194}" type="sibTrans" cxnId="{B78770BC-227B-404F-8185-2F70ECA32605}">
      <dgm:prSet/>
      <dgm:spPr/>
      <dgm:t>
        <a:bodyPr/>
        <a:lstStyle/>
        <a:p>
          <a:endParaRPr lang="pl-PL"/>
        </a:p>
      </dgm:t>
    </dgm:pt>
    <dgm:pt modelId="{9A038BAD-1DAA-4E08-AF5C-7A535C3A31A3}">
      <dgm:prSet phldrT="[Text]" custT="1"/>
      <dgm:spPr/>
      <dgm:t>
        <a:bodyPr/>
        <a:lstStyle/>
        <a:p>
          <a:r>
            <a:rPr lang="pl-PL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Porozumienia administracyjne</a:t>
          </a:r>
          <a:endParaRPr lang="pl-PL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6882F-7F41-4B9B-8326-079D0B7775D3}" type="parTrans" cxnId="{F67B8136-3A2B-408C-9570-C50B3786C6D1}">
      <dgm:prSet/>
      <dgm:spPr/>
      <dgm:t>
        <a:bodyPr/>
        <a:lstStyle/>
        <a:p>
          <a:endParaRPr lang="pl-PL"/>
        </a:p>
      </dgm:t>
    </dgm:pt>
    <dgm:pt modelId="{BF904E21-59DA-42DB-BE7C-359EAF11BFDB}" type="sibTrans" cxnId="{F67B8136-3A2B-408C-9570-C50B3786C6D1}">
      <dgm:prSet/>
      <dgm:spPr/>
      <dgm:t>
        <a:bodyPr/>
        <a:lstStyle/>
        <a:p>
          <a:endParaRPr lang="pl-PL"/>
        </a:p>
      </dgm:t>
    </dgm:pt>
    <dgm:pt modelId="{C2B16F5E-4FD9-4E6C-984C-5FB34252F788}">
      <dgm:prSet phldrT="[Text]" custT="1"/>
      <dgm:spPr/>
      <dgm:t>
        <a:bodyPr/>
        <a:lstStyle/>
        <a:p>
          <a:r>
            <a:rPr lang="pl-PL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Związki Międzygminne</a:t>
          </a:r>
        </a:p>
      </dgm:t>
    </dgm:pt>
    <dgm:pt modelId="{8F21B166-5620-46A8-A5DD-72EAE361E61D}" type="parTrans" cxnId="{F20E6E35-2EF6-49E1-BCE2-AF737813AC7F}">
      <dgm:prSet/>
      <dgm:spPr/>
      <dgm:t>
        <a:bodyPr/>
        <a:lstStyle/>
        <a:p>
          <a:endParaRPr lang="pl-PL"/>
        </a:p>
      </dgm:t>
    </dgm:pt>
    <dgm:pt modelId="{D972BA52-9B06-4D48-9819-200C1326EA4D}" type="sibTrans" cxnId="{F20E6E35-2EF6-49E1-BCE2-AF737813AC7F}">
      <dgm:prSet/>
      <dgm:spPr/>
      <dgm:t>
        <a:bodyPr/>
        <a:lstStyle/>
        <a:p>
          <a:endParaRPr lang="pl-PL"/>
        </a:p>
      </dgm:t>
    </dgm:pt>
    <dgm:pt modelId="{EB09D521-9D02-4B4D-80CB-EB847731A63E}" type="pres">
      <dgm:prSet presAssocID="{19675BB5-4BE3-4E06-B2B3-AAA3D107C1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DCFBEC-172E-41BB-B545-FE2085E0B744}" type="pres">
      <dgm:prSet presAssocID="{D3864EA6-13E7-440F-948B-8118F5878A44}" presName="centerShape" presStyleLbl="node0" presStyleIdx="0" presStyleCnt="1" custScaleX="236905" custScaleY="182359" custLinFactNeighborX="-2216" custLinFactNeighborY="4177"/>
      <dgm:spPr/>
      <dgm:t>
        <a:bodyPr/>
        <a:lstStyle/>
        <a:p>
          <a:endParaRPr lang="pl-PL"/>
        </a:p>
      </dgm:t>
    </dgm:pt>
    <dgm:pt modelId="{E09D1B4B-09AE-4B1F-A409-CE344F8F9185}" type="pres">
      <dgm:prSet presAssocID="{ED3CCD02-8D75-4A08-AD85-C5F828B29313}" presName="parTrans" presStyleLbl="sibTrans2D1" presStyleIdx="0" presStyleCnt="5"/>
      <dgm:spPr/>
      <dgm:t>
        <a:bodyPr/>
        <a:lstStyle/>
        <a:p>
          <a:endParaRPr lang="pl-PL"/>
        </a:p>
      </dgm:t>
    </dgm:pt>
    <dgm:pt modelId="{79A2186A-8429-4E95-A4D2-214813090081}" type="pres">
      <dgm:prSet presAssocID="{ED3CCD02-8D75-4A08-AD85-C5F828B29313}" presName="connectorText" presStyleLbl="sibTrans2D1" presStyleIdx="0" presStyleCnt="5"/>
      <dgm:spPr/>
      <dgm:t>
        <a:bodyPr/>
        <a:lstStyle/>
        <a:p>
          <a:endParaRPr lang="pl-PL"/>
        </a:p>
      </dgm:t>
    </dgm:pt>
    <dgm:pt modelId="{60779230-642B-46DB-B5CA-FC2220C38859}" type="pres">
      <dgm:prSet presAssocID="{813DB034-1CFA-4CE1-8536-6BC256192226}" presName="node" presStyleLbl="node1" presStyleIdx="0" presStyleCnt="5" custScaleX="156197" custScaleY="1176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73F644-A37B-4263-BDD3-7D4AECF93436}" type="pres">
      <dgm:prSet presAssocID="{5418FCE5-0AC2-479F-8F47-D35F7A60BD8D}" presName="parTrans" presStyleLbl="sibTrans2D1" presStyleIdx="1" presStyleCnt="5"/>
      <dgm:spPr/>
      <dgm:t>
        <a:bodyPr/>
        <a:lstStyle/>
        <a:p>
          <a:endParaRPr lang="pl-PL"/>
        </a:p>
      </dgm:t>
    </dgm:pt>
    <dgm:pt modelId="{AF2E0478-D773-4966-9A95-8E70AD7139B7}" type="pres">
      <dgm:prSet presAssocID="{5418FCE5-0AC2-479F-8F47-D35F7A60BD8D}" presName="connectorText" presStyleLbl="sibTrans2D1" presStyleIdx="1" presStyleCnt="5"/>
      <dgm:spPr/>
      <dgm:t>
        <a:bodyPr/>
        <a:lstStyle/>
        <a:p>
          <a:endParaRPr lang="pl-PL"/>
        </a:p>
      </dgm:t>
    </dgm:pt>
    <dgm:pt modelId="{8FE55D76-69B8-469D-BE4A-A0F9F69D5110}" type="pres">
      <dgm:prSet presAssocID="{6461E40C-FAF1-4C11-9CA4-01B7756558A8}" presName="node" presStyleLbl="node1" presStyleIdx="1" presStyleCnt="5" custScaleX="165350" custScaleY="117603" custRadScaleRad="106392" custRadScaleInc="98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99D690-D432-4F1A-B2AE-D98A61E6F24A}" type="pres">
      <dgm:prSet presAssocID="{CFE62A0D-AFCB-42FF-A2F7-4127DE6E4A06}" presName="parTrans" presStyleLbl="sibTrans2D1" presStyleIdx="2" presStyleCnt="5"/>
      <dgm:spPr/>
      <dgm:t>
        <a:bodyPr/>
        <a:lstStyle/>
        <a:p>
          <a:endParaRPr lang="pl-PL"/>
        </a:p>
      </dgm:t>
    </dgm:pt>
    <dgm:pt modelId="{5E3992B2-2FF9-4710-BC5D-D3CABAC0944B}" type="pres">
      <dgm:prSet presAssocID="{CFE62A0D-AFCB-42FF-A2F7-4127DE6E4A06}" presName="connectorText" presStyleLbl="sibTrans2D1" presStyleIdx="2" presStyleCnt="5"/>
      <dgm:spPr/>
      <dgm:t>
        <a:bodyPr/>
        <a:lstStyle/>
        <a:p>
          <a:endParaRPr lang="pl-PL"/>
        </a:p>
      </dgm:t>
    </dgm:pt>
    <dgm:pt modelId="{0B5562C5-56E9-4F94-AD9A-09B6AA6E206F}" type="pres">
      <dgm:prSet presAssocID="{14E5A95F-9DC9-4E33-B709-14C57323ACAA}" presName="node" presStyleLbl="node1" presStyleIdx="2" presStyleCnt="5" custScaleX="161903" custScaleY="117603" custRadScaleRad="102248" custRadScaleInc="-177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0FDE60-5A66-47CD-855C-10B0ABFAFF6D}" type="pres">
      <dgm:prSet presAssocID="{E1D6882F-7F41-4B9B-8326-079D0B7775D3}" presName="parTrans" presStyleLbl="sibTrans2D1" presStyleIdx="3" presStyleCnt="5"/>
      <dgm:spPr/>
      <dgm:t>
        <a:bodyPr/>
        <a:lstStyle/>
        <a:p>
          <a:endParaRPr lang="pl-PL"/>
        </a:p>
      </dgm:t>
    </dgm:pt>
    <dgm:pt modelId="{D9C29361-9907-4AA5-9D4C-465D8E4516DA}" type="pres">
      <dgm:prSet presAssocID="{E1D6882F-7F41-4B9B-8326-079D0B7775D3}" presName="connectorText" presStyleLbl="sibTrans2D1" presStyleIdx="3" presStyleCnt="5"/>
      <dgm:spPr/>
      <dgm:t>
        <a:bodyPr/>
        <a:lstStyle/>
        <a:p>
          <a:endParaRPr lang="pl-PL"/>
        </a:p>
      </dgm:t>
    </dgm:pt>
    <dgm:pt modelId="{492A8904-4F29-41B2-8DF6-9E5DB43B598E}" type="pres">
      <dgm:prSet presAssocID="{9A038BAD-1DAA-4E08-AF5C-7A535C3A31A3}" presName="node" presStyleLbl="node1" presStyleIdx="3" presStyleCnt="5" custScaleX="161581" custScaleY="117603" custRadScaleRad="98061" custRadScaleInc="-117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0BEB95-5498-4076-A7AD-52EA2D6058A0}" type="pres">
      <dgm:prSet presAssocID="{8F21B166-5620-46A8-A5DD-72EAE361E61D}" presName="parTrans" presStyleLbl="sibTrans2D1" presStyleIdx="4" presStyleCnt="5"/>
      <dgm:spPr/>
      <dgm:t>
        <a:bodyPr/>
        <a:lstStyle/>
        <a:p>
          <a:endParaRPr lang="pl-PL"/>
        </a:p>
      </dgm:t>
    </dgm:pt>
    <dgm:pt modelId="{8C992717-B056-4E89-850B-547F00D86B47}" type="pres">
      <dgm:prSet presAssocID="{8F21B166-5620-46A8-A5DD-72EAE361E61D}" presName="connectorText" presStyleLbl="sibTrans2D1" presStyleIdx="4" presStyleCnt="5"/>
      <dgm:spPr/>
      <dgm:t>
        <a:bodyPr/>
        <a:lstStyle/>
        <a:p>
          <a:endParaRPr lang="pl-PL"/>
        </a:p>
      </dgm:t>
    </dgm:pt>
    <dgm:pt modelId="{A0AE6ABD-EFF8-41C2-907C-790C07DF522C}" type="pres">
      <dgm:prSet presAssocID="{C2B16F5E-4FD9-4E6C-984C-5FB34252F788}" presName="node" presStyleLbl="node1" presStyleIdx="4" presStyleCnt="5" custScaleX="153690" custScaleY="117603" custRadScaleRad="110444" custRadScaleInc="3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EBF790F-CC7C-4BBA-98A7-614FB5283795}" srcId="{D3864EA6-13E7-440F-948B-8118F5878A44}" destId="{6461E40C-FAF1-4C11-9CA4-01B7756558A8}" srcOrd="1" destOrd="0" parTransId="{5418FCE5-0AC2-479F-8F47-D35F7A60BD8D}" sibTransId="{3D67A8BA-4FB2-401F-A3C1-92132B645061}"/>
    <dgm:cxn modelId="{D349C6C9-C70E-4914-A102-44B6F776A741}" type="presOf" srcId="{ED3CCD02-8D75-4A08-AD85-C5F828B29313}" destId="{79A2186A-8429-4E95-A4D2-214813090081}" srcOrd="1" destOrd="0" presId="urn:microsoft.com/office/officeart/2005/8/layout/radial5"/>
    <dgm:cxn modelId="{B8C7C1F7-2711-4B20-87FC-E8A3CFEACE78}" type="presOf" srcId="{8F21B166-5620-46A8-A5DD-72EAE361E61D}" destId="{8C992717-B056-4E89-850B-547F00D86B47}" srcOrd="1" destOrd="0" presId="urn:microsoft.com/office/officeart/2005/8/layout/radial5"/>
    <dgm:cxn modelId="{CE66DB5B-B7E2-432F-95EC-F27445D188F7}" type="presOf" srcId="{E1D6882F-7F41-4B9B-8326-079D0B7775D3}" destId="{D9C29361-9907-4AA5-9D4C-465D8E4516DA}" srcOrd="1" destOrd="0" presId="urn:microsoft.com/office/officeart/2005/8/layout/radial5"/>
    <dgm:cxn modelId="{91071EFC-7EC6-4C53-BD83-03DCD5E38378}" type="presOf" srcId="{6461E40C-FAF1-4C11-9CA4-01B7756558A8}" destId="{8FE55D76-69B8-469D-BE4A-A0F9F69D5110}" srcOrd="0" destOrd="0" presId="urn:microsoft.com/office/officeart/2005/8/layout/radial5"/>
    <dgm:cxn modelId="{954CDD5B-6E9A-49C6-9EE5-2F147F102A3B}" type="presOf" srcId="{CFE62A0D-AFCB-42FF-A2F7-4127DE6E4A06}" destId="{5E3992B2-2FF9-4710-BC5D-D3CABAC0944B}" srcOrd="1" destOrd="0" presId="urn:microsoft.com/office/officeart/2005/8/layout/radial5"/>
    <dgm:cxn modelId="{7834DFDC-DD97-4D0F-B547-27AB53428B4B}" srcId="{19675BB5-4BE3-4E06-B2B3-AAA3D107C1A8}" destId="{D3864EA6-13E7-440F-948B-8118F5878A44}" srcOrd="0" destOrd="0" parTransId="{5F920266-1B6A-4D7D-8C8B-D20E2934BF67}" sibTransId="{F4FE127A-F33D-4F59-961D-A505D5A781EE}"/>
    <dgm:cxn modelId="{0C6C816C-8D90-48EF-9217-B87DA8C23E67}" type="presOf" srcId="{CFE62A0D-AFCB-42FF-A2F7-4127DE6E4A06}" destId="{8999D690-D432-4F1A-B2AE-D98A61E6F24A}" srcOrd="0" destOrd="0" presId="urn:microsoft.com/office/officeart/2005/8/layout/radial5"/>
    <dgm:cxn modelId="{56DA9179-9C92-45C2-A90B-093F893E75FD}" type="presOf" srcId="{19675BB5-4BE3-4E06-B2B3-AAA3D107C1A8}" destId="{EB09D521-9D02-4B4D-80CB-EB847731A63E}" srcOrd="0" destOrd="0" presId="urn:microsoft.com/office/officeart/2005/8/layout/radial5"/>
    <dgm:cxn modelId="{F20E6E35-2EF6-49E1-BCE2-AF737813AC7F}" srcId="{D3864EA6-13E7-440F-948B-8118F5878A44}" destId="{C2B16F5E-4FD9-4E6C-984C-5FB34252F788}" srcOrd="4" destOrd="0" parTransId="{8F21B166-5620-46A8-A5DD-72EAE361E61D}" sibTransId="{D972BA52-9B06-4D48-9819-200C1326EA4D}"/>
    <dgm:cxn modelId="{4489367D-86B8-40FD-B207-7BFDEE848E14}" type="presOf" srcId="{9A038BAD-1DAA-4E08-AF5C-7A535C3A31A3}" destId="{492A8904-4F29-41B2-8DF6-9E5DB43B598E}" srcOrd="0" destOrd="0" presId="urn:microsoft.com/office/officeart/2005/8/layout/radial5"/>
    <dgm:cxn modelId="{4B11C382-D501-4217-9158-A45F917BC909}" type="presOf" srcId="{E1D6882F-7F41-4B9B-8326-079D0B7775D3}" destId="{FB0FDE60-5A66-47CD-855C-10B0ABFAFF6D}" srcOrd="0" destOrd="0" presId="urn:microsoft.com/office/officeart/2005/8/layout/radial5"/>
    <dgm:cxn modelId="{8D9BA75E-461A-49B6-A82A-A8FF639053EC}" type="presOf" srcId="{C2B16F5E-4FD9-4E6C-984C-5FB34252F788}" destId="{A0AE6ABD-EFF8-41C2-907C-790C07DF522C}" srcOrd="0" destOrd="0" presId="urn:microsoft.com/office/officeart/2005/8/layout/radial5"/>
    <dgm:cxn modelId="{24B0F3B7-03FF-4EB6-84C6-5883C19A0E90}" type="presOf" srcId="{8F21B166-5620-46A8-A5DD-72EAE361E61D}" destId="{470BEB95-5498-4076-A7AD-52EA2D6058A0}" srcOrd="0" destOrd="0" presId="urn:microsoft.com/office/officeart/2005/8/layout/radial5"/>
    <dgm:cxn modelId="{4F208874-EF68-40BE-8E83-53B04A922F02}" type="presOf" srcId="{5418FCE5-0AC2-479F-8F47-D35F7A60BD8D}" destId="{4873F644-A37B-4263-BDD3-7D4AECF93436}" srcOrd="0" destOrd="0" presId="urn:microsoft.com/office/officeart/2005/8/layout/radial5"/>
    <dgm:cxn modelId="{41966F54-3C25-450E-8104-04B2B9165959}" srcId="{D3864EA6-13E7-440F-948B-8118F5878A44}" destId="{813DB034-1CFA-4CE1-8536-6BC256192226}" srcOrd="0" destOrd="0" parTransId="{ED3CCD02-8D75-4A08-AD85-C5F828B29313}" sibTransId="{F3516F2D-4619-4753-A81E-130803DFBFC7}"/>
    <dgm:cxn modelId="{B78770BC-227B-404F-8185-2F70ECA32605}" srcId="{D3864EA6-13E7-440F-948B-8118F5878A44}" destId="{14E5A95F-9DC9-4E33-B709-14C57323ACAA}" srcOrd="2" destOrd="0" parTransId="{CFE62A0D-AFCB-42FF-A2F7-4127DE6E4A06}" sibTransId="{87455A86-154D-4572-BF6D-F5FEBED08194}"/>
    <dgm:cxn modelId="{8CB09B43-E77F-44CF-9017-D5FD7C6E3C9C}" type="presOf" srcId="{D3864EA6-13E7-440F-948B-8118F5878A44}" destId="{7ADCFBEC-172E-41BB-B545-FE2085E0B744}" srcOrd="0" destOrd="0" presId="urn:microsoft.com/office/officeart/2005/8/layout/radial5"/>
    <dgm:cxn modelId="{EA49E88D-C666-497E-B0B9-037F7CF630D2}" type="presOf" srcId="{813DB034-1CFA-4CE1-8536-6BC256192226}" destId="{60779230-642B-46DB-B5CA-FC2220C38859}" srcOrd="0" destOrd="0" presId="urn:microsoft.com/office/officeart/2005/8/layout/radial5"/>
    <dgm:cxn modelId="{24265C0D-85FE-451D-A716-AE74940929C7}" type="presOf" srcId="{ED3CCD02-8D75-4A08-AD85-C5F828B29313}" destId="{E09D1B4B-09AE-4B1F-A409-CE344F8F9185}" srcOrd="0" destOrd="0" presId="urn:microsoft.com/office/officeart/2005/8/layout/radial5"/>
    <dgm:cxn modelId="{3F0ABB0F-76EE-44DA-BAAB-CEE0DC9C1EEA}" type="presOf" srcId="{14E5A95F-9DC9-4E33-B709-14C57323ACAA}" destId="{0B5562C5-56E9-4F94-AD9A-09B6AA6E206F}" srcOrd="0" destOrd="0" presId="urn:microsoft.com/office/officeart/2005/8/layout/radial5"/>
    <dgm:cxn modelId="{F67B8136-3A2B-408C-9570-C50B3786C6D1}" srcId="{D3864EA6-13E7-440F-948B-8118F5878A44}" destId="{9A038BAD-1DAA-4E08-AF5C-7A535C3A31A3}" srcOrd="3" destOrd="0" parTransId="{E1D6882F-7F41-4B9B-8326-079D0B7775D3}" sibTransId="{BF904E21-59DA-42DB-BE7C-359EAF11BFDB}"/>
    <dgm:cxn modelId="{B1F35EC9-4529-4E35-9712-7B553B505C03}" type="presOf" srcId="{5418FCE5-0AC2-479F-8F47-D35F7A60BD8D}" destId="{AF2E0478-D773-4966-9A95-8E70AD7139B7}" srcOrd="1" destOrd="0" presId="urn:microsoft.com/office/officeart/2005/8/layout/radial5"/>
    <dgm:cxn modelId="{CE09A1BE-3E49-472B-BD12-9D9EDF20753F}" type="presParOf" srcId="{EB09D521-9D02-4B4D-80CB-EB847731A63E}" destId="{7ADCFBEC-172E-41BB-B545-FE2085E0B744}" srcOrd="0" destOrd="0" presId="urn:microsoft.com/office/officeart/2005/8/layout/radial5"/>
    <dgm:cxn modelId="{FACBB12A-73D7-43CE-8120-9F195E51785D}" type="presParOf" srcId="{EB09D521-9D02-4B4D-80CB-EB847731A63E}" destId="{E09D1B4B-09AE-4B1F-A409-CE344F8F9185}" srcOrd="1" destOrd="0" presId="urn:microsoft.com/office/officeart/2005/8/layout/radial5"/>
    <dgm:cxn modelId="{A975BA04-F5BF-49B3-892F-A905344B7BE6}" type="presParOf" srcId="{E09D1B4B-09AE-4B1F-A409-CE344F8F9185}" destId="{79A2186A-8429-4E95-A4D2-214813090081}" srcOrd="0" destOrd="0" presId="urn:microsoft.com/office/officeart/2005/8/layout/radial5"/>
    <dgm:cxn modelId="{F49F5B8B-A178-4C19-854C-D54694C49C51}" type="presParOf" srcId="{EB09D521-9D02-4B4D-80CB-EB847731A63E}" destId="{60779230-642B-46DB-B5CA-FC2220C38859}" srcOrd="2" destOrd="0" presId="urn:microsoft.com/office/officeart/2005/8/layout/radial5"/>
    <dgm:cxn modelId="{398CB971-F77F-41E8-AD35-CB69ACDEBFC6}" type="presParOf" srcId="{EB09D521-9D02-4B4D-80CB-EB847731A63E}" destId="{4873F644-A37B-4263-BDD3-7D4AECF93436}" srcOrd="3" destOrd="0" presId="urn:microsoft.com/office/officeart/2005/8/layout/radial5"/>
    <dgm:cxn modelId="{BF91BBCE-F218-41DA-8F50-AA791097F117}" type="presParOf" srcId="{4873F644-A37B-4263-BDD3-7D4AECF93436}" destId="{AF2E0478-D773-4966-9A95-8E70AD7139B7}" srcOrd="0" destOrd="0" presId="urn:microsoft.com/office/officeart/2005/8/layout/radial5"/>
    <dgm:cxn modelId="{11575E7F-7BD1-4C80-B3A5-5991BEBAE32D}" type="presParOf" srcId="{EB09D521-9D02-4B4D-80CB-EB847731A63E}" destId="{8FE55D76-69B8-469D-BE4A-A0F9F69D5110}" srcOrd="4" destOrd="0" presId="urn:microsoft.com/office/officeart/2005/8/layout/radial5"/>
    <dgm:cxn modelId="{C0358F08-436C-4FF1-925C-0F0626351480}" type="presParOf" srcId="{EB09D521-9D02-4B4D-80CB-EB847731A63E}" destId="{8999D690-D432-4F1A-B2AE-D98A61E6F24A}" srcOrd="5" destOrd="0" presId="urn:microsoft.com/office/officeart/2005/8/layout/radial5"/>
    <dgm:cxn modelId="{B040C8D0-A389-449F-93ED-F5EECF2E20A0}" type="presParOf" srcId="{8999D690-D432-4F1A-B2AE-D98A61E6F24A}" destId="{5E3992B2-2FF9-4710-BC5D-D3CABAC0944B}" srcOrd="0" destOrd="0" presId="urn:microsoft.com/office/officeart/2005/8/layout/radial5"/>
    <dgm:cxn modelId="{D63182AD-66F0-4BCA-BDA5-50C2DC616122}" type="presParOf" srcId="{EB09D521-9D02-4B4D-80CB-EB847731A63E}" destId="{0B5562C5-56E9-4F94-AD9A-09B6AA6E206F}" srcOrd="6" destOrd="0" presId="urn:microsoft.com/office/officeart/2005/8/layout/radial5"/>
    <dgm:cxn modelId="{86A7D725-8400-4A7D-9A9A-21D3E3745A3D}" type="presParOf" srcId="{EB09D521-9D02-4B4D-80CB-EB847731A63E}" destId="{FB0FDE60-5A66-47CD-855C-10B0ABFAFF6D}" srcOrd="7" destOrd="0" presId="urn:microsoft.com/office/officeart/2005/8/layout/radial5"/>
    <dgm:cxn modelId="{E953F231-DD50-41A5-B7A6-360961FD2FB7}" type="presParOf" srcId="{FB0FDE60-5A66-47CD-855C-10B0ABFAFF6D}" destId="{D9C29361-9907-4AA5-9D4C-465D8E4516DA}" srcOrd="0" destOrd="0" presId="urn:microsoft.com/office/officeart/2005/8/layout/radial5"/>
    <dgm:cxn modelId="{ACFF92DE-1D49-43A1-9D0A-49330C7FDA8A}" type="presParOf" srcId="{EB09D521-9D02-4B4D-80CB-EB847731A63E}" destId="{492A8904-4F29-41B2-8DF6-9E5DB43B598E}" srcOrd="8" destOrd="0" presId="urn:microsoft.com/office/officeart/2005/8/layout/radial5"/>
    <dgm:cxn modelId="{3B39B266-7268-408F-A9D1-5AD737C3EB76}" type="presParOf" srcId="{EB09D521-9D02-4B4D-80CB-EB847731A63E}" destId="{470BEB95-5498-4076-A7AD-52EA2D6058A0}" srcOrd="9" destOrd="0" presId="urn:microsoft.com/office/officeart/2005/8/layout/radial5"/>
    <dgm:cxn modelId="{F89E4FAA-C4E2-4497-9BCB-96E5C87BD40F}" type="presParOf" srcId="{470BEB95-5498-4076-A7AD-52EA2D6058A0}" destId="{8C992717-B056-4E89-850B-547F00D86B47}" srcOrd="0" destOrd="0" presId="urn:microsoft.com/office/officeart/2005/8/layout/radial5"/>
    <dgm:cxn modelId="{93DFC98F-6CCF-4FA0-9086-6C40B8EAA642}" type="presParOf" srcId="{EB09D521-9D02-4B4D-80CB-EB847731A63E}" destId="{A0AE6ABD-EFF8-41C2-907C-790C07DF522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650026" y="358817"/>
          <a:ext cx="8952255" cy="55465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E7C76-C16F-47F1-B4F1-C2CF2270A7E9}">
      <dsp:nvSpPr>
        <dsp:cNvPr id="0" name=""/>
        <dsp:cNvSpPr/>
      </dsp:nvSpPr>
      <dsp:spPr>
        <a:xfrm>
          <a:off x="1222380" y="4725454"/>
          <a:ext cx="237236" cy="237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9B62B-8095-40B1-882D-7B164B0C8B69}">
      <dsp:nvSpPr>
        <dsp:cNvPr id="0" name=""/>
        <dsp:cNvSpPr/>
      </dsp:nvSpPr>
      <dsp:spPr>
        <a:xfrm>
          <a:off x="1179961" y="5179927"/>
          <a:ext cx="2128498" cy="153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Powiat Poznański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1.01.1999.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 dirty="0"/>
        </a:p>
      </dsp:txBody>
      <dsp:txXfrm>
        <a:off x="1179961" y="5179927"/>
        <a:ext cx="2128498" cy="1534298"/>
      </dsp:txXfrm>
    </dsp:sp>
    <dsp:sp modelId="{0CFC4447-43F4-414D-A014-8F5BDE3BC5FF}">
      <dsp:nvSpPr>
        <dsp:cNvPr id="0" name=""/>
        <dsp:cNvSpPr/>
      </dsp:nvSpPr>
      <dsp:spPr>
        <a:xfrm>
          <a:off x="2627304" y="3412116"/>
          <a:ext cx="412584" cy="412584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CF004-91C6-4868-93F7-537D5C97980B}">
      <dsp:nvSpPr>
        <dsp:cNvPr id="0" name=""/>
        <dsp:cNvSpPr/>
      </dsp:nvSpPr>
      <dsp:spPr>
        <a:xfrm>
          <a:off x="2650669" y="4213925"/>
          <a:ext cx="2166067" cy="240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Rada Aglomeracji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15.05.2007.</a:t>
          </a:r>
          <a:endParaRPr lang="pl-PL" sz="2000" kern="1200" dirty="0"/>
        </a:p>
      </dsp:txBody>
      <dsp:txXfrm>
        <a:off x="2650669" y="4213925"/>
        <a:ext cx="2166067" cy="2402994"/>
      </dsp:txXfrm>
    </dsp:sp>
    <dsp:sp modelId="{8D49C94D-D2A4-4464-8383-D3C12F8B2538}">
      <dsp:nvSpPr>
        <dsp:cNvPr id="0" name=""/>
        <dsp:cNvSpPr/>
      </dsp:nvSpPr>
      <dsp:spPr>
        <a:xfrm>
          <a:off x="4476158" y="2372555"/>
          <a:ext cx="546674" cy="546674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A06C-9747-4CAE-BA21-E9C2A4D6678D}">
      <dsp:nvSpPr>
        <dsp:cNvPr id="0" name=""/>
        <dsp:cNvSpPr/>
      </dsp:nvSpPr>
      <dsp:spPr>
        <a:xfrm>
          <a:off x="4476161" y="3314029"/>
          <a:ext cx="2166067" cy="242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67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Centrum Badań </a:t>
          </a:r>
          <a:r>
            <a:rPr lang="pl-PL" sz="2000" kern="1200" dirty="0" err="1" smtClean="0"/>
            <a:t>Metropolitalnyc</a:t>
          </a:r>
          <a:endParaRPr lang="pl-PL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28.11.2008.</a:t>
          </a:r>
          <a:endParaRPr lang="pl-PL" sz="2000" kern="1200" dirty="0"/>
        </a:p>
      </dsp:txBody>
      <dsp:txXfrm>
        <a:off x="4476161" y="3314029"/>
        <a:ext cx="2166067" cy="2427103"/>
      </dsp:txXfrm>
    </dsp:sp>
    <dsp:sp modelId="{A9227355-A6E4-4C01-AB6A-08B68C0ABB91}">
      <dsp:nvSpPr>
        <dsp:cNvPr id="0" name=""/>
        <dsp:cNvSpPr/>
      </dsp:nvSpPr>
      <dsp:spPr>
        <a:xfrm>
          <a:off x="6714217" y="1635956"/>
          <a:ext cx="732337" cy="73233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CD8C7-A5B3-49A1-81CC-0EEDDDF3DB4E}">
      <dsp:nvSpPr>
        <dsp:cNvPr id="0" name=""/>
        <dsp:cNvSpPr/>
      </dsp:nvSpPr>
      <dsp:spPr>
        <a:xfrm>
          <a:off x="6811524" y="2724620"/>
          <a:ext cx="2166067" cy="298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5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rgbClr val="FF0000"/>
              </a:solidFill>
            </a:rPr>
            <a:t>Stowarzyszenie Metropolia Poznań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18.02.2011</a:t>
          </a:r>
          <a:endParaRPr lang="pl-PL" sz="2000" kern="1200" dirty="0"/>
        </a:p>
      </dsp:txBody>
      <dsp:txXfrm>
        <a:off x="6811524" y="2724620"/>
        <a:ext cx="2166067" cy="298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CFBEC-172E-41BB-B545-FE2085E0B744}">
      <dsp:nvSpPr>
        <dsp:cNvPr id="0" name=""/>
        <dsp:cNvSpPr/>
      </dsp:nvSpPr>
      <dsp:spPr>
        <a:xfrm>
          <a:off x="2500922" y="1451853"/>
          <a:ext cx="3103089" cy="2388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WSPÓŁPRACA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J.S.T.</a:t>
          </a:r>
          <a:endParaRPr lang="pl-PL" sz="20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5359" y="1801658"/>
        <a:ext cx="2194215" cy="1689011"/>
      </dsp:txXfrm>
    </dsp:sp>
    <dsp:sp modelId="{E09D1B4B-09AE-4B1F-A409-CE344F8F9185}">
      <dsp:nvSpPr>
        <dsp:cNvPr id="0" name=""/>
        <dsp:cNvSpPr/>
      </dsp:nvSpPr>
      <dsp:spPr>
        <a:xfrm rot="16340536">
          <a:off x="4095386" y="1218095"/>
          <a:ext cx="12769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4097223" y="1309078"/>
        <a:ext cx="8938" cy="267209"/>
      </dsp:txXfrm>
    </dsp:sp>
    <dsp:sp modelId="{60779230-642B-46DB-B5CA-FC2220C38859}">
      <dsp:nvSpPr>
        <dsp:cNvPr id="0" name=""/>
        <dsp:cNvSpPr/>
      </dsp:nvSpPr>
      <dsp:spPr>
        <a:xfrm>
          <a:off x="3110798" y="-111682"/>
          <a:ext cx="2045939" cy="15404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Stowarzyszenia</a:t>
          </a:r>
        </a:p>
      </dsp:txBody>
      <dsp:txXfrm>
        <a:off x="3410419" y="113907"/>
        <a:ext cx="1446697" cy="1089239"/>
      </dsp:txXfrm>
    </dsp:sp>
    <dsp:sp modelId="{4873F644-A37B-4263-BDD3-7D4AECF93436}">
      <dsp:nvSpPr>
        <dsp:cNvPr id="0" name=""/>
        <dsp:cNvSpPr/>
      </dsp:nvSpPr>
      <dsp:spPr>
        <a:xfrm rot="9720612">
          <a:off x="5143423" y="2029114"/>
          <a:ext cx="247084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1000"/>
                <a:satMod val="255000"/>
              </a:schemeClr>
            </a:gs>
            <a:gs pos="55000">
              <a:schemeClr val="accent3">
                <a:hueOff val="2812566"/>
                <a:satOff val="-4220"/>
                <a:lumOff val="-686"/>
                <a:alphaOff val="0"/>
                <a:tint val="12000"/>
                <a:satMod val="255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 rot="10800000">
        <a:off x="5215736" y="2106736"/>
        <a:ext cx="172959" cy="267209"/>
      </dsp:txXfrm>
    </dsp:sp>
    <dsp:sp modelId="{8FE55D76-69B8-469D-BE4A-A0F9F69D5110}">
      <dsp:nvSpPr>
        <dsp:cNvPr id="0" name=""/>
        <dsp:cNvSpPr/>
      </dsp:nvSpPr>
      <dsp:spPr>
        <a:xfrm>
          <a:off x="4940797" y="1235846"/>
          <a:ext cx="2165829" cy="1540417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1000"/>
                <a:satMod val="255000"/>
              </a:schemeClr>
            </a:gs>
            <a:gs pos="55000">
              <a:schemeClr val="accent3">
                <a:hueOff val="2812566"/>
                <a:satOff val="-4220"/>
                <a:lumOff val="-686"/>
                <a:alphaOff val="0"/>
                <a:tint val="12000"/>
                <a:satMod val="255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spc="-10" baseline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Spółki prawa handlowego </a:t>
          </a:r>
          <a:endParaRPr lang="pl-PL" sz="1400" b="1" kern="1200" spc="-1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7975" y="1461435"/>
        <a:ext cx="1531473" cy="1089239"/>
      </dsp:txXfrm>
    </dsp:sp>
    <dsp:sp modelId="{8999D690-D432-4F1A-B2AE-D98A61E6F24A}">
      <dsp:nvSpPr>
        <dsp:cNvPr id="0" name=""/>
        <dsp:cNvSpPr/>
      </dsp:nvSpPr>
      <dsp:spPr>
        <a:xfrm rot="13348529">
          <a:off x="4787726" y="3199203"/>
          <a:ext cx="224022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"/>
                <a:satMod val="255000"/>
              </a:schemeClr>
            </a:gs>
            <a:gs pos="55000">
              <a:schemeClr val="accent3">
                <a:hueOff val="5625132"/>
                <a:satOff val="-8440"/>
                <a:lumOff val="-1373"/>
                <a:alphaOff val="0"/>
                <a:tint val="12000"/>
                <a:satMod val="255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 rot="10800000">
        <a:off x="4846114" y="3310964"/>
        <a:ext cx="156815" cy="267209"/>
      </dsp:txXfrm>
    </dsp:sp>
    <dsp:sp modelId="{0B5562C5-56E9-4F94-AD9A-09B6AA6E206F}">
      <dsp:nvSpPr>
        <dsp:cNvPr id="0" name=""/>
        <dsp:cNvSpPr/>
      </dsp:nvSpPr>
      <dsp:spPr>
        <a:xfrm>
          <a:off x="4337875" y="3108046"/>
          <a:ext cx="2120679" cy="1540417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"/>
                <a:satMod val="255000"/>
              </a:schemeClr>
            </a:gs>
            <a:gs pos="55000">
              <a:schemeClr val="accent3">
                <a:hueOff val="5625132"/>
                <a:satOff val="-8440"/>
                <a:lumOff val="-1373"/>
                <a:alphaOff val="0"/>
                <a:tint val="12000"/>
                <a:satMod val="255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Umowy cywilne</a:t>
          </a:r>
          <a:endParaRPr lang="pl-PL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8441" y="3333635"/>
        <a:ext cx="1499547" cy="1089239"/>
      </dsp:txXfrm>
    </dsp:sp>
    <dsp:sp modelId="{FB0FDE60-5A66-47CD-855C-10B0ABFAFF6D}">
      <dsp:nvSpPr>
        <dsp:cNvPr id="0" name=""/>
        <dsp:cNvSpPr/>
      </dsp:nvSpPr>
      <dsp:spPr>
        <a:xfrm rot="18182662">
          <a:off x="3357505" y="3281284"/>
          <a:ext cx="273918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1000"/>
                <a:satMod val="255000"/>
              </a:schemeClr>
            </a:gs>
            <a:gs pos="55000">
              <a:schemeClr val="accent3">
                <a:hueOff val="8437698"/>
                <a:satOff val="-12660"/>
                <a:lumOff val="-2059"/>
                <a:alphaOff val="0"/>
                <a:tint val="12000"/>
                <a:satMod val="255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3376188" y="3404795"/>
        <a:ext cx="191743" cy="267209"/>
      </dsp:txXfrm>
    </dsp:sp>
    <dsp:sp modelId="{492A8904-4F29-41B2-8DF6-9E5DB43B598E}">
      <dsp:nvSpPr>
        <dsp:cNvPr id="0" name=""/>
        <dsp:cNvSpPr/>
      </dsp:nvSpPr>
      <dsp:spPr>
        <a:xfrm>
          <a:off x="2128533" y="3206764"/>
          <a:ext cx="2116461" cy="1540417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1000"/>
                <a:satMod val="255000"/>
              </a:schemeClr>
            </a:gs>
            <a:gs pos="55000">
              <a:schemeClr val="accent3">
                <a:hueOff val="8437698"/>
                <a:satOff val="-12660"/>
                <a:lumOff val="-2059"/>
                <a:alphaOff val="0"/>
                <a:tint val="12000"/>
                <a:satMod val="255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Porozumienia administracyjne</a:t>
          </a:r>
          <a:endParaRPr lang="pl-PL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8482" y="3432353"/>
        <a:ext cx="1496563" cy="1089239"/>
      </dsp:txXfrm>
    </dsp:sp>
    <dsp:sp modelId="{470BEB95-5498-4076-A7AD-52EA2D6058A0}">
      <dsp:nvSpPr>
        <dsp:cNvPr id="0" name=""/>
        <dsp:cNvSpPr/>
      </dsp:nvSpPr>
      <dsp:spPr>
        <a:xfrm rot="1382233">
          <a:off x="2772003" y="1927225"/>
          <a:ext cx="226894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"/>
                <a:satMod val="255000"/>
              </a:schemeClr>
            </a:gs>
            <a:gs pos="55000">
              <a:schemeClr val="accent3">
                <a:hueOff val="11250264"/>
                <a:satOff val="-16880"/>
                <a:lumOff val="-2745"/>
                <a:alphaOff val="0"/>
                <a:tint val="12000"/>
                <a:satMod val="25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2774717" y="2002976"/>
        <a:ext cx="158826" cy="267209"/>
      </dsp:txXfrm>
    </dsp:sp>
    <dsp:sp modelId="{A0AE6ABD-EFF8-41C2-907C-790C07DF522C}">
      <dsp:nvSpPr>
        <dsp:cNvPr id="0" name=""/>
        <dsp:cNvSpPr/>
      </dsp:nvSpPr>
      <dsp:spPr>
        <a:xfrm>
          <a:off x="1201971" y="1091832"/>
          <a:ext cx="2013101" cy="1540417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"/>
                <a:satMod val="255000"/>
              </a:schemeClr>
            </a:gs>
            <a:gs pos="55000">
              <a:schemeClr val="accent3">
                <a:hueOff val="11250264"/>
                <a:satOff val="-16880"/>
                <a:lumOff val="-2745"/>
                <a:alphaOff val="0"/>
                <a:tint val="12000"/>
                <a:satMod val="25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Związki Międzygminne</a:t>
          </a:r>
        </a:p>
      </dsp:txBody>
      <dsp:txXfrm>
        <a:off x="1496783" y="1317421"/>
        <a:ext cx="1423477" cy="1089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724506C0-3FFE-45A5-803D-9F4FC5464A70}" type="datetimeFigureOut">
              <a:t>2017-03-29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F8646707-6BBD-41A9-B4DF-0C76A73A2D2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70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/>
            </a:pPr>
            <a:r>
              <a:rPr lang="pl-PL" dirty="0" smtClean="0"/>
              <a:t>Ten szablon może być używany jako plik startowy do tworzenia raportu zawierającego aktualizacje punktów kontrolnych</a:t>
            </a:r>
            <a:r>
              <a:rPr lang="pl-PL" baseline="0" dirty="0" smtClean="0"/>
              <a:t> projektu.</a:t>
            </a:r>
            <a:endParaRPr lang="pl-PL" dirty="0" smtClean="0"/>
          </a:p>
          <a:p>
            <a:endParaRPr lang="pl-PL" baseline="0" dirty="0" smtClean="0"/>
          </a:p>
          <a:p>
            <a:pPr lvl="0"/>
            <a:r>
              <a:rPr lang="pl-PL" sz="1000" b="1" dirty="0" smtClean="0"/>
              <a:t>Sekcje</a:t>
            </a:r>
            <a:endParaRPr lang="pl-PL" sz="1000" b="0" dirty="0" smtClean="0"/>
          </a:p>
          <a:p>
            <a:pPr lvl="0"/>
            <a:r>
              <a:rPr lang="pl-PL" sz="1000" b="0" dirty="0" smtClean="0"/>
              <a:t>Kliknij prawym przyciskiem myszy slajd, aby dodać sekcje.</a:t>
            </a:r>
            <a:r>
              <a:rPr lang="pl-PL" sz="1000" b="0" baseline="0" dirty="0" smtClean="0"/>
              <a:t> Sekcje ułatwiają organizowanie slajdów i usprawniają współpracę nad dokumentem.</a:t>
            </a:r>
            <a:endParaRPr lang="pl-PL" sz="1000" b="0" dirty="0" smtClean="0"/>
          </a:p>
          <a:p>
            <a:pPr lvl="0"/>
            <a:endParaRPr lang="pl-PL" sz="1000" b="1" dirty="0" smtClean="0"/>
          </a:p>
          <a:p>
            <a:pPr lvl="0"/>
            <a:r>
              <a:rPr lang="pl-PL" sz="1000" b="1" dirty="0" smtClean="0"/>
              <a:t>Notatki</a:t>
            </a:r>
          </a:p>
          <a:p>
            <a:pPr lvl="0"/>
            <a:r>
              <a:rPr lang="pl-PL" sz="1000" dirty="0" smtClean="0"/>
              <a:t>Użyj sekcji Notatki do wstawiania notatek lub dodatkowych informacji dla odbiorców.</a:t>
            </a:r>
            <a:r>
              <a:rPr lang="pl-PL" sz="1000" baseline="0" dirty="0" smtClean="0"/>
              <a:t> Podczas przedstawiania prezentacji notatki są widoczne w widoku prezentacji. </a:t>
            </a:r>
          </a:p>
          <a:p>
            <a:pPr lvl="0">
              <a:buFontTx/>
              <a:buNone/>
            </a:pPr>
            <a:r>
              <a:rPr lang="pl-PL" sz="1000" dirty="0" smtClean="0"/>
              <a:t>Pamiętaj o odpowiednim rozmiarze czcionki (w celu ułatwienia dostępu, widoczności, nagrywania i pracy online).</a:t>
            </a:r>
          </a:p>
          <a:p>
            <a:pPr lvl="0"/>
            <a:endParaRPr lang="pl-PL" sz="1000" dirty="0" smtClean="0"/>
          </a:p>
          <a:p>
            <a:pPr lvl="0">
              <a:buFontTx/>
              <a:buNone/>
            </a:pPr>
            <a:r>
              <a:rPr lang="pl-PL" sz="1000" b="1" dirty="0" smtClean="0"/>
              <a:t>Odpowiednio dobrane kolory </a:t>
            </a:r>
          </a:p>
          <a:p>
            <a:pPr lvl="0">
              <a:buFontTx/>
              <a:buNone/>
            </a:pPr>
            <a:r>
              <a:rPr lang="pl-PL" sz="1000" dirty="0" smtClean="0"/>
              <a:t>Zwróć szczególną uwagę na wykresy, schematy i pola tekstowe.</a:t>
            </a:r>
            <a:r>
              <a:rPr lang="pl-PL" sz="1000" baseline="0" dirty="0" smtClean="0"/>
              <a:t> </a:t>
            </a:r>
            <a:endParaRPr lang="pl-PL" sz="1000" dirty="0" smtClean="0"/>
          </a:p>
          <a:p>
            <a:pPr lvl="0"/>
            <a:r>
              <a:rPr lang="pl-PL" sz="1000" dirty="0" smtClean="0"/>
              <a:t>Uwzględnij to, że uczestnicy mogą drukować w trybie czarno-białym lub w skali </a:t>
            </a:r>
            <a:r>
              <a:rPr lang="pl-PL" sz="1000" dirty="0" err="1" smtClean="0"/>
              <a:t>odcieni szarości</a:t>
            </a:r>
            <a:r>
              <a:rPr lang="pl-PL" sz="1000" dirty="0" smtClean="0"/>
              <a:t>. Wykonaj wydruki testowe, aby sprawdzić, czy wszystko jest widoczne po wydrukowaniu w trybie czarno-białym i w skali </a:t>
            </a:r>
            <a:r>
              <a:rPr lang="pl-PL" sz="1000" dirty="0" err="1" smtClean="0"/>
              <a:t>odcieni szarości</a:t>
            </a:r>
            <a:r>
              <a:rPr lang="pl-PL" sz="1000" dirty="0" smtClean="0"/>
              <a:t>.</a:t>
            </a:r>
          </a:p>
          <a:p>
            <a:pPr lvl="0">
              <a:buFontTx/>
              <a:buNone/>
            </a:pPr>
            <a:endParaRPr lang="pl-PL" sz="1000" dirty="0" smtClean="0"/>
          </a:p>
          <a:p>
            <a:pPr lvl="0">
              <a:buFontTx/>
              <a:buNone/>
            </a:pPr>
            <a:r>
              <a:rPr lang="pl-PL" sz="1000" b="1" dirty="0" smtClean="0"/>
              <a:t>Elementy graficzne, tabele i wykresy</a:t>
            </a:r>
          </a:p>
          <a:p>
            <a:pPr lvl="0"/>
            <a:r>
              <a:rPr lang="pl-PL" sz="1000" dirty="0" smtClean="0"/>
              <a:t>Staraj się zachować prostotę — używaj spójnych stylów i kolorów, które nie odwracają uwagi od zawartości.</a:t>
            </a:r>
          </a:p>
          <a:p>
            <a:pPr lvl="0"/>
            <a:r>
              <a:rPr lang="pl-PL" sz="1000" dirty="0" smtClean="0"/>
              <a:t>Oznacz etykietą każdy wykres i tabelę.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76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Powiel ten slajd, jeśli wystąpiło więcej problemów.</a:t>
            </a:r>
          </a:p>
          <a:p>
            <a:r>
              <a:rPr lang="pl-PL" dirty="0" smtClean="0"/>
              <a:t>Ten i powiązane z nim slajdy</a:t>
            </a:r>
            <a:r>
              <a:rPr lang="pl-PL" baseline="0" dirty="0" smtClean="0"/>
              <a:t> mogą zostać przeniesione do dodatku lub ukryte w razie potrzeby.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27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Powiel ten slajd, jeśli wystąpiło więcej problemów.</a:t>
            </a:r>
          </a:p>
          <a:p>
            <a:r>
              <a:rPr lang="pl-PL" dirty="0" smtClean="0"/>
              <a:t>Ten i powiązane z nim slajdy</a:t>
            </a:r>
            <a:r>
              <a:rPr lang="pl-PL" baseline="0" dirty="0" smtClean="0"/>
              <a:t> mogą zostać przeniesione do dodatku lub ukryte w razie potrzeby.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005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Powiel ten slajd, jeśli wystąpiło więcej problemów.</a:t>
            </a:r>
          </a:p>
          <a:p>
            <a:r>
              <a:rPr lang="pl-PL" dirty="0" smtClean="0"/>
              <a:t>Ten i powiązane z nim slajdy</a:t>
            </a:r>
            <a:r>
              <a:rPr lang="pl-PL" baseline="0" dirty="0" smtClean="0"/>
              <a:t> mogą zostać przeniesione do dodatku lub ukryte w razie potrzeby.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125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Powiel ten slajd, jeśli wystąpiło więcej problemów.</a:t>
            </a:r>
          </a:p>
          <a:p>
            <a:r>
              <a:rPr lang="pl-PL" dirty="0" smtClean="0"/>
              <a:t>Ten i powiązane z nim slajdy</a:t>
            </a:r>
            <a:r>
              <a:rPr lang="pl-PL" baseline="0" dirty="0" smtClean="0"/>
              <a:t> mogą zostać przeniesione do dodatku lub ukryte w razie potrzeby.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916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Powiel ten slajd, jeśli wystąpiło więcej problemów.</a:t>
            </a:r>
          </a:p>
          <a:p>
            <a:r>
              <a:rPr lang="pl-PL" dirty="0" smtClean="0"/>
              <a:t>Ten i powiązane z nim slajdy</a:t>
            </a:r>
            <a:r>
              <a:rPr lang="pl-PL" baseline="0" dirty="0" smtClean="0"/>
              <a:t> mogą zostać przeniesione do dodatku lub ukryte w razie potrzeby.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079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Powiel ten slajd, jeśli wystąpiło więcej problemów.</a:t>
            </a:r>
          </a:p>
          <a:p>
            <a:r>
              <a:rPr lang="pl-PL" dirty="0" smtClean="0"/>
              <a:t>Ten i powiązane z nim slajdy</a:t>
            </a:r>
            <a:r>
              <a:rPr lang="pl-PL" baseline="0" dirty="0" smtClean="0"/>
              <a:t> mogą zostać przeniesione do dodatku lub ukryte w razie potrzeby.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849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Powiel ten slajd, jeśli wystąpiło więcej problemów.</a:t>
            </a:r>
          </a:p>
          <a:p>
            <a:r>
              <a:rPr lang="pl-PL" dirty="0" smtClean="0"/>
              <a:t>Ten i powiązane z nim slajdy</a:t>
            </a:r>
            <a:r>
              <a:rPr lang="pl-PL" baseline="0" dirty="0" smtClean="0"/>
              <a:t> mogą zostać przeniesione do dodatku lub ukryte w razie potrzeby.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2791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Powiel ten slajd, jeśli wystąpiło więcej problemów.</a:t>
            </a:r>
          </a:p>
          <a:p>
            <a:r>
              <a:rPr lang="pl-PL" dirty="0" smtClean="0"/>
              <a:t>Ten i powiązane z nim slajdy</a:t>
            </a:r>
            <a:r>
              <a:rPr lang="pl-PL" baseline="0" dirty="0" smtClean="0"/>
              <a:t> mogą zostać przeniesione do dodatku lub ukryte w razie potrzeby.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806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Powiel ten slajd, jeśli wystąpiło więcej problemów.</a:t>
            </a:r>
          </a:p>
          <a:p>
            <a:r>
              <a:rPr lang="pl-PL" dirty="0" smtClean="0"/>
              <a:t>Ten i powiązane z nim slajdy</a:t>
            </a:r>
            <a:r>
              <a:rPr lang="pl-PL" baseline="0" dirty="0" smtClean="0"/>
              <a:t> mogą zostać przeniesione do dodatku lub ukryte w razie potrzeby.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024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Powiel ten slajd, jeśli wystąpiło więcej problemów.</a:t>
            </a:r>
          </a:p>
          <a:p>
            <a:r>
              <a:rPr lang="pl-PL" dirty="0" smtClean="0"/>
              <a:t>Ten i powiązane z nim slajdy</a:t>
            </a:r>
            <a:r>
              <a:rPr lang="pl-PL" baseline="0" dirty="0" smtClean="0"/>
              <a:t> mogą zostać przeniesione do dodatku lub ukryte w razie potrzeby.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70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/>
            </a:pPr>
            <a:r>
              <a:rPr lang="pl-PL" dirty="0" smtClean="0"/>
              <a:t>Ten szablon może być używany jako plik startowy do tworzenia raportu zawierającego aktualizacje punktów kontrolnych</a:t>
            </a:r>
            <a:r>
              <a:rPr lang="pl-PL" baseline="0" dirty="0" smtClean="0"/>
              <a:t> projektu.</a:t>
            </a:r>
            <a:endParaRPr lang="pl-PL" dirty="0" smtClean="0"/>
          </a:p>
          <a:p>
            <a:endParaRPr lang="pl-PL" baseline="0" dirty="0" smtClean="0"/>
          </a:p>
          <a:p>
            <a:pPr lvl="0"/>
            <a:r>
              <a:rPr lang="pl-PL" sz="1000" b="1" dirty="0" smtClean="0"/>
              <a:t>Sekcje</a:t>
            </a:r>
            <a:endParaRPr lang="pl-PL" sz="1000" b="0" dirty="0" smtClean="0"/>
          </a:p>
          <a:p>
            <a:pPr lvl="0"/>
            <a:r>
              <a:rPr lang="pl-PL" sz="1000" b="0" dirty="0" smtClean="0"/>
              <a:t>Kliknij prawym przyciskiem myszy slajd, aby dodać sekcje.</a:t>
            </a:r>
            <a:r>
              <a:rPr lang="pl-PL" sz="1000" b="0" baseline="0" dirty="0" smtClean="0"/>
              <a:t> Sekcje ułatwiają organizowanie slajdów i usprawniają współpracę nad dokumentem.</a:t>
            </a:r>
            <a:endParaRPr lang="pl-PL" sz="1000" b="0" dirty="0" smtClean="0"/>
          </a:p>
          <a:p>
            <a:pPr lvl="0"/>
            <a:endParaRPr lang="pl-PL" sz="1000" b="1" dirty="0" smtClean="0"/>
          </a:p>
          <a:p>
            <a:pPr lvl="0"/>
            <a:r>
              <a:rPr lang="pl-PL" sz="1000" b="1" dirty="0" smtClean="0"/>
              <a:t>Notatki</a:t>
            </a:r>
          </a:p>
          <a:p>
            <a:pPr lvl="0"/>
            <a:r>
              <a:rPr lang="pl-PL" sz="1000" dirty="0" smtClean="0"/>
              <a:t>Użyj sekcji Notatki do wstawiania notatek lub dodatkowych informacji dla odbiorców.</a:t>
            </a:r>
            <a:r>
              <a:rPr lang="pl-PL" sz="1000" baseline="0" dirty="0" smtClean="0"/>
              <a:t> Podczas przedstawiania prezentacji notatki są widoczne w widoku prezentacji. </a:t>
            </a:r>
          </a:p>
          <a:p>
            <a:pPr lvl="0">
              <a:buFontTx/>
              <a:buNone/>
            </a:pPr>
            <a:r>
              <a:rPr lang="pl-PL" sz="1000" dirty="0" smtClean="0"/>
              <a:t>Pamiętaj o odpowiednim rozmiarze czcionki (w celu ułatwienia dostępu, widoczności, nagrywania i pracy online).</a:t>
            </a:r>
          </a:p>
          <a:p>
            <a:pPr lvl="0"/>
            <a:endParaRPr lang="pl-PL" sz="1000" dirty="0" smtClean="0"/>
          </a:p>
          <a:p>
            <a:pPr lvl="0">
              <a:buFontTx/>
              <a:buNone/>
            </a:pPr>
            <a:r>
              <a:rPr lang="pl-PL" sz="1000" b="1" dirty="0" smtClean="0"/>
              <a:t>Odpowiednio dobrane kolory </a:t>
            </a:r>
          </a:p>
          <a:p>
            <a:pPr lvl="0">
              <a:buFontTx/>
              <a:buNone/>
            </a:pPr>
            <a:r>
              <a:rPr lang="pl-PL" sz="1000" dirty="0" smtClean="0"/>
              <a:t>Zwróć szczególną uwagę na wykresy, schematy i pola tekstowe.</a:t>
            </a:r>
            <a:r>
              <a:rPr lang="pl-PL" sz="1000" baseline="0" dirty="0" smtClean="0"/>
              <a:t> </a:t>
            </a:r>
            <a:endParaRPr lang="pl-PL" sz="1000" dirty="0" smtClean="0"/>
          </a:p>
          <a:p>
            <a:pPr lvl="0"/>
            <a:r>
              <a:rPr lang="pl-PL" sz="1000" dirty="0" smtClean="0"/>
              <a:t>Uwzględnij to, że uczestnicy mogą drukować w trybie czarno-białym lub w skali </a:t>
            </a:r>
            <a:r>
              <a:rPr lang="pl-PL" sz="1000" dirty="0" err="1" smtClean="0"/>
              <a:t>odcieni szarości</a:t>
            </a:r>
            <a:r>
              <a:rPr lang="pl-PL" sz="1000" dirty="0" smtClean="0"/>
              <a:t>. Wykonaj wydruki testowe, aby sprawdzić, czy wszystko jest widoczne po wydrukowaniu w trybie czarno-białym i w skali </a:t>
            </a:r>
            <a:r>
              <a:rPr lang="pl-PL" sz="1000" dirty="0" err="1" smtClean="0"/>
              <a:t>odcieni szarości</a:t>
            </a:r>
            <a:r>
              <a:rPr lang="pl-PL" sz="1000" dirty="0" smtClean="0"/>
              <a:t>.</a:t>
            </a:r>
          </a:p>
          <a:p>
            <a:pPr lvl="0">
              <a:buFontTx/>
              <a:buNone/>
            </a:pPr>
            <a:endParaRPr lang="pl-PL" sz="1000" dirty="0" smtClean="0"/>
          </a:p>
          <a:p>
            <a:pPr lvl="0">
              <a:buFontTx/>
              <a:buNone/>
            </a:pPr>
            <a:r>
              <a:rPr lang="pl-PL" sz="1000" b="1" dirty="0" smtClean="0"/>
              <a:t>Elementy graficzne, tabele i wykresy</a:t>
            </a:r>
          </a:p>
          <a:p>
            <a:pPr lvl="0"/>
            <a:r>
              <a:rPr lang="pl-PL" sz="1000" dirty="0" smtClean="0"/>
              <a:t>Staraj się zachować prostotę — używaj spójnych stylów i kolorów, które nie odwracają uwagi od zawartości.</a:t>
            </a:r>
          </a:p>
          <a:p>
            <a:pPr lvl="0"/>
            <a:r>
              <a:rPr lang="pl-PL" sz="1000" dirty="0" smtClean="0"/>
              <a:t>Oznacz etykietą każdy wykres i tabelę.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815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/>
            </a:pPr>
            <a:r>
              <a:rPr lang="pl-PL" dirty="0" smtClean="0"/>
              <a:t>Przygotuj slajdy do dodatku,</a:t>
            </a:r>
            <a:r>
              <a:rPr lang="pl-PL" baseline="0" dirty="0" smtClean="0"/>
              <a:t> jeśli trzeba przedstawić więcej szczegółów lub slajdy pomocnicze. Dodatek może być potrzebny również w sytuacji, gdy prezentacja jest później przekazywana odbiorcom.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568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/>
            </a:pPr>
            <a:r>
              <a:rPr lang="pl-PL" dirty="0" smtClean="0"/>
              <a:t>Przygotuj slajdy do dodatku,</a:t>
            </a:r>
            <a:r>
              <a:rPr lang="pl-PL" baseline="0" dirty="0" smtClean="0"/>
              <a:t> jeśli trzeba przedstawić więcej szczegółów lub slajdy pomocnicze. Dodatek może być potrzebny również w sytuacji, gdy prezentacja jest później przekazywana odbiorcom.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590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/>
            </a:pPr>
            <a:r>
              <a:rPr lang="pl-PL" dirty="0" smtClean="0"/>
              <a:t>Przygotuj slajdy do dodatku,</a:t>
            </a:r>
            <a:r>
              <a:rPr lang="pl-PL" baseline="0" dirty="0" smtClean="0"/>
              <a:t> jeśli trzeba przedstawić więcej szczegółów lub slajdy pomocnicze. Dodatek może być potrzebny również w sytuacji, gdy prezentacja jest później przekazywana odbiorcom.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590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 smtClean="0"/>
              <a:t>Jakie zależności</a:t>
            </a:r>
            <a:r>
              <a:rPr lang="pl-PL" baseline="0" dirty="0" smtClean="0"/>
              <a:t> mają wpływ na czas, koszty i wyniki </a:t>
            </a:r>
            <a:r>
              <a:rPr lang="pl-PL" baseline="0" smtClean="0"/>
              <a:t>tego projektu?</a:t>
            </a:r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999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2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/>
            </a:pPr>
            <a:r>
              <a:rPr lang="pl-PL" dirty="0" smtClean="0"/>
              <a:t>Ten szablon może być używany jako plik startowy do tworzenia raportu zawierającego aktualizacje punktów kontrolnych</a:t>
            </a:r>
            <a:r>
              <a:rPr lang="pl-PL" baseline="0" dirty="0" smtClean="0"/>
              <a:t> projektu.</a:t>
            </a:r>
            <a:endParaRPr lang="pl-PL" dirty="0" smtClean="0"/>
          </a:p>
          <a:p>
            <a:endParaRPr lang="pl-PL" baseline="0" dirty="0" smtClean="0"/>
          </a:p>
          <a:p>
            <a:pPr lvl="0"/>
            <a:r>
              <a:rPr lang="pl-PL" sz="1000" b="1" dirty="0" smtClean="0"/>
              <a:t>Sekcje</a:t>
            </a:r>
            <a:endParaRPr lang="pl-PL" sz="1000" b="0" dirty="0" smtClean="0"/>
          </a:p>
          <a:p>
            <a:pPr lvl="0"/>
            <a:r>
              <a:rPr lang="pl-PL" sz="1000" b="0" dirty="0" smtClean="0"/>
              <a:t>Kliknij prawym przyciskiem myszy slajd, aby dodać sekcje.</a:t>
            </a:r>
            <a:r>
              <a:rPr lang="pl-PL" sz="1000" b="0" baseline="0" dirty="0" smtClean="0"/>
              <a:t> Sekcje ułatwiają organizowanie slajdów i usprawniają współpracę nad dokumentem.</a:t>
            </a:r>
            <a:endParaRPr lang="pl-PL" sz="1000" b="0" dirty="0" smtClean="0"/>
          </a:p>
          <a:p>
            <a:pPr lvl="0"/>
            <a:endParaRPr lang="pl-PL" sz="1000" b="1" dirty="0" smtClean="0"/>
          </a:p>
          <a:p>
            <a:pPr lvl="0"/>
            <a:r>
              <a:rPr lang="pl-PL" sz="1000" b="1" dirty="0" smtClean="0"/>
              <a:t>Notatki</a:t>
            </a:r>
          </a:p>
          <a:p>
            <a:pPr lvl="0"/>
            <a:r>
              <a:rPr lang="pl-PL" sz="1000" dirty="0" smtClean="0"/>
              <a:t>Użyj sekcji Notatki do wstawiania notatek lub dodatkowych informacji dla odbiorców.</a:t>
            </a:r>
            <a:r>
              <a:rPr lang="pl-PL" sz="1000" baseline="0" dirty="0" smtClean="0"/>
              <a:t> Podczas przedstawiania prezentacji notatki są widoczne w widoku prezentacji. </a:t>
            </a:r>
          </a:p>
          <a:p>
            <a:pPr lvl="0">
              <a:buFontTx/>
              <a:buNone/>
            </a:pPr>
            <a:r>
              <a:rPr lang="pl-PL" sz="1000" dirty="0" smtClean="0"/>
              <a:t>Pamiętaj o odpowiednim rozmiarze czcionki (w celu ułatwienia dostępu, widoczności, nagrywania i pracy online).</a:t>
            </a:r>
          </a:p>
          <a:p>
            <a:pPr lvl="0"/>
            <a:endParaRPr lang="pl-PL" sz="1000" dirty="0" smtClean="0"/>
          </a:p>
          <a:p>
            <a:pPr lvl="0">
              <a:buFontTx/>
              <a:buNone/>
            </a:pPr>
            <a:r>
              <a:rPr lang="pl-PL" sz="1000" b="1" dirty="0" smtClean="0"/>
              <a:t>Odpowiednio dobrane kolory </a:t>
            </a:r>
          </a:p>
          <a:p>
            <a:pPr lvl="0">
              <a:buFontTx/>
              <a:buNone/>
            </a:pPr>
            <a:r>
              <a:rPr lang="pl-PL" sz="1000" dirty="0" smtClean="0"/>
              <a:t>Zwróć szczególną uwagę na wykresy, schematy i pola tekstowe.</a:t>
            </a:r>
            <a:r>
              <a:rPr lang="pl-PL" sz="1000" baseline="0" dirty="0" smtClean="0"/>
              <a:t> </a:t>
            </a:r>
            <a:endParaRPr lang="pl-PL" sz="1000" dirty="0" smtClean="0"/>
          </a:p>
          <a:p>
            <a:pPr lvl="0"/>
            <a:r>
              <a:rPr lang="pl-PL" sz="1000" dirty="0" smtClean="0"/>
              <a:t>Uwzględnij to, że uczestnicy mogą drukować w trybie czarno-białym lub w skali </a:t>
            </a:r>
            <a:r>
              <a:rPr lang="pl-PL" sz="1000" dirty="0" err="1" smtClean="0"/>
              <a:t>odcieni szarości</a:t>
            </a:r>
            <a:r>
              <a:rPr lang="pl-PL" sz="1000" dirty="0" smtClean="0"/>
              <a:t>. Wykonaj wydruki testowe, aby sprawdzić, czy wszystko jest widoczne po wydrukowaniu w trybie czarno-białym i w skali </a:t>
            </a:r>
            <a:r>
              <a:rPr lang="pl-PL" sz="1000" dirty="0" err="1" smtClean="0"/>
              <a:t>odcieni szarości</a:t>
            </a:r>
            <a:r>
              <a:rPr lang="pl-PL" sz="1000" dirty="0" smtClean="0"/>
              <a:t>.</a:t>
            </a:r>
          </a:p>
          <a:p>
            <a:pPr lvl="0">
              <a:buFontTx/>
              <a:buNone/>
            </a:pPr>
            <a:endParaRPr lang="pl-PL" sz="1000" dirty="0" smtClean="0"/>
          </a:p>
          <a:p>
            <a:pPr lvl="0">
              <a:buFontTx/>
              <a:buNone/>
            </a:pPr>
            <a:r>
              <a:rPr lang="pl-PL" sz="1000" b="1" dirty="0" smtClean="0"/>
              <a:t>Elementy graficzne, tabele i wykresy</a:t>
            </a:r>
          </a:p>
          <a:p>
            <a:pPr lvl="0"/>
            <a:r>
              <a:rPr lang="pl-PL" sz="1000" dirty="0" smtClean="0"/>
              <a:t>Staraj się zachować prostotę — używaj spójnych stylów i kolorów, które nie odwracają uwagi od zawartości.</a:t>
            </a:r>
          </a:p>
          <a:p>
            <a:pPr lvl="0"/>
            <a:r>
              <a:rPr lang="pl-PL" sz="1000" dirty="0" smtClean="0"/>
              <a:t>Oznacz etykietą każdy wykres i tabelę.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05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pl-PL" dirty="0" smtClean="0"/>
              <a:t>* Jeśli któryś z</a:t>
            </a:r>
            <a:r>
              <a:rPr lang="pl-PL" baseline="0" dirty="0" smtClean="0"/>
              <a:t> tych problemów spowodował opóźnienie względem harmonogramu lub ma być przedyskutowany później, przedstaw jego szczegóły na następnym slajdzie.</a:t>
            </a:r>
          </a:p>
          <a:p>
            <a:pPr>
              <a:buFont typeface="Arial" charset="0"/>
              <a:buNone/>
            </a:pPr>
            <a:endParaRPr lang="pl-P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62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Kolejne slajdy</a:t>
            </a:r>
            <a:r>
              <a:rPr lang="pl-PL" baseline="0" dirty="0" smtClean="0"/>
              <a:t> zawierają przykłady przedstawienia czasu za pomocą grafiki SmartArt.</a:t>
            </a:r>
            <a:endParaRPr lang="pl-PL" dirty="0" smtClean="0"/>
          </a:p>
          <a:p>
            <a:r>
              <a:rPr lang="pl-PL" dirty="0" smtClean="0"/>
              <a:t>Dołącz oś czasu do projektu, wyraźnie zaznaczając punkty kontrolne i</a:t>
            </a:r>
            <a:r>
              <a:rPr lang="pl-PL" baseline="0" dirty="0" smtClean="0"/>
              <a:t> ważne daty, </a:t>
            </a:r>
            <a:r>
              <a:rPr lang="pl-PL" dirty="0" smtClean="0"/>
              <a:t>a także oznaczając bieżący stan projektu.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94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pl-PL" dirty="0" smtClean="0"/>
              <a:t>* Jeśli któryś z</a:t>
            </a:r>
            <a:r>
              <a:rPr lang="pl-PL" baseline="0" dirty="0" smtClean="0"/>
              <a:t> tych problemów spowodował opóźnienie względem harmonogramu lub ma być przedyskutowany później, przedstaw jego szczegóły na następnym slajdzie.</a:t>
            </a:r>
          </a:p>
          <a:p>
            <a:pPr>
              <a:buFont typeface="Arial" charset="0"/>
              <a:buNone/>
            </a:pPr>
            <a:endParaRPr lang="pl-P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012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pl-PL" dirty="0" smtClean="0"/>
              <a:t>* Jeśli któryś z</a:t>
            </a:r>
            <a:r>
              <a:rPr lang="pl-PL" baseline="0" dirty="0" smtClean="0"/>
              <a:t> tych problemów spowodował opóźnienie względem harmonogramu lub ma być przedyskutowany później, przedstaw jego szczegóły na następnym slajdzie.</a:t>
            </a:r>
          </a:p>
          <a:p>
            <a:pPr>
              <a:buFont typeface="Arial" charset="0"/>
              <a:buNone/>
            </a:pPr>
            <a:endParaRPr lang="pl-P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984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pl-PL" dirty="0" smtClean="0"/>
              <a:t>* Jeśli któryś z</a:t>
            </a:r>
            <a:r>
              <a:rPr lang="pl-PL" baseline="0" dirty="0" smtClean="0"/>
              <a:t> tych problemów spowodował opóźnienie względem harmonogramu lub ma być przedyskutowany później, przedstaw jego szczegóły na następnym slajdzie.</a:t>
            </a:r>
          </a:p>
          <a:p>
            <a:pPr>
              <a:buFont typeface="Arial" charset="0"/>
              <a:buNone/>
            </a:pPr>
            <a:endParaRPr lang="pl-P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89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aseline="0" dirty="0" smtClean="0"/>
              <a:t>Powiel ten slajd, jeśli wystąpiło więcej problemów.</a:t>
            </a:r>
          </a:p>
          <a:p>
            <a:r>
              <a:rPr lang="pl-PL" dirty="0" smtClean="0"/>
              <a:t>Ten i powiązane z nim slajdy</a:t>
            </a:r>
            <a:r>
              <a:rPr lang="pl-PL" baseline="0" dirty="0" smtClean="0"/>
              <a:t> mogą zostać przeniesione do dodatku lub ukryte w razie potrzeby.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68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pl-PL">
                <a:latin typeface="Georgia" pitchFamily="18" charset="0"/>
              </a:defRPr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l-PL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pl-PL"/>
              <a:t>Kliknij, aby edytować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2017-03-29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2017-03-29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2017-03-29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DAC-5B5A-4617-A3CE-3793D01185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A1A-BBC0-447E-9277-081CAABFE18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3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DAC-5B5A-4617-A3CE-3793D01185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A1A-BBC0-447E-9277-081CAABFE18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19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DAC-5B5A-4617-A3CE-3793D01185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A1A-BBC0-447E-9277-081CAABFE18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3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DAC-5B5A-4617-A3CE-3793D01185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A1A-BBC0-447E-9277-081CAABFE18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38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DAC-5B5A-4617-A3CE-3793D01185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A1A-BBC0-447E-9277-081CAABFE18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21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DAC-5B5A-4617-A3CE-3793D01185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A1A-BBC0-447E-9277-081CAABFE18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14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DAC-5B5A-4617-A3CE-3793D01185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A1A-BBC0-447E-9277-081CAABFE18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31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DAC-5B5A-4617-A3CE-3793D01185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A1A-BBC0-447E-9277-081CAABFE18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pl-PL" sz="3600" b="0" cap="none">
                <a:latin typeface="Georgia" pitchFamily="18" charset="0"/>
              </a:defRPr>
            </a:lvl1pPr>
          </a:lstStyle>
          <a:p>
            <a:r>
              <a:rPr kumimoji="0" lang="pl-PL"/>
              <a:t>Kliknij, aby edytować styl wzorca tytułów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pl-PL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pl-P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l-P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2017-03-29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DAC-5B5A-4617-A3CE-3793D01185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A1A-BBC0-447E-9277-081CAABFE18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53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DAC-5B5A-4617-A3CE-3793D01185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A1A-BBC0-447E-9277-081CAABFE18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40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3DAC-5B5A-4617-A3CE-3793D01185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6A1A-BBC0-447E-9277-081CAABFE18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7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pl-PL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pl-PL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pl-PL" sz="1800">
                <a:latin typeface="Georgia" pitchFamily="18" charset="0"/>
              </a:defRPr>
            </a:lvl2pPr>
            <a:lvl3pPr eaLnBrk="1" latinLnBrk="0" hangingPunct="1">
              <a:defRPr kumimoji="0" lang="pl-PL" sz="2000">
                <a:latin typeface="Georgia" pitchFamily="18" charset="0"/>
              </a:defRPr>
            </a:lvl3pPr>
            <a:lvl4pPr eaLnBrk="1" latinLnBrk="0" hangingPunct="1">
              <a:defRPr kumimoji="0" lang="pl-PL" sz="2000">
                <a:latin typeface="Georgia" pitchFamily="18" charset="0"/>
              </a:defRPr>
            </a:lvl4pPr>
            <a:lvl5pPr eaLnBrk="1" latinLnBrk="0" hangingPunct="1">
              <a:defRPr kumimoji="0" lang="pl-PL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2017-03-29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l-PL" sz="2400"/>
            </a:lvl1pPr>
            <a:lvl2pPr eaLnBrk="1" latinLnBrk="0" hangingPunct="1">
              <a:defRPr kumimoji="0" lang="pl-PL" sz="2000"/>
            </a:lvl2pPr>
            <a:lvl3pPr eaLnBrk="1" latinLnBrk="0" hangingPunct="1">
              <a:defRPr kumimoji="0" lang="pl-PL" sz="1800"/>
            </a:lvl3pPr>
            <a:lvl4pPr eaLnBrk="1" latinLnBrk="0" hangingPunct="1">
              <a:defRPr kumimoji="0" lang="pl-PL" sz="1600"/>
            </a:lvl4pPr>
            <a:lvl5pPr eaLnBrk="1" latinLnBrk="0" hangingPunct="1">
              <a:defRPr kumimoji="0" lang="pl-PL" sz="1600"/>
            </a:lvl5pPr>
            <a:lvl6pPr eaLnBrk="1" latinLnBrk="0" hangingPunct="1">
              <a:defRPr kumimoji="0" lang="pl-PL" sz="1800"/>
            </a:lvl6pPr>
            <a:lvl7pPr eaLnBrk="1" latinLnBrk="0" hangingPunct="1">
              <a:defRPr kumimoji="0" lang="pl-PL" sz="1800"/>
            </a:lvl7pPr>
            <a:lvl8pPr eaLnBrk="1" latinLnBrk="0" hangingPunct="1">
              <a:defRPr kumimoji="0" lang="pl-PL" sz="1800"/>
            </a:lvl8pPr>
            <a:lvl9pPr eaLnBrk="1" latinLnBrk="0" hangingPunct="1">
              <a:defRPr kumimoji="0" lang="pl-PL" sz="18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l-PL" sz="2400"/>
            </a:lvl1pPr>
            <a:lvl2pPr eaLnBrk="1" latinLnBrk="0" hangingPunct="1">
              <a:defRPr kumimoji="0" lang="pl-PL" sz="2000"/>
            </a:lvl2pPr>
            <a:lvl3pPr eaLnBrk="1" latinLnBrk="0" hangingPunct="1">
              <a:defRPr kumimoji="0" lang="pl-PL" sz="1800"/>
            </a:lvl3pPr>
            <a:lvl4pPr eaLnBrk="1" latinLnBrk="0" hangingPunct="1">
              <a:defRPr kumimoji="0" lang="pl-PL" sz="1600"/>
            </a:lvl4pPr>
            <a:lvl5pPr eaLnBrk="1" latinLnBrk="0" hangingPunct="1">
              <a:defRPr kumimoji="0" lang="pl-PL" sz="1600"/>
            </a:lvl5pPr>
            <a:lvl6pPr eaLnBrk="1" latinLnBrk="0" hangingPunct="1">
              <a:defRPr kumimoji="0" lang="pl-PL" sz="1800"/>
            </a:lvl6pPr>
            <a:lvl7pPr eaLnBrk="1" latinLnBrk="0" hangingPunct="1">
              <a:defRPr kumimoji="0" lang="pl-PL" sz="1800"/>
            </a:lvl7pPr>
            <a:lvl8pPr eaLnBrk="1" latinLnBrk="0" hangingPunct="1">
              <a:defRPr kumimoji="0" lang="pl-PL" sz="1800"/>
            </a:lvl8pPr>
            <a:lvl9pPr eaLnBrk="1" latinLnBrk="0" hangingPunct="1">
              <a:defRPr kumimoji="0" lang="pl-PL" sz="18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2017-03-29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pl-PL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pl-PL" sz="2000" b="1"/>
            </a:lvl1pPr>
            <a:lvl2pPr marL="457200" indent="0" eaLnBrk="1" latinLnBrk="0" hangingPunct="1">
              <a:buNone/>
              <a:defRPr kumimoji="0" lang="pl-PL" sz="2000" b="1"/>
            </a:lvl2pPr>
            <a:lvl3pPr marL="914400" indent="0" eaLnBrk="1" latinLnBrk="0" hangingPunct="1">
              <a:buNone/>
              <a:defRPr kumimoji="0" lang="pl-PL" sz="1800" b="1"/>
            </a:lvl3pPr>
            <a:lvl4pPr marL="1371600" indent="0" eaLnBrk="1" latinLnBrk="0" hangingPunct="1">
              <a:buNone/>
              <a:defRPr kumimoji="0" lang="pl-PL" sz="1600" b="1"/>
            </a:lvl4pPr>
            <a:lvl5pPr marL="1828800" indent="0" eaLnBrk="1" latinLnBrk="0" hangingPunct="1">
              <a:buNone/>
              <a:defRPr kumimoji="0" lang="pl-PL" sz="1600" b="1"/>
            </a:lvl5pPr>
            <a:lvl6pPr marL="2286000" indent="0" eaLnBrk="1" latinLnBrk="0" hangingPunct="1">
              <a:buNone/>
              <a:defRPr kumimoji="0" lang="pl-PL" sz="1600" b="1"/>
            </a:lvl6pPr>
            <a:lvl7pPr marL="2743200" indent="0" eaLnBrk="1" latinLnBrk="0" hangingPunct="1">
              <a:buNone/>
              <a:defRPr kumimoji="0" lang="pl-PL" sz="1600" b="1"/>
            </a:lvl7pPr>
            <a:lvl8pPr marL="3200400" indent="0" eaLnBrk="1" latinLnBrk="0" hangingPunct="1">
              <a:buNone/>
              <a:defRPr kumimoji="0" lang="pl-PL" sz="1600" b="1"/>
            </a:lvl8pPr>
            <a:lvl9pPr marL="3657600" indent="0" eaLnBrk="1" latinLnBrk="0" hangingPunct="1">
              <a:buNone/>
              <a:defRPr kumimoji="0" lang="pl-PL" sz="1600" b="1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pl-PL" sz="2000"/>
            </a:lvl1pPr>
            <a:lvl2pPr eaLnBrk="1" latinLnBrk="0" hangingPunct="1">
              <a:defRPr kumimoji="0" lang="pl-PL" sz="1800"/>
            </a:lvl2pPr>
            <a:lvl3pPr eaLnBrk="1" latinLnBrk="0" hangingPunct="1">
              <a:defRPr kumimoji="0" lang="pl-PL" sz="1600"/>
            </a:lvl3pPr>
            <a:lvl4pPr eaLnBrk="1" latinLnBrk="0" hangingPunct="1">
              <a:defRPr kumimoji="0" lang="pl-PL" sz="1400"/>
            </a:lvl4pPr>
            <a:lvl5pPr eaLnBrk="1" latinLnBrk="0" hangingPunct="1">
              <a:defRPr kumimoji="0" lang="pl-PL" sz="1400"/>
            </a:lvl5pPr>
            <a:lvl6pPr eaLnBrk="1" latinLnBrk="0" hangingPunct="1">
              <a:defRPr kumimoji="0" lang="pl-PL" sz="1600"/>
            </a:lvl6pPr>
            <a:lvl7pPr eaLnBrk="1" latinLnBrk="0" hangingPunct="1">
              <a:defRPr kumimoji="0" lang="pl-PL" sz="1600"/>
            </a:lvl7pPr>
            <a:lvl8pPr eaLnBrk="1" latinLnBrk="0" hangingPunct="1">
              <a:defRPr kumimoji="0" lang="pl-PL" sz="1600"/>
            </a:lvl8pPr>
            <a:lvl9pPr eaLnBrk="1" latinLnBrk="0" hangingPunct="1">
              <a:defRPr kumimoji="0" lang="pl-PL" sz="16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pl-PL" sz="2000" b="1"/>
            </a:lvl1pPr>
            <a:lvl2pPr marL="457200" indent="0" eaLnBrk="1" latinLnBrk="0" hangingPunct="1">
              <a:buNone/>
              <a:defRPr kumimoji="0" lang="pl-PL" sz="2000" b="1"/>
            </a:lvl2pPr>
            <a:lvl3pPr marL="914400" indent="0" eaLnBrk="1" latinLnBrk="0" hangingPunct="1">
              <a:buNone/>
              <a:defRPr kumimoji="0" lang="pl-PL" sz="1800" b="1"/>
            </a:lvl3pPr>
            <a:lvl4pPr marL="1371600" indent="0" eaLnBrk="1" latinLnBrk="0" hangingPunct="1">
              <a:buNone/>
              <a:defRPr kumimoji="0" lang="pl-PL" sz="1600" b="1"/>
            </a:lvl4pPr>
            <a:lvl5pPr marL="1828800" indent="0" eaLnBrk="1" latinLnBrk="0" hangingPunct="1">
              <a:buNone/>
              <a:defRPr kumimoji="0" lang="pl-PL" sz="1600" b="1"/>
            </a:lvl5pPr>
            <a:lvl6pPr marL="2286000" indent="0" eaLnBrk="1" latinLnBrk="0" hangingPunct="1">
              <a:buNone/>
              <a:defRPr kumimoji="0" lang="pl-PL" sz="1600" b="1"/>
            </a:lvl6pPr>
            <a:lvl7pPr marL="2743200" indent="0" eaLnBrk="1" latinLnBrk="0" hangingPunct="1">
              <a:buNone/>
              <a:defRPr kumimoji="0" lang="pl-PL" sz="1600" b="1"/>
            </a:lvl7pPr>
            <a:lvl8pPr marL="3200400" indent="0" eaLnBrk="1" latinLnBrk="0" hangingPunct="1">
              <a:buNone/>
              <a:defRPr kumimoji="0" lang="pl-PL" sz="1600" b="1"/>
            </a:lvl8pPr>
            <a:lvl9pPr marL="3657600" indent="0" eaLnBrk="1" latinLnBrk="0" hangingPunct="1">
              <a:buNone/>
              <a:defRPr kumimoji="0" lang="pl-PL" sz="1600" b="1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pl-PL" sz="2000"/>
            </a:lvl1pPr>
            <a:lvl2pPr eaLnBrk="1" latinLnBrk="0" hangingPunct="1">
              <a:defRPr kumimoji="0" lang="pl-PL" sz="1800"/>
            </a:lvl2pPr>
            <a:lvl3pPr eaLnBrk="1" latinLnBrk="0" hangingPunct="1">
              <a:defRPr kumimoji="0" lang="pl-PL" sz="1600"/>
            </a:lvl3pPr>
            <a:lvl4pPr eaLnBrk="1" latinLnBrk="0" hangingPunct="1">
              <a:defRPr kumimoji="0" lang="pl-PL" sz="1400"/>
            </a:lvl4pPr>
            <a:lvl5pPr eaLnBrk="1" latinLnBrk="0" hangingPunct="1">
              <a:defRPr kumimoji="0" lang="pl-PL" sz="1400"/>
            </a:lvl5pPr>
            <a:lvl6pPr eaLnBrk="1" latinLnBrk="0" hangingPunct="1">
              <a:defRPr kumimoji="0" lang="pl-PL" sz="1600"/>
            </a:lvl6pPr>
            <a:lvl7pPr eaLnBrk="1" latinLnBrk="0" hangingPunct="1">
              <a:defRPr kumimoji="0" lang="pl-PL" sz="1600"/>
            </a:lvl7pPr>
            <a:lvl8pPr eaLnBrk="1" latinLnBrk="0" hangingPunct="1">
              <a:defRPr kumimoji="0" lang="pl-PL" sz="1600"/>
            </a:lvl8pPr>
            <a:lvl9pPr eaLnBrk="1" latinLnBrk="0" hangingPunct="1">
              <a:defRPr kumimoji="0" lang="pl-PL" sz="16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2017-03-29</a:t>
            </a:fld>
            <a:endParaRPr kumimoji="0"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pl-PL" sz="2800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2017-03-29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2017-03-29</a:t>
            </a:fld>
            <a:endParaRPr kumimoji="0"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pl-PL" sz="2000" b="1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pl-PL" sz="2800"/>
            </a:lvl1pPr>
            <a:lvl2pPr eaLnBrk="1" latinLnBrk="0" hangingPunct="1">
              <a:defRPr kumimoji="0" lang="pl-PL" sz="2400"/>
            </a:lvl2pPr>
            <a:lvl3pPr eaLnBrk="1" latinLnBrk="0" hangingPunct="1">
              <a:defRPr kumimoji="0" lang="pl-PL" sz="2000"/>
            </a:lvl3pPr>
            <a:lvl4pPr eaLnBrk="1" latinLnBrk="0" hangingPunct="1">
              <a:defRPr kumimoji="0" lang="pl-PL" sz="1800"/>
            </a:lvl4pPr>
            <a:lvl5pPr eaLnBrk="1" latinLnBrk="0" hangingPunct="1">
              <a:defRPr kumimoji="0" lang="pl-PL" sz="1800"/>
            </a:lvl5pPr>
            <a:lvl6pPr eaLnBrk="1" latinLnBrk="0" hangingPunct="1">
              <a:defRPr kumimoji="0" lang="pl-PL" sz="2000"/>
            </a:lvl6pPr>
            <a:lvl7pPr eaLnBrk="1" latinLnBrk="0" hangingPunct="1">
              <a:defRPr kumimoji="0" lang="pl-PL" sz="2000"/>
            </a:lvl7pPr>
            <a:lvl8pPr eaLnBrk="1" latinLnBrk="0" hangingPunct="1">
              <a:defRPr kumimoji="0" lang="pl-PL" sz="2000"/>
            </a:lvl8pPr>
            <a:lvl9pPr eaLnBrk="1" latinLnBrk="0" hangingPunct="1">
              <a:defRPr kumimoji="0" lang="pl-PL" sz="20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pl-PL" sz="1400"/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2017-03-29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l-PL" sz="2000" b="1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l-PL" sz="3200"/>
            </a:lvl1pPr>
            <a:lvl2pPr marL="457200" indent="0" eaLnBrk="1" latinLnBrk="0" hangingPunct="1">
              <a:buNone/>
              <a:defRPr kumimoji="0" lang="pl-PL" sz="2800"/>
            </a:lvl2pPr>
            <a:lvl3pPr marL="914400" indent="0" eaLnBrk="1" latinLnBrk="0" hangingPunct="1">
              <a:buNone/>
              <a:defRPr kumimoji="0" lang="pl-PL" sz="2400"/>
            </a:lvl3pPr>
            <a:lvl4pPr marL="1371600" indent="0" eaLnBrk="1" latinLnBrk="0" hangingPunct="1">
              <a:buNone/>
              <a:defRPr kumimoji="0" lang="pl-PL" sz="2000"/>
            </a:lvl4pPr>
            <a:lvl5pPr marL="1828800" indent="0" eaLnBrk="1" latinLnBrk="0" hangingPunct="1">
              <a:buNone/>
              <a:defRPr kumimoji="0" lang="pl-PL" sz="2000"/>
            </a:lvl5pPr>
            <a:lvl6pPr marL="2286000" indent="0" eaLnBrk="1" latinLnBrk="0" hangingPunct="1">
              <a:buNone/>
              <a:defRPr kumimoji="0" lang="pl-PL" sz="2000"/>
            </a:lvl6pPr>
            <a:lvl7pPr marL="2743200" indent="0" eaLnBrk="1" latinLnBrk="0" hangingPunct="1">
              <a:buNone/>
              <a:defRPr kumimoji="0" lang="pl-PL" sz="2000"/>
            </a:lvl7pPr>
            <a:lvl8pPr marL="3200400" indent="0" eaLnBrk="1" latinLnBrk="0" hangingPunct="1">
              <a:buNone/>
              <a:defRPr kumimoji="0" lang="pl-PL" sz="2000"/>
            </a:lvl8pPr>
            <a:lvl9pPr marL="3657600" indent="0" eaLnBrk="1" latinLnBrk="0" hangingPunct="1">
              <a:buNone/>
              <a:defRPr kumimoji="0" lang="pl-PL" sz="2000"/>
            </a:lvl9pPr>
          </a:lstStyle>
          <a:p>
            <a:pPr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pl-PL" sz="1400"/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2017-03-29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l-PL" smtClean="0"/>
              <a:t>Kliknij, aby edytować styl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2017-03-29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pl-P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pl-PL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l-PL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l-PL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l-PL"/>
      </a:defPPr>
      <a:lvl1pPr marL="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F3DAC-5B5A-4617-A3CE-3793D01185F3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2017-03-29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26A1A-BBC0-447E-9277-081CAABFE180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4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tags" Target="../tags/tag35.xml"/><Relationship Id="rId7" Type="http://schemas.openxmlformats.org/officeDocument/2006/relationships/diagramLayout" Target="../diagrams/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diagramData" Target="../diagrams/data2.xml"/><Relationship Id="rId5" Type="http://schemas.openxmlformats.org/officeDocument/2006/relationships/notesSlide" Target="../notesSlides/notesSlide23.xml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 descr="C:\Users\Marek\Documents\biuro\logo metropoli\Logo fej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572597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26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metropolitalne: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8163" indent="0">
              <a:lnSpc>
                <a:spcPct val="150000"/>
              </a:lnSpc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Studium </a:t>
            </a:r>
          </a:p>
          <a:p>
            <a:pPr marL="538163" indent="0">
              <a:lnSpc>
                <a:spcPct val="150000"/>
              </a:lnSpc>
              <a:buNone/>
            </a:pP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warunkowań </a:t>
            </a:r>
          </a:p>
          <a:p>
            <a:pPr marL="538163" indent="0">
              <a:lnSpc>
                <a:spcPct val="150000"/>
              </a:lnSpc>
              <a:buNone/>
            </a:pP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ozwoju </a:t>
            </a:r>
          </a:p>
          <a:p>
            <a:pPr marL="538163" indent="0">
              <a:lnSpc>
                <a:spcPct val="150000"/>
              </a:lnSpc>
              <a:buNone/>
            </a:pP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rzestrzennego </a:t>
            </a:r>
          </a:p>
          <a:p>
            <a:pPr marL="538163" indent="0">
              <a:lnSpc>
                <a:spcPct val="150000"/>
              </a:lnSpc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Aglomeracji Poznańskiej.</a:t>
            </a:r>
            <a:endParaRPr lang="pl-PL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304256" cy="32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257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metropolitalne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0">
              <a:lnSpc>
                <a:spcPct val="150000"/>
              </a:lnSpc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lutego 2011 r.</a:t>
            </a:r>
          </a:p>
          <a:p>
            <a:pPr marL="358775" indent="0">
              <a:lnSpc>
                <a:spcPct val="150000"/>
              </a:lnSpc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Stowarzyszenie Metropolia Poznań</a:t>
            </a:r>
          </a:p>
          <a:p>
            <a:pPr marL="358775" indent="0">
              <a:lnSpc>
                <a:spcPct val="150000"/>
              </a:lnSpc>
              <a:buNone/>
            </a:pP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0">
              <a:lnSpc>
                <a:spcPct val="150000"/>
              </a:lnSpc>
              <a:buNone/>
            </a:pP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Cel: </a:t>
            </a:r>
          </a:p>
          <a:p>
            <a:pPr marL="719138"/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wspieranie rozwoju Metropolii oraz współpracy gmin i powiatów w tym zakresie,</a:t>
            </a:r>
          </a:p>
          <a:p>
            <a:pPr marL="719138"/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owołanie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związku zrzeszającego j.s.t. tworzące Metropolię.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031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inicjatywy metropolitalne</a:t>
            </a:r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9" y="1828800"/>
            <a:ext cx="3647762" cy="429736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2492897"/>
            <a:ext cx="4038600" cy="1440160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Miasto Poznań</a:t>
            </a:r>
          </a:p>
          <a:p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 Poznański</a:t>
            </a:r>
          </a:p>
          <a:p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gmin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metropolitalne: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wspólne finansowane ze środków UE: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Koncepcja kierunków rozwoju przestrzennego Metropolii Poznań.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Kontynuacja: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Metropolitalna Komisja Planistyczna – opiniowanie gminnych studiów uwarunkowań rozwoju przestrzennego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892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inicjatywy metropolitalne: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844824"/>
            <a:ext cx="4038600" cy="391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733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metropolitalne: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wspólne finansowane ze środków UE: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 dla Poznańskiej Kolei Metropolitalnej.</a:t>
            </a:r>
          </a:p>
          <a:p>
            <a:pPr marL="719138">
              <a:spcAft>
                <a:spcPts val="600"/>
              </a:spcAft>
            </a:pPr>
            <a:r>
              <a:rPr lang="pl-PL" b="1" dirty="0" smtClean="0">
                <a:solidFill>
                  <a:srgbClr val="333333"/>
                </a:solidFill>
                <a:latin typeface="Open Sans"/>
              </a:rPr>
              <a:t>Koncepcja </a:t>
            </a:r>
            <a:r>
              <a:rPr lang="pl-PL" b="1" dirty="0">
                <a:solidFill>
                  <a:srgbClr val="333333"/>
                </a:solidFill>
                <a:latin typeface="Open Sans"/>
              </a:rPr>
              <a:t>zintegrowanego transportu publicznego w oparciu o linie Poznańskiego Węzła Kolejowego z wydzieleniem kolejowego ruchu </a:t>
            </a:r>
            <a:r>
              <a:rPr lang="pl-PL" b="1" dirty="0" smtClean="0">
                <a:solidFill>
                  <a:srgbClr val="333333"/>
                </a:solidFill>
                <a:latin typeface="Open Sans"/>
              </a:rPr>
              <a:t>metropolitalnego.</a:t>
            </a:r>
          </a:p>
          <a:p>
            <a:pPr marL="719138">
              <a:spcAft>
                <a:spcPts val="600"/>
              </a:spcAft>
            </a:pPr>
            <a:r>
              <a:rPr lang="pl-PL" b="1" dirty="0">
                <a:solidFill>
                  <a:srgbClr val="333333"/>
                </a:solidFill>
                <a:latin typeface="Open Sans"/>
              </a:rPr>
              <a:t>Koncepcja budowy funkcjonalnych węzłów przesiadkowych PKM w kierunku zwiększenia ich dostępności oraz oferowania usług komplementarnych do komunikacji publiczne</a:t>
            </a:r>
            <a:endParaRPr lang="pl-PL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548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metropolitalne: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wspólne finansowane ze środków UE: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 dla Poznańskiej Kolei Metropolitalnej.</a:t>
            </a:r>
          </a:p>
          <a:p>
            <a:pPr marL="719138">
              <a:spcAft>
                <a:spcPts val="600"/>
              </a:spcAft>
            </a:pPr>
            <a:r>
              <a:rPr lang="pl-PL" b="1" dirty="0">
                <a:solidFill>
                  <a:srgbClr val="333333"/>
                </a:solidFill>
                <a:latin typeface="Open Sans"/>
              </a:rPr>
              <a:t>Opracowanie projektów miejscowych planów zagospodarowania przestrzennego </a:t>
            </a:r>
            <a:r>
              <a:rPr lang="pl-PL" b="1" dirty="0" smtClean="0">
                <a:solidFill>
                  <a:srgbClr val="333333"/>
                </a:solidFill>
                <a:latin typeface="Open Sans"/>
              </a:rPr>
              <a:t>(…) wraz </a:t>
            </a:r>
            <a:r>
              <a:rPr lang="pl-PL" b="1" dirty="0">
                <a:solidFill>
                  <a:srgbClr val="333333"/>
                </a:solidFill>
                <a:latin typeface="Open Sans"/>
              </a:rPr>
              <a:t>z koncepcją modernizacji układów drogowych na wskazanych obszarach wokół stacji i przystanków Poznańskiej Kolei </a:t>
            </a:r>
            <a:r>
              <a:rPr lang="pl-PL" b="1" dirty="0" smtClean="0">
                <a:solidFill>
                  <a:srgbClr val="333333"/>
                </a:solidFill>
                <a:latin typeface="Open Sans"/>
              </a:rPr>
              <a:t>Metropolitalnej.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082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metropolitalne: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wspólne finansowane ze środków UE: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 dla Poznańskiej Kolei Metropolitalnej.</a:t>
            </a:r>
          </a:p>
          <a:p>
            <a:pPr marL="719138">
              <a:spcAft>
                <a:spcPts val="600"/>
              </a:spcAft>
            </a:pPr>
            <a:endParaRPr lang="pl-PL" b="1" dirty="0" smtClean="0">
              <a:solidFill>
                <a:srgbClr val="333333"/>
              </a:solidFill>
              <a:latin typeface="Open Sans"/>
            </a:endParaRPr>
          </a:p>
          <a:p>
            <a:pPr marL="719138">
              <a:spcAft>
                <a:spcPts val="600"/>
              </a:spcAft>
            </a:pPr>
            <a:r>
              <a:rPr lang="pl-PL" b="1" dirty="0" smtClean="0">
                <a:solidFill>
                  <a:srgbClr val="333333"/>
                </a:solidFill>
                <a:latin typeface="Open Sans"/>
              </a:rPr>
              <a:t>Inwentaryzacja </a:t>
            </a:r>
            <a:r>
              <a:rPr lang="pl-PL" b="1" dirty="0">
                <a:solidFill>
                  <a:srgbClr val="333333"/>
                </a:solidFill>
                <a:latin typeface="Open Sans"/>
              </a:rPr>
              <a:t>istniejących obiektów stacyjnych </a:t>
            </a:r>
            <a:r>
              <a:rPr lang="pl-PL" b="1" dirty="0" smtClean="0">
                <a:solidFill>
                  <a:srgbClr val="333333"/>
                </a:solidFill>
                <a:latin typeface="Open Sans"/>
              </a:rPr>
              <a:t>(…) oraz </a:t>
            </a:r>
            <a:r>
              <a:rPr lang="pl-PL" b="1" dirty="0">
                <a:solidFill>
                  <a:srgbClr val="333333"/>
                </a:solidFill>
                <a:latin typeface="Open Sans"/>
              </a:rPr>
              <a:t>opracowanie </a:t>
            </a:r>
            <a:r>
              <a:rPr lang="pl-PL" b="1" dirty="0" smtClean="0">
                <a:solidFill>
                  <a:srgbClr val="333333"/>
                </a:solidFill>
                <a:latin typeface="Open Sans"/>
              </a:rPr>
              <a:t>koncepcji ich rewitalizacji.</a:t>
            </a:r>
          </a:p>
          <a:p>
            <a:pPr marL="719138">
              <a:spcAft>
                <a:spcPts val="600"/>
              </a:spcAft>
            </a:pPr>
            <a:r>
              <a:rPr lang="pl-PL" b="1" dirty="0">
                <a:solidFill>
                  <a:srgbClr val="454545"/>
                </a:solidFill>
                <a:latin typeface="Open Sans"/>
              </a:rPr>
              <a:t>Konkurs na koncepcję architektoniczną węzłów przesiadkowych Poznańskiej Kolei </a:t>
            </a:r>
            <a:r>
              <a:rPr lang="pl-PL" b="1" dirty="0" smtClean="0">
                <a:solidFill>
                  <a:srgbClr val="454545"/>
                </a:solidFill>
                <a:latin typeface="Open Sans"/>
              </a:rPr>
              <a:t>Metropolitalnej</a:t>
            </a:r>
            <a:endParaRPr lang="pl-PL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904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metropolitalne: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wspólne finansowane ze środków UE: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 dla Poznańskiej Kolei Metropolitalnej.</a:t>
            </a:r>
          </a:p>
          <a:p>
            <a:pPr marL="719138">
              <a:spcAft>
                <a:spcPts val="600"/>
              </a:spcAft>
            </a:pPr>
            <a:endParaRPr lang="pl-PL" sz="2400" b="1" dirty="0" smtClean="0">
              <a:solidFill>
                <a:srgbClr val="333333"/>
              </a:solidFill>
              <a:latin typeface="Open Sans"/>
            </a:endParaRPr>
          </a:p>
          <a:p>
            <a:pPr marL="376238" indent="0" algn="ctr">
              <a:spcAft>
                <a:spcPts val="600"/>
              </a:spcAft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Poznańskiej Kolei Metropolitalnej</a:t>
            </a:r>
          </a:p>
          <a:p>
            <a:pPr marL="376238" indent="0" algn="ctr">
              <a:spcAft>
                <a:spcPts val="600"/>
              </a:spcAft>
              <a:buNone/>
            </a:pP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lipca 2015 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614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metropolitalne: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9949"/>
            <a:ext cx="8229600" cy="42973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wspólne finansowane ze środków UE: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 dla Poznańskiej Kolei Metropolitalnej.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Studia wykonalności:</a:t>
            </a:r>
          </a:p>
          <a:p>
            <a:pPr marL="947738" lvl="1">
              <a:spcAft>
                <a:spcPts val="600"/>
              </a:spcAft>
            </a:pPr>
            <a:r>
              <a:rPr lang="pl-PL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połączenie kolejowe stacji Poznań-Główny z Portem Lotniczym Poznań-Ławica,</a:t>
            </a:r>
          </a:p>
          <a:p>
            <a:pPr marL="947738" lvl="1">
              <a:spcAft>
                <a:spcPts val="600"/>
              </a:spcAft>
            </a:pPr>
            <a:r>
              <a:rPr lang="pl-PL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szybka kolej miejska na obwodnicy Poznania.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155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1"/>
            <a:ext cx="7863408" cy="3047999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inicjatywy metropolitalne</a:t>
            </a:r>
            <a:br>
              <a:rPr lang="pl-PL" sz="4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Maciej </a:t>
            </a:r>
            <a:r>
              <a:rPr lang="pl-PL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Musiał</a:t>
            </a:r>
            <a:br>
              <a:rPr lang="pl-PL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Dyrektor </a:t>
            </a:r>
            <a:r>
              <a:rPr lang="pl-PL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Biura</a:t>
            </a:r>
            <a:br>
              <a:rPr lang="pl-PL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Stowarzyszenia </a:t>
            </a:r>
            <a:r>
              <a:rPr lang="pl-PL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Metropolia Poznań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47664" y="5157192"/>
            <a:ext cx="5275052" cy="57606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Kwiecień 2017 r.</a:t>
            </a:r>
            <a:endParaRPr lang="pl-PL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metropolitalne: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wspólne finansowane ze środków UE:</a:t>
            </a:r>
          </a:p>
          <a:p>
            <a:pPr marL="376238" indent="0">
              <a:spcAft>
                <a:spcPts val="600"/>
              </a:spcAft>
              <a:buNone/>
            </a:pPr>
            <a:endParaRPr lang="pl-PL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gospodarki niskoemisyjnej dla Metropolii Poznań (22 gminy + Powiat Poznański).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Zrównoważony Plan Mobilności Miejskiej Miasta Poznania.</a:t>
            </a:r>
            <a:endParaRPr lang="pl-PL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325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metropolitalne: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Projekty wspólne finansowane ze środków własnych: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wspólny zakup energii elektrycznej i gazu,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 Gospodarcze Metropolii Poznań,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metropolitalna oferta turystyczna,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doroczny Spływ Metropolitalny,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Informator Samorządowy Metropolii Poznań,</a:t>
            </a:r>
          </a:p>
          <a:p>
            <a:pPr marL="719138"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naukowo – badawcze, </a:t>
            </a:r>
            <a:r>
              <a:rPr lang="pl-PL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</a:t>
            </a: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Aglomeracyjna.</a:t>
            </a:r>
            <a:endParaRPr lang="pl-PL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235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5410200" cy="9144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inicjatywy metropolitalne: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520" y="0"/>
            <a:ext cx="307848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828800"/>
            <a:ext cx="5181600" cy="4297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endParaRPr lang="pl-PL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Zintegrowane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Inwestycje Terytorialne</a:t>
            </a:r>
          </a:p>
          <a:p>
            <a:pPr marL="0" indent="0">
              <a:lnSpc>
                <a:spcPct val="130000"/>
              </a:lnSpc>
              <a:buNone/>
            </a:pPr>
            <a:endParaRPr lang="pl-PL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pl-P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 mln euro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95921"/>
            <a:ext cx="2339305" cy="233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9942" y="1732547"/>
            <a:ext cx="7363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54479" y="247908"/>
            <a:ext cx="6913204" cy="933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ZINTEGROWANE  INWESTYCJE  TERYTORIALNE</a:t>
            </a: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WRPO 2014+</a:t>
            </a:r>
          </a:p>
          <a:p>
            <a:pPr algn="ctr">
              <a:lnSpc>
                <a:spcPct val="150000"/>
              </a:lnSpc>
            </a:pPr>
            <a:endParaRPr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125650" y="1916833"/>
            <a:ext cx="7042033" cy="36190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sz="2400" b="1" u="sng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 Poznańska Kolej Metropolitalna (PKM).</a:t>
            </a:r>
            <a:r>
              <a:rPr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Integracja  systemu  transportu publicznego wokół transportu </a:t>
            </a:r>
          </a:p>
          <a:p>
            <a:pPr>
              <a:lnSpc>
                <a:spcPct val="130000"/>
              </a:lnSpc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szynowego w obszarze funkcjonalnym Poznania.</a:t>
            </a:r>
          </a:p>
          <a:p>
            <a:pPr>
              <a:lnSpc>
                <a:spcPct val="130000"/>
              </a:lnSpc>
            </a:pPr>
            <a:endParaRPr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Węzły integracji – budowa systemu funkcjonalnych </a:t>
            </a:r>
          </a:p>
          <a:p>
            <a:pPr>
              <a:lnSpc>
                <a:spcPct val="130000"/>
              </a:lnSpc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punktów przesiadkowych.</a:t>
            </a:r>
          </a:p>
          <a:p>
            <a:pPr>
              <a:lnSpc>
                <a:spcPct val="130000"/>
              </a:lnSpc>
            </a:pPr>
            <a:endParaRPr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Dofinansowanie:	108,0 mln euro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59" y="3862745"/>
            <a:ext cx="2087165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2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9942" y="1732547"/>
            <a:ext cx="7363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54479" y="247908"/>
            <a:ext cx="6913204" cy="933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ZINTEGROWANE  INWESTYCJE  TERYTORIALNE</a:t>
            </a: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WRPO 2014+</a:t>
            </a:r>
          </a:p>
          <a:p>
            <a:pPr algn="ctr">
              <a:lnSpc>
                <a:spcPct val="150000"/>
              </a:lnSpc>
            </a:pPr>
            <a:endParaRPr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125650" y="1916833"/>
            <a:ext cx="7042033" cy="36190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sz="2400" b="1" u="sng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 Poznańska Kolej Metropolitalna (PKM).</a:t>
            </a:r>
            <a:r>
              <a:rPr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pl-PL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Partnerstwo z gminami: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Konkursy rozstrzygnięte: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 mln zł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Kórnik (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órnik)	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Murowana Goślina (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Mur.Goślina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Pobiedziska (Pobiedziska, 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Pob.Letnisko,Biskupice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59" y="3862745"/>
            <a:ext cx="2087165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7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9942" y="1732547"/>
            <a:ext cx="7363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54479" y="247908"/>
            <a:ext cx="6913204" cy="933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ZINTEGROWANE  INWESTYCJE  TERYTORIALNE</a:t>
            </a: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WRPO 2014+</a:t>
            </a:r>
          </a:p>
          <a:p>
            <a:pPr algn="ctr">
              <a:lnSpc>
                <a:spcPct val="150000"/>
              </a:lnSpc>
            </a:pPr>
            <a:endParaRPr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125650" y="1916833"/>
            <a:ext cx="7042033" cy="36190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sz="2400" b="1" u="sng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 Poznańska Kolej Metropolitalna (PKM).</a:t>
            </a:r>
            <a:r>
              <a:rPr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pl-PL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Partnerstwo z gminami: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onkursy w toku: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 mln zł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Rokietnica (Rokietnica)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Kostrzyn (Kostrzyn)	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59" y="3862745"/>
            <a:ext cx="2087165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9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9942" y="1732547"/>
            <a:ext cx="7363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54479" y="247908"/>
            <a:ext cx="6913204" cy="933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ZINTEGROWANE  INWESTYCJE  TERYTORIALNE</a:t>
            </a: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WRPO 2014+</a:t>
            </a:r>
          </a:p>
          <a:p>
            <a:pPr algn="ctr">
              <a:lnSpc>
                <a:spcPct val="150000"/>
              </a:lnSpc>
            </a:pPr>
            <a:endParaRPr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125650" y="1916833"/>
            <a:ext cx="7042033" cy="36190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sz="2400" b="1" u="sng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 Poznańska Kolej Metropolitalna (PKM).</a:t>
            </a:r>
            <a:r>
              <a:rPr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pl-PL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Partnerstwo z gminami: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onkursy w przygotowaniu: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 mln zł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 (Buk)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Komorniki 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59" y="3862745"/>
            <a:ext cx="2087165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9942" y="1732547"/>
            <a:ext cx="7363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54479" y="247908"/>
            <a:ext cx="6913204" cy="933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ZINTEGROWANE  INWESTYCJE  TERYTORIALNE</a:t>
            </a: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WRPO 2014+</a:t>
            </a:r>
          </a:p>
          <a:p>
            <a:pPr algn="ctr">
              <a:lnSpc>
                <a:spcPct val="150000"/>
              </a:lnSpc>
            </a:pPr>
            <a:endParaRPr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125650" y="2042162"/>
            <a:ext cx="7042033" cy="36190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sz="2400" b="1" u="sng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 Poznańska Kolej Metropolitalna (PKM).</a:t>
            </a:r>
            <a:r>
              <a:rPr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pl-PL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Partnerstwo z Poznaniem: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ryb pozakonkursowy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pl-P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50,0 mln zł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ZWP „Plewiska”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59" y="3862745"/>
            <a:ext cx="2087165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2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9942" y="1732547"/>
            <a:ext cx="7363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6717" y="538834"/>
            <a:ext cx="6913204" cy="933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ZINTEGROWANE  INWESTYCJE  TERYTORIALNE</a:t>
            </a: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WRPO 2014+</a:t>
            </a:r>
          </a:p>
          <a:p>
            <a:pPr algn="ctr">
              <a:lnSpc>
                <a:spcPct val="150000"/>
              </a:lnSpc>
            </a:pPr>
            <a:endParaRPr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899593" y="2330993"/>
            <a:ext cx="7709004" cy="3242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sz="2400" b="1" u="sng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 Rozwój infrastruktury kształcenia zawodowego.</a:t>
            </a:r>
            <a:r>
              <a:rPr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pl-PL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infrastruktury  Centrum Kształcenia </a:t>
            </a: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Praktycznego w Swarzędzu </a:t>
            </a: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(pozakonkursowy).</a:t>
            </a:r>
            <a:endParaRPr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16,9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 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5" y="4513001"/>
            <a:ext cx="2087165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8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9942" y="1732547"/>
            <a:ext cx="7363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6717" y="538834"/>
            <a:ext cx="6913204" cy="933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ZINTEGROWANE  INWESTYCJE  TERYTORIALNE</a:t>
            </a: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WRPO 2014+</a:t>
            </a:r>
          </a:p>
          <a:p>
            <a:pPr algn="ctr">
              <a:lnSpc>
                <a:spcPct val="150000"/>
              </a:lnSpc>
            </a:pPr>
            <a:endParaRPr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899593" y="2330993"/>
            <a:ext cx="7709004" cy="3242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sz="2400" b="1" u="sng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 Rozwój infrastruktury kształcenia zawodowego.</a:t>
            </a:r>
            <a:r>
              <a:rPr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pl-PL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Gotowi do pracy – rozwój infrastruktury placówek kształcenia </a:t>
            </a: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zawodowego dla których organem prowadzącym jest</a:t>
            </a: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 Poznański </a:t>
            </a: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(konkurs)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4,4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 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5" y="4513001"/>
            <a:ext cx="2087165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1"/>
            <a:ext cx="6495256" cy="761999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inicjatywy metropolitalne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67544" y="1628800"/>
            <a:ext cx="5544616" cy="3865984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METROPOLIA ?</a:t>
            </a:r>
            <a:endParaRPr lang="pl-PL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5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9942" y="1732547"/>
            <a:ext cx="7363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6717" y="538834"/>
            <a:ext cx="6913204" cy="933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ZINTEGROWANE  INWESTYCJE  TERYTORIALNE</a:t>
            </a: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WRPO 2014+</a:t>
            </a:r>
          </a:p>
          <a:p>
            <a:pPr algn="ctr">
              <a:lnSpc>
                <a:spcPct val="150000"/>
              </a:lnSpc>
            </a:pPr>
            <a:endParaRPr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56744" y="2293193"/>
            <a:ext cx="7847704" cy="3242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sz="2400" b="1" u="sng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 Wzmacnianie systemu kształcenia zawodowego.</a:t>
            </a:r>
            <a:r>
              <a:rPr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pl-PL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Gotowi do pracy – poprawa zdolności o zatrudnienia uczniów </a:t>
            </a: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Placówek kształcenia zawodowego dla których organem </a:t>
            </a: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Prowadzącym jest Powiat Poznański </a:t>
            </a: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(konkurs)</a:t>
            </a:r>
            <a:endParaRPr lang="pl-PL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 mln zł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5" y="4513001"/>
            <a:ext cx="2087165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9942" y="1732547"/>
            <a:ext cx="7363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6717" y="538834"/>
            <a:ext cx="6913204" cy="933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ZINTEGROWANE  INWESTYCJE  TERYTORIALNE</a:t>
            </a: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WRPO 2014+</a:t>
            </a:r>
          </a:p>
          <a:p>
            <a:pPr algn="ctr">
              <a:lnSpc>
                <a:spcPct val="150000"/>
              </a:lnSpc>
            </a:pPr>
            <a:endParaRPr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56744" y="2293193"/>
            <a:ext cx="7847704" cy="3242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sz="2400" b="1" u="sng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 Wzmacnianie systemu kształcenia zawodowego.</a:t>
            </a:r>
            <a:r>
              <a:rPr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pl-PL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Kształcenia Praktycznego w Swarzędzu</a:t>
            </a: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kuźnia kwalifikacji i kompetencji </a:t>
            </a: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(konkurs)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endParaRPr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 mln zł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5" y="4513001"/>
            <a:ext cx="2087165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9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9942" y="1732547"/>
            <a:ext cx="7363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6717" y="538834"/>
            <a:ext cx="6913204" cy="933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ZINTEGROWANE  INWESTYCJE  TERYTORIALNE</a:t>
            </a: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WRPO 2014+</a:t>
            </a:r>
          </a:p>
          <a:p>
            <a:pPr algn="ctr">
              <a:lnSpc>
                <a:spcPct val="150000"/>
              </a:lnSpc>
            </a:pPr>
            <a:endParaRPr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56744" y="2293193"/>
            <a:ext cx="7847704" cy="3242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sz="2400" b="1" u="sng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 Wzmacnianie systemu kształcenia ogólnego.</a:t>
            </a:r>
            <a:r>
              <a:rPr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pl-PL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wzmocnienie kompetencji kluczowych w zakresie</a:t>
            </a:r>
          </a:p>
          <a:p>
            <a:pPr>
              <a:lnSpc>
                <a:spcPct val="130000"/>
              </a:lnSpc>
            </a:pP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atematyki i informatyki wśród uczniów szkół Powiatu </a:t>
            </a: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Poznańskiego </a:t>
            </a: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(konkurs).</a:t>
            </a:r>
            <a:endParaRPr lang="pl-PL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 mln zł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5" y="4513001"/>
            <a:ext cx="2087165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4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9942" y="1732547"/>
            <a:ext cx="7363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6717" y="538834"/>
            <a:ext cx="6913204" cy="933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ZINTEGROWANE  INWESTYCJE  TERYTORIALNE</a:t>
            </a: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WRPO 2014+</a:t>
            </a:r>
          </a:p>
          <a:p>
            <a:pPr algn="ctr">
              <a:lnSpc>
                <a:spcPct val="150000"/>
              </a:lnSpc>
            </a:pPr>
            <a:endParaRPr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56744" y="2293193"/>
            <a:ext cx="7847704" cy="32427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sz="2400" b="1" u="sng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P9. Ochrona i </a:t>
            </a:r>
            <a:r>
              <a:rPr sz="2400" b="1" u="sng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moernizacja</a:t>
            </a:r>
            <a:r>
              <a:rPr sz="2400" b="1" u="sng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u="sng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obietów</a:t>
            </a:r>
            <a:r>
              <a:rPr sz="2400" b="1" u="sng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użyteczności </a:t>
            </a:r>
          </a:p>
          <a:p>
            <a:pPr>
              <a:lnSpc>
                <a:spcPct val="130000"/>
              </a:lnSpc>
            </a:pPr>
            <a:r>
              <a:rPr lang="pl-PL" sz="2400" b="1" u="sng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b="1" u="sng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ublicznej stanowiących dziedzictwo kulturowe.</a:t>
            </a:r>
            <a:r>
              <a:rPr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pl-PL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Rewaloryzacja wnętrz dawnego kompleksu  cysterskiego </a:t>
            </a: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Owińskach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(konkurs - w ocenie).</a:t>
            </a:r>
          </a:p>
          <a:p>
            <a:pPr>
              <a:lnSpc>
                <a:spcPct val="130000"/>
              </a:lnSpc>
            </a:pPr>
            <a:endParaRPr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8,8 mln zł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5" y="4513001"/>
            <a:ext cx="2087165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2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9942" y="1732547"/>
            <a:ext cx="7363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6717" y="538834"/>
            <a:ext cx="6913204" cy="933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ZINTEGROWANE  INWESTYCJE  TERYTORIALNE</a:t>
            </a: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WRPO 2014+</a:t>
            </a:r>
          </a:p>
          <a:p>
            <a:pPr algn="ctr">
              <a:lnSpc>
                <a:spcPct val="150000"/>
              </a:lnSpc>
            </a:pPr>
            <a:endParaRPr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56744" y="2032630"/>
            <a:ext cx="7847704" cy="377263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endParaRPr sz="2400" b="1" u="sng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sz="2400" b="1" u="sng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P11. Poprawa dost</a:t>
            </a:r>
            <a:r>
              <a:rPr lang="pl-PL" sz="2400" b="1" u="sng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ę</a:t>
            </a:r>
            <a:r>
              <a:rPr sz="2400" b="1" u="sng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 do usług asystenta rodziny i </a:t>
            </a:r>
          </a:p>
          <a:p>
            <a:pPr>
              <a:lnSpc>
                <a:spcPct val="130000"/>
              </a:lnSpc>
            </a:pPr>
            <a:r>
              <a:rPr lang="pl-PL" sz="2400" b="1" u="sng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400" b="1" u="sng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oordynatora rodzinnej pieczy zastępczej.</a:t>
            </a:r>
            <a:r>
              <a:rPr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pl-PL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Poprawa dostępu do usług społecznych wspierających </a:t>
            </a: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rodzinę i rodzinną pieczę zastępczą na terenie MOF Poznania.</a:t>
            </a:r>
          </a:p>
          <a:p>
            <a:pPr>
              <a:lnSpc>
                <a:spcPct val="130000"/>
              </a:lnSpc>
            </a:pPr>
            <a:endParaRPr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12,7 mln zł</a:t>
            </a:r>
          </a:p>
          <a:p>
            <a:pPr>
              <a:lnSpc>
                <a:spcPct val="130000"/>
              </a:lnSpc>
            </a:pP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(proj.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artnerski: Poznań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Powiat Poznański)</a:t>
            </a:r>
          </a:p>
          <a:p>
            <a:pPr>
              <a:lnSpc>
                <a:spcPct val="130000"/>
              </a:lnSpc>
            </a:pPr>
            <a:endParaRPr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5" y="4513001"/>
            <a:ext cx="2087165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0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9942" y="1732547"/>
            <a:ext cx="7363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86717" y="538834"/>
            <a:ext cx="6913204" cy="933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endParaRPr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ZINTEGROWANE  INWESTYCJE  TERYTORIALNE</a:t>
            </a:r>
          </a:p>
          <a:p>
            <a:pPr algn="ctr">
              <a:lnSpc>
                <a:spcPct val="150000"/>
              </a:lnSpc>
            </a:pPr>
            <a:r>
              <a:rPr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WRPO 2014+</a:t>
            </a:r>
          </a:p>
          <a:p>
            <a:pPr algn="ctr">
              <a:lnSpc>
                <a:spcPct val="150000"/>
              </a:lnSpc>
            </a:pPr>
            <a:endParaRPr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56744" y="2032630"/>
            <a:ext cx="7847704" cy="33405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endParaRPr sz="2400" b="1" u="sng" dirty="0" smtClean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pl-P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 Poznański</a:t>
            </a:r>
          </a:p>
          <a:p>
            <a:pPr algn="ctr">
              <a:lnSpc>
                <a:spcPct val="130000"/>
              </a:lnSpc>
            </a:pPr>
            <a:r>
              <a:rPr lang="pl-PL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RAZEM</a:t>
            </a:r>
            <a:endParaRPr lang="pl-PL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ok.  106 </a:t>
            </a:r>
            <a:r>
              <a:rPr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 </a:t>
            </a:r>
            <a:r>
              <a:rPr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  <a:endParaRPr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0"/>
            <a:ext cx="2087165" cy="20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905000"/>
            <a:ext cx="6101904" cy="114300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inicjatywy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metropolitalne: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3429000"/>
            <a:ext cx="6617568" cy="237626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Zaopatrzenie w  wodę i odprowadzanie ścieków.</a:t>
            </a:r>
          </a:p>
          <a:p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4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Aquanet</a:t>
            </a:r>
            <a:r>
              <a:rPr lang="pl-PL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S.A.</a:t>
            </a:r>
            <a:endParaRPr lang="pl-PL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905000"/>
            <a:ext cx="6101904" cy="114300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inicjatywy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metropolitalne: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3429000"/>
            <a:ext cx="6617568" cy="237626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Gospodarka odpadami</a:t>
            </a:r>
          </a:p>
          <a:p>
            <a:pPr>
              <a:spcBef>
                <a:spcPts val="1800"/>
              </a:spcBef>
            </a:pPr>
            <a:r>
              <a:rPr lang="pl-PL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Związek Międzygminny</a:t>
            </a:r>
          </a:p>
          <a:p>
            <a:r>
              <a:rPr lang="pl-PL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„Gospodarka Odpadami</a:t>
            </a:r>
          </a:p>
          <a:p>
            <a:r>
              <a:rPr lang="pl-PL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Aglomeracji Poznańskiej”</a:t>
            </a:r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25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905000"/>
            <a:ext cx="6101904" cy="114300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inicjatywy </a:t>
            </a:r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metropolitalne: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3429000"/>
            <a:ext cx="6617568" cy="237626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Gospodarka odpadami</a:t>
            </a:r>
          </a:p>
          <a:p>
            <a:pPr>
              <a:spcBef>
                <a:spcPts val="1800"/>
              </a:spcBef>
            </a:pPr>
            <a:r>
              <a:rPr lang="pl-PL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Związek Międzygminny</a:t>
            </a:r>
          </a:p>
          <a:p>
            <a:r>
              <a:rPr lang="pl-PL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„Gospodarka Odpadami</a:t>
            </a:r>
          </a:p>
          <a:p>
            <a:r>
              <a:rPr lang="pl-PL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Aglomeracji Poznańskiej”</a:t>
            </a:r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43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inicjatywy metropolitalne:</a:t>
            </a:r>
            <a:endParaRPr lang="pl-P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83719530"/>
              </p:ext>
            </p:extLst>
          </p:nvPr>
        </p:nvGraphicFramePr>
        <p:xfrm>
          <a:off x="342900" y="1689100"/>
          <a:ext cx="83439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1"/>
            <a:ext cx="6495256" cy="761999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inicjatywy metropolitalne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67544" y="1628800"/>
            <a:ext cx="5544616" cy="4536504"/>
          </a:xfrm>
        </p:spPr>
        <p:txBody>
          <a:bodyPr>
            <a:normAutofit fontScale="70000" lnSpcReduction="20000"/>
          </a:bodyPr>
          <a:lstStyle/>
          <a:p>
            <a:r>
              <a:rPr lang="pl-PL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METROPOLIA  =</a:t>
            </a:r>
          </a:p>
          <a:p>
            <a:endParaRPr lang="pl-PL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5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pl-PL" sz="5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pl-PL" sz="43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pl-PL" sz="4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jednostek samorządu terytorialnego</a:t>
            </a:r>
          </a:p>
          <a:p>
            <a:pPr>
              <a:spcBef>
                <a:spcPts val="2400"/>
              </a:spcBef>
            </a:pPr>
            <a:endParaRPr lang="pl-PL" sz="4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8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5410200" cy="9144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metropolitalne: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520" y="0"/>
            <a:ext cx="307848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67544" y="2124639"/>
            <a:ext cx="5181600" cy="26087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Metropolia Poznań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wspólnie tworzymy rozwiązania.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380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5410200" cy="9144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Instytut Rozwoju Miast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Kraków:</a:t>
            </a:r>
            <a:endParaRPr lang="pl-P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520" y="0"/>
            <a:ext cx="307848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67544" y="2124639"/>
            <a:ext cx="5181600" cy="26087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Metropolia </a:t>
            </a: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wspólnie tworzymy rozwiązania.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234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520" y="0"/>
            <a:ext cx="307848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28800"/>
            <a:ext cx="5181600" cy="42973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pl-PL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uwagę!</a:t>
            </a:r>
          </a:p>
        </p:txBody>
      </p:sp>
      <p:pic>
        <p:nvPicPr>
          <p:cNvPr id="1026" name="Picture 2" descr="C:\Users\Marek\Documents\biuro\logo metropoli\Logo fej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3048264" cy="146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4836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metropolitalne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0">
              <a:lnSpc>
                <a:spcPct val="200000"/>
              </a:lnSpc>
              <a:buNone/>
            </a:pP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współdziałania jednostek samorządu terytorialnego:</a:t>
            </a:r>
          </a:p>
          <a:p>
            <a:pPr marL="979488">
              <a:lnSpc>
                <a:spcPct val="200000"/>
              </a:lnSpc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orozumienie administracyjne,</a:t>
            </a:r>
          </a:p>
          <a:p>
            <a:pPr marL="979488">
              <a:lnSpc>
                <a:spcPct val="200000"/>
              </a:lnSpc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wiązek gmin lub powiatów ,</a:t>
            </a:r>
          </a:p>
          <a:p>
            <a:pPr marL="979488">
              <a:lnSpc>
                <a:spcPct val="200000"/>
              </a:lnSpc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mowa cywilno-prawna,</a:t>
            </a:r>
          </a:p>
          <a:p>
            <a:pPr marL="979488">
              <a:lnSpc>
                <a:spcPct val="200000"/>
              </a:lnSpc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półka prawa handlowego,</a:t>
            </a:r>
          </a:p>
          <a:p>
            <a:pPr marL="979488">
              <a:lnSpc>
                <a:spcPct val="200000"/>
              </a:lnSpc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towarzyszenie jednostek samorządu terytorialnego.</a:t>
            </a:r>
          </a:p>
          <a:p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27553786"/>
              </p:ext>
            </p:extLst>
          </p:nvPr>
        </p:nvGraphicFramePr>
        <p:xfrm>
          <a:off x="-486025" y="67521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metropolitalne</a:t>
            </a:r>
            <a:endParaRPr lang="pl-PL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metropolitalne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0">
              <a:buNone/>
            </a:pP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0">
              <a:buNone/>
            </a:pP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Wraz z powstaniem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powiatów decyzja o wspólnej</a:t>
            </a:r>
          </a:p>
          <a:p>
            <a:pPr marL="720725"/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Komendzie Policji,</a:t>
            </a:r>
          </a:p>
          <a:p>
            <a:pPr marL="720725"/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Komedzie Straży Pożarnej,</a:t>
            </a:r>
          </a:p>
          <a:p>
            <a:pPr marL="720725"/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Biurze Pracy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0">
              <a:buNone/>
            </a:pPr>
            <a:endParaRPr lang="pl-PL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0">
              <a:buNone/>
            </a:pP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2013 r.:</a:t>
            </a:r>
          </a:p>
          <a:p>
            <a:pPr marL="720725"/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ds.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rzekania o niepełnosprawności.</a:t>
            </a:r>
          </a:p>
          <a:p>
            <a:pPr marL="377825" indent="0">
              <a:buNone/>
            </a:pP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0">
              <a:buNone/>
            </a:pP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042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metropolitalne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0">
              <a:buNone/>
            </a:pP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0"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maja 2007 r.</a:t>
            </a:r>
          </a:p>
          <a:p>
            <a:pPr marL="720725"/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„Porozumienie o współpracy między samorządami aglomeracji poznańskiej”.</a:t>
            </a:r>
          </a:p>
          <a:p>
            <a:pPr marL="720725">
              <a:spcBef>
                <a:spcPts val="1200"/>
              </a:spcBef>
            </a:pPr>
            <a:r>
              <a:rPr lang="pl-PL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Aglomeracji.</a:t>
            </a:r>
          </a:p>
          <a:p>
            <a:pPr marL="377825" indent="0">
              <a:buNone/>
            </a:pP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688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Poznańskie </a:t>
            </a:r>
            <a:r>
              <a:rPr 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inicjatywy metropolitalne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97363"/>
          </a:xfrm>
        </p:spPr>
        <p:txBody>
          <a:bodyPr>
            <a:normAutofit/>
          </a:bodyPr>
          <a:lstStyle/>
          <a:p>
            <a:pPr marL="620713" indent="0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 </a:t>
            </a:r>
          </a:p>
          <a:p>
            <a:pPr marL="620713" indent="0">
              <a:buNone/>
            </a:pP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ozwoju </a:t>
            </a:r>
          </a:p>
          <a:p>
            <a:pPr marL="620713" indent="0">
              <a:buNone/>
            </a:pP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glomeracji </a:t>
            </a:r>
          </a:p>
          <a:p>
            <a:pPr marL="620713" indent="0">
              <a:buNone/>
            </a:pPr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oznańskiej </a:t>
            </a:r>
          </a:p>
          <a:p>
            <a:pPr marL="620713" indent="0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„Metropolia Poznań 2020”.</a:t>
            </a:r>
            <a:endParaRPr lang="pl-PL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2160240" cy="303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966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RDqqfSBn57oHO3LqrDu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ProjectStatus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1976</Words>
  <Application>Microsoft Office PowerPoint</Application>
  <PresentationFormat>Pokaz na ekranie (4:3)</PresentationFormat>
  <Paragraphs>376</Paragraphs>
  <Slides>42</Slides>
  <Notes>24</Notes>
  <HiddenSlides>3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42</vt:i4>
      </vt:variant>
    </vt:vector>
  </HeadingPairs>
  <TitlesOfParts>
    <vt:vector size="44" baseType="lpstr">
      <vt:lpstr>ProjectStatusReport</vt:lpstr>
      <vt:lpstr>Motyw pakietu Office</vt:lpstr>
      <vt:lpstr>Prezentacja programu PowerPoint</vt:lpstr>
      <vt:lpstr>Poznańskie inicjatywy metropolitalne  Maciej Musiał  Dyrektor Biura  Stowarzyszenia Metropolia Poznań </vt:lpstr>
      <vt:lpstr>Poznańskie inicjatywy metropolitalne</vt:lpstr>
      <vt:lpstr>Poznańskie inicjatywy metropolitalne</vt:lpstr>
      <vt:lpstr>Poznańskie inicjatywy metropolitalne</vt:lpstr>
      <vt:lpstr>Poznańskie inicjatywy metropolitalne</vt:lpstr>
      <vt:lpstr>Poznańskie inicjatywy metropolitalne</vt:lpstr>
      <vt:lpstr>Poznańskie inicjatywy metropolitalne</vt:lpstr>
      <vt:lpstr>Poznańskie inicjatywy metropolitalne</vt:lpstr>
      <vt:lpstr>Poznańskie inicjatywy metropolitalne:</vt:lpstr>
      <vt:lpstr>Poznańskie inicjatywy metropolitalne</vt:lpstr>
      <vt:lpstr>Poznańskie inicjatywy metropolitalne</vt:lpstr>
      <vt:lpstr>Poznańskie inicjatywy metropolitalne:</vt:lpstr>
      <vt:lpstr>Poznańskie inicjatywy metropolitalne:</vt:lpstr>
      <vt:lpstr>Poznańskie inicjatywy metropolitalne:</vt:lpstr>
      <vt:lpstr>Poznańskie inicjatywy metropolitalne:</vt:lpstr>
      <vt:lpstr>Poznańskie inicjatywy metropolitalne:</vt:lpstr>
      <vt:lpstr>Poznańskie inicjatywy metropolitalne:</vt:lpstr>
      <vt:lpstr>Poznańskie inicjatywy metropolitalne:</vt:lpstr>
      <vt:lpstr>Poznańskie inicjatywy metropolitalne:</vt:lpstr>
      <vt:lpstr>Poznańskie inicjatywy metropolitalne:</vt:lpstr>
      <vt:lpstr>Poznańskie inicjatywy metropolitalne: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Poznańskie inicjatywy metropolitalne:</vt:lpstr>
      <vt:lpstr>Poznańskie inicjatywy metropolitalne:</vt:lpstr>
      <vt:lpstr>Poznańskie inicjatywy metropolitalne:</vt:lpstr>
      <vt:lpstr>Poznańskie inicjatywy metropolitalne:</vt:lpstr>
      <vt:lpstr>Poznańskie inicjatywy metropolitalne:</vt:lpstr>
      <vt:lpstr>Instytut Rozwoju Miast – Kraków: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2015-06-19T14:05:38Z</dcterms:created>
  <dcterms:modified xsi:type="dcterms:W3CDTF">2017-03-29T05:40:13Z</dcterms:modified>
</cp:coreProperties>
</file>