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416" r:id="rId2"/>
    <p:sldId id="417" r:id="rId3"/>
    <p:sldId id="530" r:id="rId4"/>
    <p:sldId id="531" r:id="rId5"/>
    <p:sldId id="559" r:id="rId6"/>
    <p:sldId id="513" r:id="rId7"/>
    <p:sldId id="487" r:id="rId8"/>
    <p:sldId id="489" r:id="rId9"/>
    <p:sldId id="484" r:id="rId10"/>
    <p:sldId id="553" r:id="rId11"/>
    <p:sldId id="514" r:id="rId12"/>
    <p:sldId id="562" r:id="rId13"/>
    <p:sldId id="561" r:id="rId14"/>
    <p:sldId id="488" r:id="rId15"/>
    <p:sldId id="551" r:id="rId16"/>
    <p:sldId id="486" r:id="rId17"/>
    <p:sldId id="482" r:id="rId18"/>
    <p:sldId id="492" r:id="rId19"/>
    <p:sldId id="533" r:id="rId20"/>
    <p:sldId id="556" r:id="rId21"/>
    <p:sldId id="534" r:id="rId22"/>
    <p:sldId id="564" r:id="rId23"/>
    <p:sldId id="537" r:id="rId24"/>
    <p:sldId id="555" r:id="rId25"/>
    <p:sldId id="538" r:id="rId26"/>
    <p:sldId id="507" r:id="rId27"/>
    <p:sldId id="558" r:id="rId28"/>
    <p:sldId id="540" r:id="rId29"/>
    <p:sldId id="541" r:id="rId30"/>
    <p:sldId id="549" r:id="rId31"/>
    <p:sldId id="544" r:id="rId32"/>
    <p:sldId id="560" r:id="rId33"/>
    <p:sldId id="563" r:id="rId34"/>
    <p:sldId id="565" r:id="rId35"/>
    <p:sldId id="446" r:id="rId36"/>
  </p:sldIdLst>
  <p:sldSz cx="9144000" cy="6858000" type="screen4x3"/>
  <p:notesSz cx="6797675" cy="9926638"/>
  <p:defaultTextStyle>
    <a:defPPr>
      <a:defRPr lang="pl-PL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4595" autoAdjust="0"/>
  </p:normalViewPr>
  <p:slideViewPr>
    <p:cSldViewPr snapToGrid="0" snapToObjects="1">
      <p:cViewPr varScale="1">
        <p:scale>
          <a:sx n="109" d="100"/>
          <a:sy n="109" d="100"/>
        </p:scale>
        <p:origin x="17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FDB588E-4E59-4912-9582-EA93AA7D9A39}" type="datetimeFigureOut">
              <a:rPr lang="pl-PL"/>
              <a:pPr>
                <a:defRPr/>
              </a:pPr>
              <a:t>06.12.2018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EFBC17B2-1894-4D42-8737-931F171891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994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96F8FCC-CBFD-4CBB-B16C-74F2377A1564}" type="datetimeFigureOut">
              <a:rPr lang="pl-PL"/>
              <a:pPr>
                <a:defRPr/>
              </a:pPr>
              <a:t>06.12.2018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CDA95BD-D43F-40A7-9574-7C8CCC8A99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241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A95BD-D43F-40A7-9574-7C8CCC8A992B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595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A95BD-D43F-40A7-9574-7C8CCC8A992B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23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8074" y="1727932"/>
            <a:ext cx="7705128" cy="2630099"/>
          </a:xfrm>
          <a:prstGeom prst="rect">
            <a:avLst/>
          </a:prstGeom>
        </p:spPr>
        <p:txBody>
          <a:bodyPr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48074" y="4562593"/>
            <a:ext cx="5428074" cy="76199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1"/>
          </p:nvPr>
        </p:nvSpPr>
        <p:spPr>
          <a:xfrm>
            <a:off x="348075" y="5324593"/>
            <a:ext cx="1778000" cy="7619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>
                <a:solidFill>
                  <a:srgbClr val="999999"/>
                </a:solidFill>
                <a:latin typeface="Tahoma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inform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ymbol zastępczy zawartości 13"/>
          <p:cNvSpPr>
            <a:spLocks noGrp="1"/>
          </p:cNvSpPr>
          <p:nvPr>
            <p:ph sz="quarter" idx="10"/>
          </p:nvPr>
        </p:nvSpPr>
        <p:spPr>
          <a:xfrm>
            <a:off x="723900" y="1504950"/>
            <a:ext cx="7639050" cy="4591050"/>
          </a:xfrm>
          <a:prstGeom prst="rect">
            <a:avLst/>
          </a:prstGeom>
        </p:spPr>
        <p:txBody>
          <a:bodyPr vert="horz"/>
          <a:lstStyle>
            <a:lvl1pPr marL="0" indent="0" algn="just">
              <a:buNone/>
              <a:defRPr sz="2400" b="0" i="0">
                <a:latin typeface=""/>
              </a:defRPr>
            </a:lvl1pPr>
            <a:lvl2pPr algn="just">
              <a:defRPr sz="2400" b="0" i="0">
                <a:latin typeface=""/>
              </a:defRPr>
            </a:lvl2pPr>
            <a:lvl3pPr algn="just">
              <a:defRPr sz="2400" b="0" i="0">
                <a:latin typeface=""/>
              </a:defRPr>
            </a:lvl3pPr>
            <a:lvl4pPr algn="just">
              <a:defRPr sz="2400" b="0" i="0">
                <a:latin typeface=""/>
              </a:defRPr>
            </a:lvl4pPr>
            <a:lvl5pPr algn="just">
              <a:defRPr sz="2400" b="0" i="0">
                <a:latin typeface="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rozdziału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48074" y="1727933"/>
            <a:ext cx="7705128" cy="1103698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348074" y="3038593"/>
            <a:ext cx="5428074" cy="206022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rozdziału bez 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48074" y="2856823"/>
            <a:ext cx="7705128" cy="1103698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slajd 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7" r:id="rId6"/>
    <p:sldLayoutId id="2147483673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4294967295"/>
          </p:nvPr>
        </p:nvSpPr>
        <p:spPr>
          <a:xfrm>
            <a:off x="-1" y="2584523"/>
            <a:ext cx="9143999" cy="4156075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pl-PL" sz="3600" dirty="0"/>
              <a:t>Podsumowanie współpracy Powiatu Poznańskiego z Ochotniczymi Strażami Pożarnymi oraz Komendą Miejską Państwowej Straży Pożarnej w Poznaniu w 2018 roku. </a:t>
            </a:r>
          </a:p>
          <a:p>
            <a:pPr algn="ctr">
              <a:buNone/>
            </a:pPr>
            <a:r>
              <a:rPr lang="pl-PL" sz="3600" dirty="0"/>
              <a:t>Określenie zadań Krajowego Systemu Ratowniczo Gaśniczego jednostek ochrony przeciwpożarowej na 2019 r.</a:t>
            </a:r>
          </a:p>
          <a:p>
            <a:pPr algn="ctr">
              <a:buNone/>
            </a:pPr>
            <a:endParaRPr lang="pl-PL" sz="4000" dirty="0">
              <a:latin typeface="+mn-lt"/>
            </a:endParaRPr>
          </a:p>
        </p:txBody>
      </p:sp>
      <p:pic>
        <p:nvPicPr>
          <p:cNvPr id="4" name="Picture 220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238455" y="173526"/>
            <a:ext cx="1882775" cy="1944688"/>
          </a:xfrm>
          <a:prstGeom prst="rect">
            <a:avLst/>
          </a:prstGeom>
          <a:blipFill dpi="0" rotWithShape="0">
            <a:blip r:embed="rId4">
              <a:lum contrast="12000"/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</p:pic>
      <p:pic>
        <p:nvPicPr>
          <p:cNvPr id="5" name="Picture 5" descr="znak_zos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220358"/>
            <a:ext cx="18002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Y:\Łukasz\Inne\Loga i Grafa\Logo now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39834" y="220358"/>
            <a:ext cx="4064330" cy="2114550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33" y="-29257"/>
            <a:ext cx="3596713" cy="2207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347946" y="202116"/>
            <a:ext cx="6683911" cy="4591050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- VI Indywidualne </a:t>
            </a:r>
            <a:r>
              <a:rPr lang="pl-PL" dirty="0">
                <a:latin typeface="+mn-lt"/>
              </a:rPr>
              <a:t>i Drużynowe Powiatowe Mistrzostwa Strażaków Ochotniczej, Państwowej Straży Pożarnej i Policjantów w biegu na 10 km.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16406" y="5531734"/>
            <a:ext cx="3740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pl-PL" dirty="0"/>
              <a:t>- ufundowanie </a:t>
            </a:r>
            <a:r>
              <a:rPr lang="pl-PL" dirty="0" smtClean="0"/>
              <a:t>pucharu dla zwycięzcy </a:t>
            </a:r>
            <a:endParaRPr lang="pl-PL" dirty="0"/>
          </a:p>
          <a:p>
            <a:pPr eaLnBrk="1" hangingPunct="1">
              <a:buFontTx/>
              <a:buNone/>
            </a:pPr>
            <a:r>
              <a:rPr lang="pl-PL" dirty="0"/>
              <a:t>- ufundowanie nagród </a:t>
            </a:r>
            <a:r>
              <a:rPr lang="pl-PL" dirty="0" smtClean="0"/>
              <a:t>dla zwycięzców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484"/>
            <a:ext cx="4731258" cy="313445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77" y="3920931"/>
            <a:ext cx="4375522" cy="29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413530" y="226841"/>
            <a:ext cx="6545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/>
              <a:t>- Udział reprezentacji </a:t>
            </a:r>
            <a:r>
              <a:rPr lang="pl-PL" sz="2400" dirty="0"/>
              <a:t>Powiatu Poznańskiego (OSP Chludowo – drużyna kobiet i mężczyzn) </a:t>
            </a:r>
            <a:r>
              <a:rPr lang="pl-PL" sz="2400" dirty="0" smtClean="0"/>
              <a:t>w </a:t>
            </a:r>
            <a:r>
              <a:rPr lang="pl-PL" sz="2400" dirty="0"/>
              <a:t>Wojewódzkich Zawodach Sportowo-Pożarniczych OSP A+C (seniorów i seniorek „na mokro</a:t>
            </a:r>
            <a:r>
              <a:rPr lang="pl-PL" sz="2400" dirty="0" smtClean="0"/>
              <a:t>”).</a:t>
            </a:r>
            <a:endParaRPr lang="pl-PL" sz="2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124"/>
            <a:ext cx="4605782" cy="3070522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83" y="3824655"/>
            <a:ext cx="4550018" cy="3033346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82862" y="6005819"/>
            <a:ext cx="326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- opłacenie </a:t>
            </a:r>
            <a:r>
              <a:rPr lang="pl-PL" dirty="0"/>
              <a:t>udziału w </a:t>
            </a:r>
            <a:r>
              <a:rPr lang="pl-PL" dirty="0" smtClean="0"/>
              <a:t>zawodach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90" y="3817119"/>
            <a:ext cx="4535710" cy="3043253"/>
          </a:xfrm>
        </p:spPr>
      </p:pic>
      <p:sp>
        <p:nvSpPr>
          <p:cNvPr id="3" name="Prostokąt 2"/>
          <p:cNvSpPr/>
          <p:nvPr/>
        </p:nvSpPr>
        <p:spPr>
          <a:xfrm>
            <a:off x="2520238" y="268784"/>
            <a:ext cx="6359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/>
              <a:t>- Udział reprezentacji </a:t>
            </a:r>
            <a:r>
              <a:rPr lang="pl-PL" sz="2400" dirty="0"/>
              <a:t>Powiatu w Poznańskiego (drużyna OSP Nowinki) w XV Europejskich i XVIII Krajowych Zawodach Sikawek </a:t>
            </a:r>
            <a:r>
              <a:rPr lang="pl-PL" sz="2400" dirty="0" smtClean="0"/>
              <a:t>Konnych.</a:t>
            </a:r>
            <a:endParaRPr lang="pl-PL" sz="2400" dirty="0"/>
          </a:p>
          <a:p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738"/>
            <a:ext cx="4600860" cy="308696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741124" y="5627049"/>
            <a:ext cx="326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- opłacenie </a:t>
            </a:r>
            <a:r>
              <a:rPr lang="pl-PL" dirty="0"/>
              <a:t>udziału w </a:t>
            </a:r>
            <a:r>
              <a:rPr lang="pl-PL" dirty="0" smtClean="0"/>
              <a:t>zawodach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681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57" y="1295912"/>
            <a:ext cx="5627243" cy="2511157"/>
          </a:xfrm>
        </p:spPr>
      </p:pic>
      <p:sp>
        <p:nvSpPr>
          <p:cNvPr id="3" name="Prostokąt 2"/>
          <p:cNvSpPr/>
          <p:nvPr/>
        </p:nvSpPr>
        <p:spPr>
          <a:xfrm>
            <a:off x="2453053" y="324501"/>
            <a:ext cx="6603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/>
              <a:t>- </a:t>
            </a:r>
            <a:r>
              <a:rPr lang="pl-PL" sz="2400" dirty="0"/>
              <a:t>IX Rajd Młodzieżowych Drużyn Pożarniczych Powiatu </a:t>
            </a:r>
            <a:r>
              <a:rPr lang="pl-PL" sz="2400" dirty="0" smtClean="0"/>
              <a:t>Poznańskiego.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589"/>
            <a:ext cx="4510454" cy="293179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510454" y="4777880"/>
            <a:ext cx="4872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pl-PL" dirty="0" smtClean="0"/>
              <a:t>ufundowanie upominków dla uczestników</a:t>
            </a:r>
          </a:p>
          <a:p>
            <a:pPr marL="285750" indent="-285750" eaLnBrk="1" hangingPunct="1">
              <a:buFontTx/>
              <a:buChar char="-"/>
            </a:pPr>
            <a:r>
              <a:rPr lang="pl-PL" dirty="0"/>
              <a:t>z</a:t>
            </a:r>
            <a:r>
              <a:rPr lang="pl-PL" dirty="0" smtClean="0"/>
              <a:t>akup usługi gastronomicznej dla uczestników 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11263" y="278424"/>
            <a:ext cx="6595978" cy="48768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+mn-lt"/>
              </a:rPr>
              <a:t>- Powiatowe Warsztaty w Ratownictwie Medycznym.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5738993" y="180022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pl-PL" dirty="0" smtClean="0"/>
              <a:t>ufundowanie upominków </a:t>
            </a:r>
          </a:p>
          <a:p>
            <a:pPr eaLnBrk="1" hangingPunct="1"/>
            <a:r>
              <a:rPr lang="pl-PL" dirty="0"/>
              <a:t> </a:t>
            </a:r>
            <a:r>
              <a:rPr lang="pl-PL" dirty="0" smtClean="0"/>
              <a:t>     dla uczestników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- zakup usługi gastronomicznej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  dla uczestników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03" y="4018085"/>
            <a:ext cx="4642197" cy="29071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5" y="1961368"/>
            <a:ext cx="4505438" cy="29623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533783" y="289283"/>
            <a:ext cx="8734697" cy="4591050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- Powiatowe Zawody Wędkarskie </a:t>
            </a:r>
            <a:r>
              <a:rPr lang="pl-PL" dirty="0">
                <a:latin typeface="+mn-lt"/>
              </a:rPr>
              <a:t>OSP i </a:t>
            </a:r>
            <a:r>
              <a:rPr lang="pl-PL" dirty="0" smtClean="0">
                <a:latin typeface="+mn-lt"/>
              </a:rPr>
              <a:t>PSP. 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09256" y="5160262"/>
            <a:ext cx="3740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pl-PL" dirty="0"/>
              <a:t>- ufundowanie </a:t>
            </a:r>
            <a:r>
              <a:rPr lang="pl-PL" dirty="0" smtClean="0"/>
              <a:t>pucharu dla zwycięscy </a:t>
            </a:r>
            <a:endParaRPr lang="pl-PL" dirty="0"/>
          </a:p>
          <a:p>
            <a:pPr eaLnBrk="1" hangingPunct="1">
              <a:buFontTx/>
              <a:buNone/>
            </a:pPr>
            <a:r>
              <a:rPr lang="pl-PL" dirty="0"/>
              <a:t>- ufundowanie nagród </a:t>
            </a:r>
          </a:p>
          <a:p>
            <a:pPr eaLnBrk="1" hangingPunct="1">
              <a:buFontTx/>
              <a:buNone/>
            </a:pPr>
            <a:r>
              <a:rPr lang="pl-PL" dirty="0"/>
              <a:t>- zakup usługi gastronomicznej </a:t>
            </a:r>
          </a:p>
          <a:p>
            <a:pPr eaLnBrk="1" hangingPunct="1">
              <a:buFontTx/>
              <a:buNone/>
            </a:pPr>
            <a:r>
              <a:rPr lang="pl-PL" dirty="0"/>
              <a:t>  dla uczestników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84" y="4365524"/>
            <a:ext cx="5125915" cy="24924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844"/>
            <a:ext cx="5942735" cy="28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347463" y="290542"/>
            <a:ext cx="8077200" cy="459105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+mn-lt"/>
              </a:rPr>
              <a:t>- Powiatowe Zawody Strzeleckie Strażaków OSP i PSP.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5158862" y="48123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pl-PL" dirty="0" smtClean="0"/>
              <a:t>- ufundowanie pucharów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- ufundowanie nagród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- zakup usługi gastronomicznej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  dla uczestników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305"/>
            <a:ext cx="3315989" cy="500969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89" y="1518962"/>
            <a:ext cx="5828011" cy="2833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76832" y="240013"/>
            <a:ext cx="8553450" cy="459105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+mn-lt"/>
              </a:rPr>
              <a:t>- Powiatowy Turniej w Tenisie Stołowym OSP i PSP.</a:t>
            </a:r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744815" y="949396"/>
            <a:ext cx="38943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eaLnBrk="1" hangingPunct="1">
              <a:buFontTx/>
              <a:buNone/>
            </a:pPr>
            <a:r>
              <a:rPr lang="pl-PL" dirty="0" smtClean="0"/>
              <a:t>- ufundowanie superpucharu dla zwycięzcy zawodów.</a:t>
            </a:r>
          </a:p>
          <a:p>
            <a:pPr marL="182563" indent="-182563" eaLnBrk="1" hangingPunct="1">
              <a:buFontTx/>
              <a:buNone/>
            </a:pPr>
            <a:r>
              <a:rPr lang="pl-PL" dirty="0" smtClean="0"/>
              <a:t>- ufundowanie nagród dla pozostałych zwycięzców.</a:t>
            </a:r>
          </a:p>
          <a:p>
            <a:pPr marL="182563" indent="-182563" eaLnBrk="1" hangingPunct="1">
              <a:buFontTx/>
              <a:buNone/>
            </a:pPr>
            <a:r>
              <a:rPr lang="pl-PL" dirty="0" smtClean="0"/>
              <a:t>- zakup usługi gastronomicznej dla uczestników.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4" y="2805413"/>
            <a:ext cx="8255000" cy="405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59517" y="537796"/>
            <a:ext cx="6403130" cy="459105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+mn-lt"/>
              </a:rPr>
              <a:t>- Wsparcie szkolenia dla Prezesów, Naczelników, Komendantów OSP.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6779104" y="33919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pl-PL" dirty="0" smtClean="0"/>
              <a:t>  sfinansowanie usługi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    gastronomicznej dla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    uczestników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101"/>
            <a:ext cx="6789294" cy="4544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20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619500" y="68580"/>
            <a:ext cx="1809750" cy="1746250"/>
          </a:xfrm>
          <a:blipFill dpi="0" rotWithShape="0">
            <a:blip r:embed="rId3">
              <a:lum contrast="12000"/>
            </a:blip>
            <a:srcRect/>
            <a:tile tx="0" ty="0" sx="100000" sy="100000" flip="none" algn="tl"/>
          </a:blipFill>
          <a:ln>
            <a:miter lim="800000"/>
            <a:headEnd/>
            <a:tailEnd/>
          </a:ln>
        </p:spPr>
      </p:pic>
      <p:sp>
        <p:nvSpPr>
          <p:cNvPr id="32770" name="Prostokąt 3"/>
          <p:cNvSpPr>
            <a:spLocks noChangeArrowheads="1"/>
          </p:cNvSpPr>
          <p:nvPr/>
        </p:nvSpPr>
        <p:spPr bwMode="auto">
          <a:xfrm>
            <a:off x="109129" y="1900101"/>
            <a:ext cx="883049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prstClr val="black"/>
                </a:solidFill>
              </a:rPr>
              <a:t>W roku </a:t>
            </a:r>
            <a:r>
              <a:rPr lang="pl-PL" sz="4000" dirty="0" smtClean="0">
                <a:solidFill>
                  <a:prstClr val="black"/>
                </a:solidFill>
              </a:rPr>
              <a:t>2018 </a:t>
            </a:r>
            <a:r>
              <a:rPr lang="pl-PL" sz="4000" dirty="0">
                <a:solidFill>
                  <a:prstClr val="black"/>
                </a:solidFill>
              </a:rPr>
              <a:t>Powiat Poznański </a:t>
            </a:r>
          </a:p>
          <a:p>
            <a:pPr algn="ctr"/>
            <a:r>
              <a:rPr lang="pl-PL" sz="4000" dirty="0">
                <a:solidFill>
                  <a:prstClr val="black"/>
                </a:solidFill>
              </a:rPr>
              <a:t>przeznaczył środki finansowe na rzecz Komendy Miejskiej Państwowej Straży Pożarnej, w </a:t>
            </a:r>
            <a:r>
              <a:rPr lang="pl-PL" sz="4000" smtClean="0">
                <a:solidFill>
                  <a:prstClr val="black"/>
                </a:solidFill>
              </a:rPr>
              <a:t>wysokości </a:t>
            </a:r>
            <a:r>
              <a:rPr lang="pl-PL" sz="4000" b="1" u="sng" smtClean="0">
                <a:solidFill>
                  <a:prstClr val="black"/>
                </a:solidFill>
              </a:rPr>
              <a:t>1.315.000,00 </a:t>
            </a:r>
            <a:r>
              <a:rPr lang="pl-PL" sz="4000" b="1" u="sng" dirty="0">
                <a:solidFill>
                  <a:prstClr val="black"/>
                </a:solidFill>
              </a:rPr>
              <a:t>zł. </a:t>
            </a:r>
            <a:endParaRPr lang="pl-PL" sz="4000" b="1" u="sng" dirty="0" smtClean="0">
              <a:solidFill>
                <a:prstClr val="black"/>
              </a:solidFill>
            </a:endParaRPr>
          </a:p>
          <a:p>
            <a:pPr algn="ctr"/>
            <a:endParaRPr lang="pl-PL" sz="4000" dirty="0">
              <a:solidFill>
                <a:prstClr val="black"/>
              </a:solidFill>
            </a:endParaRPr>
          </a:p>
          <a:p>
            <a:pPr algn="ctr"/>
            <a:r>
              <a:rPr lang="pl-PL" sz="4000" dirty="0">
                <a:solidFill>
                  <a:prstClr val="black"/>
                </a:solidFill>
              </a:rPr>
              <a:t>(w latach </a:t>
            </a:r>
            <a:r>
              <a:rPr lang="pl-PL" sz="4000" dirty="0" smtClean="0">
                <a:solidFill>
                  <a:prstClr val="black"/>
                </a:solidFill>
              </a:rPr>
              <a:t>2000-2017  </a:t>
            </a:r>
            <a:r>
              <a:rPr lang="pl-PL" sz="4000" dirty="0">
                <a:solidFill>
                  <a:prstClr val="black"/>
                </a:solidFill>
              </a:rPr>
              <a:t>ponad </a:t>
            </a:r>
          </a:p>
          <a:p>
            <a:pPr algn="ctr"/>
            <a:r>
              <a:rPr lang="pl-PL" sz="4000" b="1" dirty="0"/>
              <a:t> </a:t>
            </a:r>
            <a:r>
              <a:rPr lang="pl-PL" sz="4000" b="1" dirty="0" smtClean="0"/>
              <a:t>7.785.000,00 zł</a:t>
            </a:r>
            <a:r>
              <a:rPr lang="pl-PL" sz="4000" b="1" dirty="0" smtClean="0">
                <a:solidFill>
                  <a:prstClr val="black"/>
                </a:solidFill>
              </a:rPr>
              <a:t>.</a:t>
            </a:r>
            <a:r>
              <a:rPr lang="pl-PL" sz="4000" dirty="0" smtClean="0">
                <a:solidFill>
                  <a:prstClr val="black"/>
                </a:solidFill>
              </a:rPr>
              <a:t>).</a:t>
            </a:r>
            <a:endParaRPr lang="pl-PL" sz="4000" dirty="0">
              <a:solidFill>
                <a:prstClr val="black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384266" y="1504950"/>
            <a:ext cx="7639050" cy="4591050"/>
          </a:xfrm>
        </p:spPr>
        <p:txBody>
          <a:bodyPr/>
          <a:lstStyle/>
          <a:p>
            <a:pPr algn="ctr"/>
            <a:r>
              <a:rPr lang="pl-PL" sz="3600" dirty="0" smtClean="0">
                <a:latin typeface="+mn-lt"/>
              </a:rPr>
              <a:t>W ramach realizacji zadań poprawy bezpieczeństwa mieszkańców Powiatu Poznańskiego, </a:t>
            </a:r>
            <a:r>
              <a:rPr lang="pl-PL" sz="3600" dirty="0" smtClean="0">
                <a:latin typeface="+mn-lt"/>
              </a:rPr>
              <a:t>w </a:t>
            </a:r>
            <a:r>
              <a:rPr lang="pl-PL" sz="3600" dirty="0" smtClean="0">
                <a:latin typeface="+mn-lt"/>
              </a:rPr>
              <a:t>roku 2018 przeznaczono środki </a:t>
            </a:r>
          </a:p>
          <a:p>
            <a:pPr algn="ctr"/>
            <a:r>
              <a:rPr lang="pl-PL" sz="3600" dirty="0" smtClean="0">
                <a:latin typeface="+mn-lt"/>
              </a:rPr>
              <a:t>w wysokości około </a:t>
            </a:r>
            <a:r>
              <a:rPr lang="pl-PL" sz="3600" b="1" u="sng" dirty="0" smtClean="0">
                <a:latin typeface="+mn-lt"/>
                <a:cs typeface="Arial" charset="0"/>
              </a:rPr>
              <a:t>3.900.000,00 </a:t>
            </a:r>
            <a:r>
              <a:rPr lang="pl-PL" sz="3600" b="1" u="sng" dirty="0">
                <a:latin typeface="+mn-lt"/>
                <a:cs typeface="Arial" charset="0"/>
              </a:rPr>
              <a:t>zł</a:t>
            </a:r>
            <a:r>
              <a:rPr lang="pl-PL" sz="3600" b="1" u="sng" dirty="0" smtClean="0">
                <a:latin typeface="+mn-lt"/>
                <a:cs typeface="Arial" charset="0"/>
              </a:rPr>
              <a:t>.</a:t>
            </a:r>
            <a:endParaRPr lang="pl-PL" sz="3600" u="sng" dirty="0" smtClean="0">
              <a:latin typeface="+mn-lt"/>
            </a:endParaRPr>
          </a:p>
          <a:p>
            <a:pPr algn="ctr"/>
            <a:endParaRPr lang="pl-PL" sz="3600" u="sng" dirty="0" smtClean="0">
              <a:latin typeface="+mn-lt"/>
            </a:endParaRPr>
          </a:p>
          <a:p>
            <a:endParaRPr lang="pl-PL" sz="3600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52848" y="5188059"/>
            <a:ext cx="797468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smtClean="0"/>
              <a:t>(w latach 2000-2017 wydatkowano około </a:t>
            </a:r>
          </a:p>
          <a:p>
            <a:pPr algn="ctr"/>
            <a:r>
              <a:rPr lang="pl-PL" sz="3600" b="1" u="sng" dirty="0"/>
              <a:t>19.735.000,00 zł.)</a:t>
            </a:r>
          </a:p>
          <a:p>
            <a:pPr algn="ctr" eaLnBrk="1" hangingPunct="1"/>
            <a:endParaRPr lang="pl-PL" sz="4000" b="1" u="sng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139337" y="1504950"/>
            <a:ext cx="8752114" cy="4591050"/>
          </a:xfrm>
        </p:spPr>
        <p:txBody>
          <a:bodyPr/>
          <a:lstStyle/>
          <a:p>
            <a:r>
              <a:rPr lang="pl-PL" dirty="0" smtClean="0">
                <a:latin typeface="+mj-lt"/>
              </a:rPr>
              <a:t>10 </a:t>
            </a:r>
            <a:r>
              <a:rPr lang="pl-PL" dirty="0">
                <a:latin typeface="+mj-lt"/>
              </a:rPr>
              <a:t>czerwca 2016 Starosta Poznański Jan Grabkowski oraz Komendant Miejski Państwowej Straży Pożarnej w Poznaniu mł. bryg. Jacek </a:t>
            </a:r>
            <a:r>
              <a:rPr lang="pl-PL" dirty="0" smtClean="0">
                <a:latin typeface="+mj-lt"/>
              </a:rPr>
              <a:t>Michalak podpisali umowę </a:t>
            </a:r>
            <a:r>
              <a:rPr lang="pl-PL" dirty="0">
                <a:latin typeface="+mj-lt"/>
              </a:rPr>
              <a:t>dotyczącą wsparcia finansowego budowy nowej strażnicy dla Jednostki Ratowniczo – Gaśniczej nr 4 w Poznaniu. </a:t>
            </a:r>
            <a:r>
              <a:rPr lang="pl-PL" dirty="0" smtClean="0">
                <a:latin typeface="+mj-lt"/>
              </a:rPr>
              <a:t>Umowa przewiduje wsparcie ww. budowy w latach 2016-2018 kwotą </a:t>
            </a:r>
            <a:r>
              <a:rPr lang="pl-PL" b="1" dirty="0" smtClean="0">
                <a:latin typeface="+mj-lt"/>
              </a:rPr>
              <a:t>2.000.000,00 zł. </a:t>
            </a:r>
            <a:r>
              <a:rPr lang="pl-PL" dirty="0" smtClean="0">
                <a:latin typeface="+mj-lt"/>
              </a:rPr>
              <a:t>(w roku 2018 jest to 500.000,00 zł).</a:t>
            </a:r>
            <a:endParaRPr lang="pl-PL" b="1" dirty="0">
              <a:latin typeface="+mj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806572" y="518648"/>
            <a:ext cx="7013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Kontynuacja budowy nowej JR-G nr 4.</a:t>
            </a:r>
            <a:endParaRPr lang="pl-PL" sz="2400" dirty="0"/>
          </a:p>
        </p:txBody>
      </p:sp>
      <p:pic>
        <p:nvPicPr>
          <p:cNvPr id="10244" name="Picture 4" descr="http://powiat.poznan.pl/wp-content/uploads/2016/06/1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" y="3892731"/>
            <a:ext cx="4561952" cy="29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powiat.poznan.pl/wp-content/uploads/2016/06/Widok-z-g%C3%B3ry-od-strony-ulic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15" y="3892731"/>
            <a:ext cx="4450685" cy="296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DSC_467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961107"/>
            <a:ext cx="4611688" cy="3087688"/>
          </a:xfrm>
          <a:noFill/>
          <a:ln>
            <a:miter lim="800000"/>
            <a:headEnd/>
            <a:tailEnd/>
          </a:ln>
        </p:spPr>
      </p:pic>
      <p:pic>
        <p:nvPicPr>
          <p:cNvPr id="33794" name="Picture 5" descr="DSC_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688" y="3770312"/>
            <a:ext cx="4532312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Prostokąt 4"/>
          <p:cNvSpPr>
            <a:spLocks noChangeArrowheads="1"/>
          </p:cNvSpPr>
          <p:nvPr/>
        </p:nvSpPr>
        <p:spPr bwMode="auto">
          <a:xfrm>
            <a:off x="2305844" y="305243"/>
            <a:ext cx="660076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prstClr val="black"/>
                </a:solidFill>
                <a:latin typeface="+mn-lt"/>
              </a:rPr>
              <a:t>Kontynuacja modernizacji obiektu  </a:t>
            </a:r>
            <a:endParaRPr lang="pl-PL" sz="2400" dirty="0">
              <a:solidFill>
                <a:prstClr val="black"/>
              </a:solidFill>
              <a:latin typeface="+mn-lt"/>
            </a:endParaRPr>
          </a:p>
          <a:p>
            <a:pPr algn="ctr"/>
            <a:r>
              <a:rPr lang="pl-PL" sz="2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pl-PL" sz="2400" dirty="0">
                <a:solidFill>
                  <a:prstClr val="black"/>
                </a:solidFill>
                <a:latin typeface="+mn-lt"/>
              </a:rPr>
              <a:t>Jednostki Ratowniczo-Gaśniczej nr 8 </a:t>
            </a:r>
          </a:p>
          <a:p>
            <a:pPr algn="ctr"/>
            <a:r>
              <a:rPr lang="pl-PL" sz="2400" dirty="0">
                <a:solidFill>
                  <a:prstClr val="black"/>
                </a:solidFill>
                <a:latin typeface="+mn-lt"/>
              </a:rPr>
              <a:t>w Bolechowie (mieszczącego także Powiatowy Ośrodek Szkolenia OSP).  </a:t>
            </a:r>
            <a:r>
              <a:rPr lang="pl-PL" b="1" dirty="0">
                <a:solidFill>
                  <a:prstClr val="black"/>
                </a:solidFill>
              </a:rPr>
              <a:t/>
            </a:r>
            <a:br>
              <a:rPr lang="pl-PL" b="1" dirty="0">
                <a:solidFill>
                  <a:prstClr val="black"/>
                </a:solidFill>
              </a:rPr>
            </a:b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84" y="2103011"/>
            <a:ext cx="5996353" cy="4497264"/>
          </a:xfrm>
        </p:spPr>
      </p:pic>
      <p:sp>
        <p:nvSpPr>
          <p:cNvPr id="4" name="Prostokąt 3"/>
          <p:cNvSpPr/>
          <p:nvPr/>
        </p:nvSpPr>
        <p:spPr>
          <a:xfrm>
            <a:off x="2362932" y="500659"/>
            <a:ext cx="654367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indent="-226695" algn="just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pl-PL" sz="2400" dirty="0" smtClean="0">
                <a:ea typeface="Calibri" panose="020F0502020204030204" pitchFamily="34" charset="0"/>
                <a:cs typeface="Calibri" panose="020F0502020204030204" pitchFamily="34" charset="0"/>
              </a:rPr>
              <a:t>Dofinansowano modernizację obiektu Jednostki </a:t>
            </a:r>
            <a:r>
              <a:rPr lang="pl-PL" sz="2400" dirty="0">
                <a:ea typeface="Calibri" panose="020F0502020204030204" pitchFamily="34" charset="0"/>
                <a:cs typeface="Calibri" panose="020F0502020204030204" pitchFamily="34" charset="0"/>
              </a:rPr>
              <a:t>Ratowniczo-Gaśniczej nr 6 </a:t>
            </a:r>
            <a:r>
              <a:rPr lang="pl-PL" sz="2400" dirty="0" smtClean="0">
                <a:ea typeface="Calibri" panose="020F0502020204030204" pitchFamily="34" charset="0"/>
                <a:cs typeface="Calibri" panose="020F0502020204030204" pitchFamily="34" charset="0"/>
              </a:rPr>
              <a:t>w Krzesinach.</a:t>
            </a:r>
            <a:endParaRPr lang="pl-PL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3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57175" y="1452154"/>
            <a:ext cx="8667750" cy="53911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dirty="0" smtClean="0">
                <a:latin typeface="+mn-lt"/>
                <a:cs typeface="Arial" charset="0"/>
              </a:rPr>
              <a:t>Środki Powiatu posłużą do wsparcia zakupu </a:t>
            </a:r>
            <a:r>
              <a:rPr lang="pl-PL" dirty="0" smtClean="0">
                <a:latin typeface="+mn-lt"/>
              </a:rPr>
              <a:t>pojazdów</a:t>
            </a:r>
            <a:r>
              <a:rPr lang="pl-PL" dirty="0">
                <a:latin typeface="+mn-lt"/>
              </a:rPr>
              <a:t>, sprzętu ratowniczo-gaśniczego oraz </a:t>
            </a:r>
            <a:r>
              <a:rPr lang="pl-PL" dirty="0" smtClean="0">
                <a:latin typeface="+mn-lt"/>
              </a:rPr>
              <a:t>specjalistycznego. </a:t>
            </a:r>
            <a:endParaRPr lang="pl-PL" dirty="0" smtClean="0">
              <a:latin typeface="+mn-lt"/>
              <a:cs typeface="Arial" charset="0"/>
            </a:endParaRPr>
          </a:p>
        </p:txBody>
      </p:sp>
      <p:pic>
        <p:nvPicPr>
          <p:cNvPr id="34818" name="Picture 2" descr="E:\Zdjęcia\Ćwiczenia - Brenntag 2012\DSC_89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4995" y="2585628"/>
            <a:ext cx="5996463" cy="401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00297" y="1670413"/>
            <a:ext cx="8769532" cy="4591050"/>
          </a:xfrm>
        </p:spPr>
        <p:txBody>
          <a:bodyPr/>
          <a:lstStyle/>
          <a:p>
            <a:pPr algn="ctr"/>
            <a:r>
              <a:rPr lang="pl-PL" dirty="0" smtClean="0">
                <a:latin typeface="+mn-lt"/>
              </a:rPr>
              <a:t>Powiat sfinansuje także zakup środków </a:t>
            </a:r>
            <a:r>
              <a:rPr lang="pl-PL" dirty="0">
                <a:latin typeface="+mn-lt"/>
              </a:rPr>
              <a:t>ochrony indywidualnej </a:t>
            </a:r>
            <a:r>
              <a:rPr lang="pl-PL" dirty="0" smtClean="0">
                <a:latin typeface="+mn-lt"/>
              </a:rPr>
              <a:t>                    i </a:t>
            </a:r>
            <a:r>
              <a:rPr lang="pl-PL" dirty="0">
                <a:latin typeface="+mn-lt"/>
              </a:rPr>
              <a:t>zbiorowej strażaka, wyposażenia grup </a:t>
            </a:r>
            <a:r>
              <a:rPr lang="pl-PL" dirty="0" smtClean="0">
                <a:latin typeface="+mn-lt"/>
              </a:rPr>
              <a:t>specjalistycznych oraz organizacji </a:t>
            </a:r>
            <a:r>
              <a:rPr lang="pl-PL" dirty="0">
                <a:latin typeface="+mn-lt"/>
              </a:rPr>
              <a:t>szkoleń </a:t>
            </a:r>
            <a:r>
              <a:rPr lang="pl-PL" dirty="0" smtClean="0">
                <a:latin typeface="+mn-lt"/>
              </a:rPr>
              <a:t>specjalistycznych.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16386" name="Picture 2" descr="tl_files/foto/POIG/srodki indywidualn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5003"/>
            <a:ext cx="4631042" cy="34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nalezione obrazy dla zapytania szkolenie wysoko&amp;sacute;ciowe stra&amp;zdot;a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75" y="3599906"/>
            <a:ext cx="4344125" cy="32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429691" y="353722"/>
            <a:ext cx="6552896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dirty="0" smtClean="0">
                <a:latin typeface="Calibri" pitchFamily="34" charset="0"/>
                <a:cs typeface="Arial" charset="0"/>
              </a:rPr>
              <a:t>Powiat Poznański ufundował nagrodę finansową dla strażaka PSP - zwycięzcy konkursu Strażak Roku Powiatu Poznańskiego.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2411" y="4014651"/>
            <a:ext cx="2367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Najlepszym strażakiem </a:t>
            </a:r>
            <a:r>
              <a:rPr lang="pl-PL" dirty="0" smtClean="0"/>
              <a:t>z </a:t>
            </a:r>
            <a:r>
              <a:rPr lang="pl-PL" dirty="0"/>
              <a:t>Komendy Miejskiej PSP w Poznaniu wybrany został st. </a:t>
            </a:r>
            <a:r>
              <a:rPr lang="pl-PL" dirty="0" err="1"/>
              <a:t>ogn</a:t>
            </a:r>
            <a:r>
              <a:rPr lang="pl-PL" dirty="0"/>
              <a:t>. Krzysztof Morzyk z Jednostki Ratowniczo-Gaśniczej nr 9 w </a:t>
            </a:r>
            <a:r>
              <a:rPr lang="pl-PL" dirty="0" smtClean="0"/>
              <a:t>Mosinie.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22" y="2304756"/>
            <a:ext cx="6341965" cy="42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0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247650" y="3124199"/>
            <a:ext cx="2045142" cy="1974619"/>
          </a:xfrm>
          <a:prstGeom prst="rect">
            <a:avLst/>
          </a:prstGeom>
          <a:blipFill dpi="0" rotWithShape="0">
            <a:blip r:embed="rId3">
              <a:lum contrast="12000"/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</p:pic>
      <p:pic>
        <p:nvPicPr>
          <p:cNvPr id="4" name="Picture 5" descr="znak_zo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4808" y="3124199"/>
            <a:ext cx="1908367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zawartości 1"/>
          <p:cNvSpPr txBox="1">
            <a:spLocks/>
          </p:cNvSpPr>
          <p:nvPr/>
        </p:nvSpPr>
        <p:spPr>
          <a:xfrm>
            <a:off x="247650" y="1527175"/>
            <a:ext cx="8645525" cy="41560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l-PL" sz="4000" dirty="0" smtClean="0">
                <a:latin typeface="+mn-lt"/>
                <a:cs typeface="Arial" pitchFamily="34" charset="0"/>
              </a:rPr>
              <a:t>Wspólne przedsięwzięcia                                        i współdziałanie</a:t>
            </a:r>
            <a:endParaRPr kumimoji="1" lang="pl-PL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33" y="2972888"/>
            <a:ext cx="3991133" cy="2449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415770" y="367061"/>
            <a:ext cx="6411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/>
              <a:t>Murowana Goślina - styczeń 2018. Wybuch </a:t>
            </a:r>
            <a:r>
              <a:rPr lang="pl-PL" sz="2400" dirty="0"/>
              <a:t>gazu </a:t>
            </a:r>
            <a:r>
              <a:rPr lang="pl-PL" sz="2400" dirty="0" smtClean="0"/>
              <a:t>                i pożar </a:t>
            </a:r>
            <a:r>
              <a:rPr lang="pl-PL" sz="2400" dirty="0"/>
              <a:t>w wyniku </a:t>
            </a:r>
            <a:r>
              <a:rPr lang="pl-PL" sz="2400" dirty="0" smtClean="0"/>
              <a:t>rozszczelnienia gazociągu wysokiego ciśnienia.</a:t>
            </a:r>
            <a:endParaRPr lang="pl-PL" sz="24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1" y="1835331"/>
            <a:ext cx="3344091" cy="2508069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726"/>
            <a:ext cx="4586983" cy="344145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55" y="4343400"/>
            <a:ext cx="438274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1935480" y="-5129"/>
            <a:ext cx="774192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3200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dirty="0" smtClean="0">
                <a:latin typeface="Calibri" pitchFamily="34" charset="0"/>
                <a:cs typeface="Arial" charset="0"/>
              </a:rPr>
              <a:t>Odblaski dla pierwszoklasistów.</a:t>
            </a:r>
            <a:r>
              <a:rPr lang="pl-PL" sz="3200" dirty="0" smtClean="0">
                <a:latin typeface="Calibri" pitchFamily="34" charset="0"/>
                <a:cs typeface="Arial" charset="0"/>
              </a:rPr>
              <a:t> </a:t>
            </a:r>
            <a:br>
              <a:rPr lang="pl-PL" sz="3200" dirty="0" smtClean="0">
                <a:latin typeface="Calibri" pitchFamily="34" charset="0"/>
                <a:cs typeface="Arial" charset="0"/>
              </a:rPr>
            </a:br>
            <a:endParaRPr lang="pl-PL" sz="3200" dirty="0" smtClean="0">
              <a:latin typeface="Calibri" pitchFamily="34" charset="0"/>
              <a:cs typeface="Arial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5859989"/>
            <a:ext cx="90449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prstClr val="black"/>
                </a:solidFill>
              </a:rPr>
              <a:t>W trakcie 17 lat trwania akcji rozdano w sumie ponad 64.000,00 sztuk elementów odblaskowych.</a:t>
            </a:r>
            <a:r>
              <a:rPr lang="pl-PL" dirty="0">
                <a:solidFill>
                  <a:prstClr val="black"/>
                </a:solidFill>
              </a:rPr>
              <a:t/>
            </a:r>
            <a:br>
              <a:rPr lang="pl-PL" dirty="0">
                <a:solidFill>
                  <a:prstClr val="black"/>
                </a:solidFill>
              </a:rPr>
            </a:b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1" y="1430383"/>
            <a:ext cx="4536831" cy="30056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64" y="3182816"/>
            <a:ext cx="4645855" cy="26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74320" y="2473509"/>
            <a:ext cx="3832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Rozpoczęcie kolejnej edycji </a:t>
            </a:r>
            <a:r>
              <a:rPr lang="pl-PL" sz="2400" dirty="0">
                <a:solidFill>
                  <a:prstClr val="black"/>
                </a:solidFill>
              </a:rPr>
              <a:t>k</a:t>
            </a:r>
            <a:r>
              <a:rPr lang="pl-PL" sz="2400" dirty="0" smtClean="0">
                <a:solidFill>
                  <a:prstClr val="black"/>
                </a:solidFill>
              </a:rPr>
              <a:t>onkursu skierowanego do mieszkańców Powiatu pt. „Czujka tlenku węgla może uratować twoje życie”.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0"/>
            <a:ext cx="2219234" cy="1361803"/>
          </a:xfrm>
          <a:prstGeom prst="rect">
            <a:avLst/>
          </a:prstGeo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382219" y="228240"/>
            <a:ext cx="4477110" cy="62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znak_zosp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59150" y="204379"/>
            <a:ext cx="1936750" cy="1931988"/>
          </a:xfrm>
          <a:noFill/>
          <a:ln>
            <a:miter lim="800000"/>
            <a:headEnd/>
            <a:tailEnd/>
          </a:ln>
        </p:spPr>
      </p:pic>
      <p:sp>
        <p:nvSpPr>
          <p:cNvPr id="38914" name="Prostokąt 3"/>
          <p:cNvSpPr>
            <a:spLocks noChangeArrowheads="1"/>
          </p:cNvSpPr>
          <p:nvPr/>
        </p:nvSpPr>
        <p:spPr bwMode="auto">
          <a:xfrm>
            <a:off x="95794" y="2457450"/>
            <a:ext cx="890015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prstClr val="black"/>
                </a:solidFill>
              </a:rPr>
              <a:t>W roku </a:t>
            </a:r>
            <a:r>
              <a:rPr lang="pl-PL" sz="3600" dirty="0" smtClean="0">
                <a:solidFill>
                  <a:prstClr val="black"/>
                </a:solidFill>
              </a:rPr>
              <a:t>2018 </a:t>
            </a:r>
            <a:r>
              <a:rPr lang="pl-PL" sz="3600" dirty="0">
                <a:solidFill>
                  <a:prstClr val="black"/>
                </a:solidFill>
              </a:rPr>
              <a:t>Powiat Poznański </a:t>
            </a:r>
            <a:r>
              <a:rPr lang="pl-PL" sz="3600" dirty="0" smtClean="0">
                <a:solidFill>
                  <a:prstClr val="black"/>
                </a:solidFill>
              </a:rPr>
              <a:t>przeznaczył </a:t>
            </a:r>
            <a:r>
              <a:rPr lang="pl-PL" sz="3600" dirty="0">
                <a:solidFill>
                  <a:prstClr val="black"/>
                </a:solidFill>
              </a:rPr>
              <a:t>środki finansowe na rzecz Jednostek Ochotniczych Straży Pożarnych, </a:t>
            </a:r>
          </a:p>
          <a:p>
            <a:pPr algn="ctr"/>
            <a:r>
              <a:rPr lang="pl-PL" sz="3600" dirty="0">
                <a:solidFill>
                  <a:prstClr val="black"/>
                </a:solidFill>
              </a:rPr>
              <a:t>w wysokości </a:t>
            </a:r>
            <a:r>
              <a:rPr lang="pl-PL" sz="3600" dirty="0" smtClean="0">
                <a:solidFill>
                  <a:prstClr val="black"/>
                </a:solidFill>
              </a:rPr>
              <a:t>prawie </a:t>
            </a:r>
            <a:r>
              <a:rPr lang="pl-PL" sz="3600" b="1" u="sng" dirty="0" smtClean="0">
                <a:solidFill>
                  <a:prstClr val="black"/>
                </a:solidFill>
              </a:rPr>
              <a:t>242.400,00 </a:t>
            </a:r>
            <a:r>
              <a:rPr lang="pl-PL" sz="3600" b="1" u="sng" dirty="0">
                <a:solidFill>
                  <a:prstClr val="black"/>
                </a:solidFill>
              </a:rPr>
              <a:t>zł.             </a:t>
            </a:r>
          </a:p>
          <a:p>
            <a:pPr algn="ctr"/>
            <a:endParaRPr lang="pl-PL" sz="3600" dirty="0">
              <a:solidFill>
                <a:prstClr val="black"/>
              </a:solidFill>
            </a:endParaRPr>
          </a:p>
          <a:p>
            <a:pPr algn="ctr"/>
            <a:r>
              <a:rPr lang="pl-PL" sz="3600" dirty="0" smtClean="0">
                <a:solidFill>
                  <a:prstClr val="black"/>
                </a:solidFill>
              </a:rPr>
              <a:t>(</a:t>
            </a:r>
            <a:r>
              <a:rPr lang="pl-PL" sz="3600" dirty="0">
                <a:solidFill>
                  <a:prstClr val="black"/>
                </a:solidFill>
              </a:rPr>
              <a:t>w latach </a:t>
            </a:r>
            <a:r>
              <a:rPr lang="pl-PL" sz="3600" dirty="0" smtClean="0">
                <a:solidFill>
                  <a:prstClr val="black"/>
                </a:solidFill>
              </a:rPr>
              <a:t>2000-2017</a:t>
            </a:r>
          </a:p>
          <a:p>
            <a:pPr algn="ctr"/>
            <a:r>
              <a:rPr lang="pl-PL" sz="3600" b="1" u="sng" dirty="0" smtClean="0">
                <a:solidFill>
                  <a:prstClr val="black"/>
                </a:solidFill>
              </a:rPr>
              <a:t> </a:t>
            </a:r>
            <a:r>
              <a:rPr lang="pl-PL" sz="3600" b="1" u="sng" dirty="0"/>
              <a:t>1.097.000,00 </a:t>
            </a:r>
            <a:r>
              <a:rPr lang="pl-PL" sz="3600" b="1" u="sng" dirty="0" smtClean="0">
                <a:solidFill>
                  <a:prstClr val="black"/>
                </a:solidFill>
              </a:rPr>
              <a:t>zł</a:t>
            </a:r>
            <a:r>
              <a:rPr lang="pl-PL" sz="3600" b="1" u="sng" dirty="0">
                <a:solidFill>
                  <a:prstClr val="black"/>
                </a:solidFill>
              </a:rPr>
              <a:t>.</a:t>
            </a:r>
            <a:r>
              <a:rPr lang="pl-PL" sz="36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Prostokąt 4"/>
          <p:cNvSpPr>
            <a:spLocks noChangeArrowheads="1"/>
          </p:cNvSpPr>
          <p:nvPr/>
        </p:nvSpPr>
        <p:spPr bwMode="auto">
          <a:xfrm>
            <a:off x="2076450" y="266700"/>
            <a:ext cx="6924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XII Powiatowe </a:t>
            </a:r>
            <a:r>
              <a:rPr lang="pl-PL" sz="2400" dirty="0">
                <a:solidFill>
                  <a:prstClr val="black"/>
                </a:solidFill>
              </a:rPr>
              <a:t>Zawody Obrony Cywilnej </a:t>
            </a:r>
          </a:p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- Tarnowo Podgórne.</a:t>
            </a:r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383"/>
            <a:ext cx="4518683" cy="2971035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83" y="3915142"/>
            <a:ext cx="4625317" cy="29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854926" y="216859"/>
            <a:ext cx="703652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V Piknik </a:t>
            </a:r>
            <a:r>
              <a:rPr lang="pl-PL" sz="2400" dirty="0">
                <a:solidFill>
                  <a:prstClr val="black"/>
                </a:solidFill>
              </a:rPr>
              <a:t>Rodzinny </a:t>
            </a:r>
            <a:endParaRPr lang="pl-PL" sz="2400" dirty="0" smtClean="0">
              <a:solidFill>
                <a:prstClr val="black"/>
              </a:solidFill>
            </a:endParaRPr>
          </a:p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„</a:t>
            </a:r>
            <a:r>
              <a:rPr lang="pl-PL" sz="2400" dirty="0">
                <a:solidFill>
                  <a:prstClr val="black"/>
                </a:solidFill>
              </a:rPr>
              <a:t>Bezpieczni w </a:t>
            </a:r>
            <a:r>
              <a:rPr lang="pl-PL" sz="2400" dirty="0" smtClean="0">
                <a:solidFill>
                  <a:prstClr val="black"/>
                </a:solidFill>
              </a:rPr>
              <a:t>Powiecie Poznańskim”.</a:t>
            </a:r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22" y="3648808"/>
            <a:ext cx="4807778" cy="320919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662"/>
            <a:ext cx="4336222" cy="28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08" y="2679089"/>
            <a:ext cx="6191250" cy="3667125"/>
          </a:xfrm>
        </p:spPr>
      </p:pic>
      <p:sp>
        <p:nvSpPr>
          <p:cNvPr id="3" name="Prostokąt 2"/>
          <p:cNvSpPr/>
          <p:nvPr/>
        </p:nvSpPr>
        <p:spPr>
          <a:xfrm>
            <a:off x="2004395" y="489420"/>
            <a:ext cx="703652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l-PL" sz="2400" dirty="0" err="1"/>
              <a:t>Raben</a:t>
            </a:r>
            <a:r>
              <a:rPr lang="pl-PL" sz="2400" dirty="0"/>
              <a:t> Logistics Polska Sp. z o.o. oddział w Gądkach </a:t>
            </a:r>
            <a:endParaRPr lang="pl-PL" sz="2400" dirty="0" smtClean="0"/>
          </a:p>
          <a:p>
            <a:pPr algn="ctr"/>
            <a:r>
              <a:rPr lang="pl-PL" sz="2400" dirty="0" smtClean="0"/>
              <a:t>- ćwiczenia </a:t>
            </a:r>
            <a:r>
              <a:rPr lang="pl-PL" sz="2400" dirty="0"/>
              <a:t>doskonalące z zakresu zarządzania kryzysowego</a:t>
            </a:r>
            <a:r>
              <a:rPr lang="pl-PL" sz="2400" dirty="0" smtClean="0">
                <a:solidFill>
                  <a:prstClr val="black"/>
                </a:solidFill>
              </a:rPr>
              <a:t>.</a:t>
            </a:r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7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78" y="3719146"/>
            <a:ext cx="5114221" cy="3138854"/>
          </a:xfrm>
        </p:spPr>
      </p:pic>
      <p:sp>
        <p:nvSpPr>
          <p:cNvPr id="3" name="Prostokąt 2"/>
          <p:cNvSpPr/>
          <p:nvPr/>
        </p:nvSpPr>
        <p:spPr>
          <a:xfrm>
            <a:off x="3811307" y="509927"/>
            <a:ext cx="2538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Szkolenie </a:t>
            </a:r>
            <a:r>
              <a:rPr lang="pl-PL" sz="2400" dirty="0" smtClean="0"/>
              <a:t>obronne.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46"/>
            <a:ext cx="3712308" cy="2171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24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pl-PL" dirty="0" smtClean="0"/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wspieranie Jednostek Ochotniczych Straży Pożarnych poprzez zakup sprzętu;</a:t>
            </a:r>
          </a:p>
          <a:p>
            <a:pPr marL="342900" indent="-342900">
              <a:buFontTx/>
              <a:buChar char="-"/>
            </a:pPr>
            <a:endParaRPr lang="pl-PL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l-PL" dirty="0">
                <a:latin typeface="+mn-lt"/>
              </a:rPr>
              <a:t>wspieranie Państwowej Straży </a:t>
            </a:r>
            <a:r>
              <a:rPr lang="pl-PL" dirty="0" smtClean="0">
                <a:latin typeface="+mn-lt"/>
              </a:rPr>
              <a:t>Pożarnej poprzez finansowanie modernizacji obiektów, wyposażenia                    w sprzęt oraz szkoleń;</a:t>
            </a:r>
          </a:p>
          <a:p>
            <a:pPr marL="342900" indent="-342900">
              <a:buFontTx/>
              <a:buChar char="-"/>
            </a:pPr>
            <a:endParaRPr lang="pl-PL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 kontynuowanie wspólnych przedsięwzięć w zakresie, zawodów, konkursów, ćwiczeń, szkoleń oraz przedsięwzięć prewencyjnych.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738646" y="509927"/>
            <a:ext cx="5757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/>
              <a:t>Wyznaczenie kierunków działań na rok 2019</a:t>
            </a:r>
            <a:r>
              <a:rPr lang="pl-PL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56742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118860"/>
            <a:ext cx="4099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Opracował: </a:t>
            </a:r>
          </a:p>
          <a:p>
            <a:r>
              <a:rPr lang="pl-PL" sz="1400" dirty="0" smtClean="0"/>
              <a:t>Łukasz Sobolewski – Wydział Bezpieczeństwa </a:t>
            </a:r>
          </a:p>
          <a:p>
            <a:r>
              <a:rPr lang="pl-PL" sz="1400" dirty="0" smtClean="0"/>
              <a:t>i Zarządzania Kryzysowego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44" y="2266164"/>
            <a:ext cx="4962435" cy="3045131"/>
          </a:xfrm>
          <a:prstGeom prst="rect">
            <a:avLst/>
          </a:prstGeom>
        </p:spPr>
      </p:pic>
      <p:sp>
        <p:nvSpPr>
          <p:cNvPr id="4" name="Prostokąt 4"/>
          <p:cNvSpPr>
            <a:spLocks noChangeArrowheads="1"/>
          </p:cNvSpPr>
          <p:nvPr/>
        </p:nvSpPr>
        <p:spPr bwMode="auto">
          <a:xfrm>
            <a:off x="970323" y="1031384"/>
            <a:ext cx="6924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800" b="1" dirty="0" smtClean="0">
                <a:solidFill>
                  <a:prstClr val="black"/>
                </a:solidFill>
              </a:rPr>
              <a:t>DZIĘKUJĘ ZA UWAGĘ.</a:t>
            </a:r>
            <a:endParaRPr lang="pl-PL" sz="4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5039612" y="1241962"/>
            <a:ext cx="4888524" cy="4591050"/>
          </a:xfrm>
        </p:spPr>
        <p:txBody>
          <a:bodyPr/>
          <a:lstStyle/>
          <a:p>
            <a:pPr algn="l"/>
            <a:r>
              <a:rPr lang="pl-PL" sz="1800" dirty="0" smtClean="0"/>
              <a:t>Dla 36 </a:t>
            </a:r>
            <a:r>
              <a:rPr lang="pl-PL" sz="1800" dirty="0"/>
              <a:t>Jednostek </a:t>
            </a:r>
            <a:r>
              <a:rPr lang="pl-PL" sz="1800" dirty="0" smtClean="0"/>
              <a:t>OSP zakupiono 36 prądownic </a:t>
            </a:r>
            <a:r>
              <a:rPr lang="pl-PL" sz="1800" dirty="0" err="1" smtClean="0"/>
              <a:t>Rosenbauer</a:t>
            </a:r>
            <a:r>
              <a:rPr lang="pl-PL" sz="1800" dirty="0" smtClean="0"/>
              <a:t> </a:t>
            </a:r>
          </a:p>
          <a:p>
            <a:pPr algn="l"/>
            <a:r>
              <a:rPr lang="pl-PL" sz="1800" dirty="0" smtClean="0"/>
              <a:t>i 108 odcinków </a:t>
            </a:r>
            <a:r>
              <a:rPr lang="pl-PL" sz="1800" dirty="0"/>
              <a:t>węża do </a:t>
            </a:r>
            <a:r>
              <a:rPr lang="pl-PL" sz="1800" dirty="0" smtClean="0"/>
              <a:t>motopomp.</a:t>
            </a: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2045334" y="165907"/>
            <a:ext cx="6885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Kwotę </a:t>
            </a:r>
            <a:r>
              <a:rPr lang="pl-PL" sz="2400" b="1" dirty="0" smtClean="0"/>
              <a:t>97.200,00 </a:t>
            </a:r>
            <a:r>
              <a:rPr lang="pl-PL" sz="2400" dirty="0" smtClean="0">
                <a:solidFill>
                  <a:prstClr val="black"/>
                </a:solidFill>
              </a:rPr>
              <a:t>zł przeznaczono na zakup sprzętu </a:t>
            </a:r>
          </a:p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dla Jednostek OSP.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9" name="Symbol zastępczy zawartości 1"/>
          <p:cNvSpPr txBox="1">
            <a:spLocks/>
          </p:cNvSpPr>
          <p:nvPr/>
        </p:nvSpPr>
        <p:spPr>
          <a:xfrm>
            <a:off x="0" y="5012379"/>
            <a:ext cx="9081589" cy="4591050"/>
          </a:xfrm>
          <a:prstGeom prst="rect">
            <a:avLst/>
          </a:prstGeom>
        </p:spPr>
        <p:txBody>
          <a:bodyPr vert="horz"/>
          <a:lstStyle>
            <a:lvl1pPr marL="0" indent="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600" dirty="0" smtClean="0"/>
              <a:t>Sprzęt otrzymały Jednostki OSP: OSP Dakowy Suche; OSP </a:t>
            </a:r>
            <a:r>
              <a:rPr lang="pl-PL" sz="1600" dirty="0"/>
              <a:t>Dobieżyn; OSP Niepruszewo; </a:t>
            </a:r>
            <a:r>
              <a:rPr lang="pl-PL" sz="1600" dirty="0" smtClean="0"/>
              <a:t>OSP Otusz; OSP Szewce; OSP </a:t>
            </a:r>
            <a:r>
              <a:rPr lang="pl-PL" sz="1600" dirty="0"/>
              <a:t>Promnice; OSP Palędzie; OSP Krzyżowniki; OSP Komorniki; OSP Gułtowy; OSP Brzeźno; OSP  Czmoń; </a:t>
            </a:r>
            <a:r>
              <a:rPr lang="pl-PL" sz="1600" dirty="0" smtClean="0"/>
              <a:t>OSP Radzewo; OSP </a:t>
            </a:r>
            <a:r>
              <a:rPr lang="pl-PL" sz="1600" dirty="0"/>
              <a:t>Szczytniki; </a:t>
            </a:r>
            <a:r>
              <a:rPr lang="pl-PL" sz="1600" dirty="0" smtClean="0"/>
              <a:t>OSP Krajkowo; OSP </a:t>
            </a:r>
            <a:r>
              <a:rPr lang="pl-PL" sz="1600" dirty="0"/>
              <a:t>Nowinki; </a:t>
            </a:r>
            <a:r>
              <a:rPr lang="pl-PL" sz="1600" dirty="0" smtClean="0"/>
              <a:t>OSP Radzewice;  OSP Żabinko; OSP Białężyn; OSP </a:t>
            </a:r>
            <a:r>
              <a:rPr lang="pl-PL" sz="1600" dirty="0"/>
              <a:t>Boduszewo; </a:t>
            </a:r>
            <a:r>
              <a:rPr lang="pl-PL" sz="1600" dirty="0" smtClean="0"/>
              <a:t>OSP Długa Goślina; OSP Łopuchowo; OSP Mściszewo; OSP </a:t>
            </a:r>
            <a:r>
              <a:rPr lang="pl-PL" sz="1600" dirty="0"/>
              <a:t>Nieszawa; OSP Rakownia; OSP Kociałkowa Górka; OSP Latalice; </a:t>
            </a:r>
            <a:r>
              <a:rPr lang="pl-PL" sz="1600" dirty="0" smtClean="0"/>
              <a:t>OSP Węglewo; OSP Puszczykowo; OSP Mrowino; OSP Napachanie; OSP Przybroda </a:t>
            </a:r>
            <a:r>
              <a:rPr lang="pl-PL" sz="1600" dirty="0"/>
              <a:t>OSP Chludowo; </a:t>
            </a:r>
            <a:r>
              <a:rPr lang="pl-PL" sz="1600" dirty="0" smtClean="0"/>
              <a:t>OSP Zielątkowo; OSP </a:t>
            </a:r>
            <a:r>
              <a:rPr lang="pl-PL" sz="1600" dirty="0"/>
              <a:t>Lusowo; OSP </a:t>
            </a:r>
            <a:r>
              <a:rPr lang="pl-PL" sz="1600" dirty="0" err="1"/>
              <a:t>Ceradz</a:t>
            </a:r>
            <a:r>
              <a:rPr lang="pl-PL" sz="1600" dirty="0"/>
              <a:t> Kościelny.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94"/>
            <a:ext cx="4716782" cy="314255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72" y="2326354"/>
            <a:ext cx="3891028" cy="25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258694" y="137568"/>
            <a:ext cx="6885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Kwotę </a:t>
            </a:r>
            <a:r>
              <a:rPr lang="pl-PL" sz="2400" b="1" dirty="0" smtClean="0"/>
              <a:t>100.000,00 </a:t>
            </a:r>
            <a:r>
              <a:rPr lang="pl-PL" sz="2400" dirty="0" smtClean="0">
                <a:solidFill>
                  <a:prstClr val="black"/>
                </a:solidFill>
              </a:rPr>
              <a:t>zł przeznaczono na kontynuację budowy budynku gminnego – mieszczącego remizę OSP Puszczykowo.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2" y="1661990"/>
            <a:ext cx="8377660" cy="4712433"/>
          </a:xfrm>
        </p:spPr>
      </p:pic>
    </p:spTree>
    <p:extLst>
      <p:ext uri="{BB962C8B-B14F-4D97-AF65-F5344CB8AC3E}">
        <p14:creationId xmlns:p14="http://schemas.microsoft.com/office/powerpoint/2010/main" val="249729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485775" y="1504950"/>
            <a:ext cx="8296275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4000" dirty="0" smtClean="0">
                <a:latin typeface="Calibri" pitchFamily="34" charset="0"/>
                <a:cs typeface="Arial" charset="0"/>
              </a:rPr>
              <a:t>Powiat Poznański w roku 2018 wspierał inicjatywy mające na celu zwiększenie aktywności i sprawności fizycznej druhów, promocji wiedzy </a:t>
            </a:r>
            <a:endParaRPr lang="pl-PL" sz="4000" dirty="0" smtClean="0">
              <a:latin typeface="Arial" charset="0"/>
              <a:cs typeface="Arial" charset="0"/>
            </a:endParaRPr>
          </a:p>
          <a:p>
            <a:pPr algn="ctr" eaLnBrk="1" hangingPunct="1"/>
            <a:r>
              <a:rPr lang="pl-PL" sz="4000" dirty="0" smtClean="0">
                <a:latin typeface="Calibri" pitchFamily="34" charset="0"/>
                <a:cs typeface="Arial" charset="0"/>
              </a:rPr>
              <a:t>z zakresu bezpieczeństwa przeciwpożarowego </a:t>
            </a:r>
          </a:p>
          <a:p>
            <a:pPr algn="ctr" eaLnBrk="1" hangingPunct="1"/>
            <a:r>
              <a:rPr lang="pl-PL" sz="4000" dirty="0" smtClean="0">
                <a:latin typeface="Calibri" pitchFamily="34" charset="0"/>
                <a:cs typeface="Arial" charset="0"/>
              </a:rPr>
              <a:t>i działalności OSP, a także szkolenia prezesów i naczelników OSP.</a:t>
            </a: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78700" y="266750"/>
            <a:ext cx="6665300" cy="4829175"/>
          </a:xfrm>
        </p:spPr>
        <p:txBody>
          <a:bodyPr/>
          <a:lstStyle/>
          <a:p>
            <a:pPr algn="ctr" eaLnBrk="1" hangingPunct="1"/>
            <a:r>
              <a:rPr lang="pl-PL" dirty="0" smtClean="0">
                <a:latin typeface="+mn-lt"/>
              </a:rPr>
              <a:t>- Powiatowe eliminacje Ogólnopolskiego Turnieju Wiedzy Pożarniczej.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142079" y="5595677"/>
            <a:ext cx="4872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pl-PL" dirty="0" smtClean="0"/>
              <a:t>ufundowanie nagród</a:t>
            </a:r>
          </a:p>
          <a:p>
            <a:pPr marL="285750" indent="-285750" eaLnBrk="1" hangingPunct="1">
              <a:buFontTx/>
              <a:buChar char="-"/>
            </a:pPr>
            <a:r>
              <a:rPr lang="pl-PL" dirty="0"/>
              <a:t>z</a:t>
            </a:r>
            <a:r>
              <a:rPr lang="pl-PL" dirty="0" smtClean="0"/>
              <a:t>akup usługi gastronomicznej dla uczestników 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825"/>
            <a:ext cx="5758962" cy="34769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76" y="4193930"/>
            <a:ext cx="3212123" cy="1806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661249" y="472683"/>
            <a:ext cx="8620124" cy="4878169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- Powiatowe Obchody Dnia Strażaka.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5347928" y="21980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pl-PL" dirty="0" smtClean="0"/>
              <a:t>- zakup usługi gastronomicznej </a:t>
            </a:r>
          </a:p>
          <a:p>
            <a:pPr eaLnBrk="1" hangingPunct="1">
              <a:buFontTx/>
              <a:buNone/>
            </a:pPr>
            <a:r>
              <a:rPr lang="pl-PL" dirty="0" smtClean="0"/>
              <a:t>  dla uczestników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55" y="4086783"/>
            <a:ext cx="5179845" cy="277121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91"/>
            <a:ext cx="3833446" cy="5113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627539" y="-19613"/>
            <a:ext cx="6377123" cy="1841056"/>
          </a:xfrm>
        </p:spPr>
        <p:txBody>
          <a:bodyPr/>
          <a:lstStyle/>
          <a:p>
            <a:pPr algn="ctr"/>
            <a:endParaRPr lang="pl-PL" sz="3200" dirty="0" smtClean="0"/>
          </a:p>
          <a:p>
            <a:pPr algn="l"/>
            <a:r>
              <a:rPr lang="pl-PL" sz="3200" dirty="0" smtClean="0">
                <a:latin typeface="+mn-lt"/>
              </a:rPr>
              <a:t>- </a:t>
            </a:r>
            <a:r>
              <a:rPr lang="pl-PL" dirty="0" smtClean="0">
                <a:latin typeface="+mn-lt"/>
              </a:rPr>
              <a:t>Konkurs Strażak Roku Powiatu Poznańskiego.</a:t>
            </a:r>
            <a:endParaRPr lang="pl-PL" dirty="0">
              <a:latin typeface="+mn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581775" y="2247215"/>
            <a:ext cx="3114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l-PL" dirty="0" smtClean="0"/>
              <a:t> Powiat ufundował </a:t>
            </a:r>
          </a:p>
          <a:p>
            <a:r>
              <a:rPr lang="pl-PL" dirty="0" smtClean="0"/>
              <a:t>  nagrody finansowe dla </a:t>
            </a:r>
          </a:p>
          <a:p>
            <a:r>
              <a:rPr lang="pl-PL" dirty="0" smtClean="0"/>
              <a:t>  druhów OSP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411" y="5930741"/>
            <a:ext cx="9010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Najlepszym strażakiem ochotnikiem </a:t>
            </a:r>
            <a:r>
              <a:rPr lang="pl-PL" dirty="0" smtClean="0"/>
              <a:t>wybrana została druhna Eliza </a:t>
            </a:r>
            <a:r>
              <a:rPr lang="pl-PL" dirty="0"/>
              <a:t>Bałazy z OSP Puszczykowo, </a:t>
            </a:r>
            <a:r>
              <a:rPr lang="pl-PL" dirty="0" smtClean="0"/>
              <a:t>drugą nagrodę otrzymał </a:t>
            </a:r>
            <a:r>
              <a:rPr lang="pl-PL" dirty="0" err="1" smtClean="0"/>
              <a:t>dh</a:t>
            </a:r>
            <a:r>
              <a:rPr lang="pl-PL" dirty="0" smtClean="0"/>
              <a:t> </a:t>
            </a:r>
            <a:r>
              <a:rPr lang="pl-PL" dirty="0"/>
              <a:t>Marcin Batycki z OSP Komorniki </a:t>
            </a:r>
            <a:r>
              <a:rPr lang="pl-PL" dirty="0" smtClean="0"/>
              <a:t>z gminy </a:t>
            </a:r>
            <a:r>
              <a:rPr lang="pl-PL" dirty="0"/>
              <a:t>Kleszczewo, a trzecią </a:t>
            </a:r>
            <a:r>
              <a:rPr lang="pl-PL" dirty="0" smtClean="0"/>
              <a:t>                  </a:t>
            </a:r>
            <a:r>
              <a:rPr lang="pl-PL" dirty="0" err="1" smtClean="0"/>
              <a:t>dh</a:t>
            </a:r>
            <a:r>
              <a:rPr lang="pl-PL" dirty="0" smtClean="0"/>
              <a:t> </a:t>
            </a:r>
            <a:r>
              <a:rPr lang="pl-PL" dirty="0"/>
              <a:t>Patrycja </a:t>
            </a:r>
            <a:r>
              <a:rPr lang="pl-PL" dirty="0" err="1"/>
              <a:t>Klamecka</a:t>
            </a:r>
            <a:r>
              <a:rPr lang="pl-PL" dirty="0"/>
              <a:t> z OSP Buk.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3" y="1430383"/>
            <a:ext cx="5480049" cy="4343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iatPoznansk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PowiatPoznanski</Template>
  <TotalTime>6703</TotalTime>
  <Words>948</Words>
  <Application>Microsoft Office PowerPoint</Application>
  <PresentationFormat>Pokaz na ekranie (4:3)</PresentationFormat>
  <Paragraphs>106</Paragraphs>
  <Slides>35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0" baseType="lpstr">
      <vt:lpstr>Arial</vt:lpstr>
      <vt:lpstr>Calibri</vt:lpstr>
      <vt:lpstr>Tahoma</vt:lpstr>
      <vt:lpstr>Times New Roman</vt:lpstr>
      <vt:lpstr>PowiatPoznanski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Admin</dc:creator>
  <cp:lastModifiedBy>Łukasz Sobolewski</cp:lastModifiedBy>
  <cp:revision>778</cp:revision>
  <cp:lastPrinted>2018-12-06T07:21:05Z</cp:lastPrinted>
  <dcterms:created xsi:type="dcterms:W3CDTF">2012-06-06T08:45:00Z</dcterms:created>
  <dcterms:modified xsi:type="dcterms:W3CDTF">2018-12-06T07:21:30Z</dcterms:modified>
</cp:coreProperties>
</file>