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416" r:id="rId2"/>
    <p:sldId id="417" r:id="rId3"/>
    <p:sldId id="528" r:id="rId4"/>
    <p:sldId id="420" r:id="rId5"/>
    <p:sldId id="546" r:id="rId6"/>
    <p:sldId id="550" r:id="rId7"/>
    <p:sldId id="549" r:id="rId8"/>
    <p:sldId id="624" r:id="rId9"/>
    <p:sldId id="633" r:id="rId10"/>
    <p:sldId id="625" r:id="rId11"/>
    <p:sldId id="641" r:id="rId12"/>
    <p:sldId id="632" r:id="rId13"/>
    <p:sldId id="643" r:id="rId14"/>
    <p:sldId id="640" r:id="rId15"/>
    <p:sldId id="642" r:id="rId16"/>
    <p:sldId id="636" r:id="rId17"/>
    <p:sldId id="638" r:id="rId18"/>
    <p:sldId id="639" r:id="rId19"/>
    <p:sldId id="635" r:id="rId20"/>
    <p:sldId id="634" r:id="rId21"/>
    <p:sldId id="627" r:id="rId22"/>
    <p:sldId id="626" r:id="rId23"/>
    <p:sldId id="644" r:id="rId24"/>
    <p:sldId id="645" r:id="rId25"/>
    <p:sldId id="646" r:id="rId26"/>
    <p:sldId id="647" r:id="rId27"/>
    <p:sldId id="648" r:id="rId28"/>
    <p:sldId id="422" r:id="rId29"/>
    <p:sldId id="628" r:id="rId30"/>
    <p:sldId id="629" r:id="rId31"/>
    <p:sldId id="435" r:id="rId32"/>
    <p:sldId id="436" r:id="rId33"/>
    <p:sldId id="506" r:id="rId34"/>
    <p:sldId id="568" r:id="rId35"/>
    <p:sldId id="630" r:id="rId36"/>
    <p:sldId id="570" r:id="rId37"/>
    <p:sldId id="608" r:id="rId38"/>
    <p:sldId id="554" r:id="rId39"/>
    <p:sldId id="602" r:id="rId40"/>
    <p:sldId id="557" r:id="rId41"/>
    <p:sldId id="598" r:id="rId42"/>
    <p:sldId id="560" r:id="rId43"/>
    <p:sldId id="449" r:id="rId44"/>
    <p:sldId id="448" r:id="rId45"/>
    <p:sldId id="610" r:id="rId46"/>
    <p:sldId id="611" r:id="rId47"/>
    <p:sldId id="618" r:id="rId48"/>
    <p:sldId id="446" r:id="rId49"/>
  </p:sldIdLst>
  <p:sldSz cx="9144000" cy="6858000" type="screen4x3"/>
  <p:notesSz cx="6794500" cy="9931400"/>
  <p:defaultTextStyle>
    <a:defPPr>
      <a:defRPr lang="pl-PL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5" autoAdjust="0"/>
    <p:restoredTop sz="92132" autoAdjust="0"/>
  </p:normalViewPr>
  <p:slideViewPr>
    <p:cSldViewPr snapToGrid="0" snapToObjects="1">
      <p:cViewPr varScale="1">
        <p:scale>
          <a:sx n="106" d="100"/>
          <a:sy n="106" d="100"/>
        </p:scale>
        <p:origin x="17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8D12188D-DE33-4445-A994-72A3FC401AD5}" type="datetimeFigureOut">
              <a:rPr lang="pl-PL"/>
              <a:pPr>
                <a:defRPr/>
              </a:pPr>
              <a:t>22.01.2021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9C698150-B877-4737-8BC8-77AEE0198B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709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36BE3DF-5401-40CB-9D9C-9D6938A4B00E}" type="datetimeFigureOut">
              <a:rPr lang="pl-PL"/>
              <a:pPr>
                <a:defRPr/>
              </a:pPr>
              <a:t>22.01.2021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9E2DECC-BBF4-46DD-ABD0-F74DD02D166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463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2DECC-BBF4-46DD-ABD0-F74DD02D1662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7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A95BD-D43F-40A7-9574-7C8CCC8A992B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8074" y="1727932"/>
            <a:ext cx="7705128" cy="2630099"/>
          </a:xfrm>
          <a:prstGeom prst="rect">
            <a:avLst/>
          </a:prstGeom>
        </p:spPr>
        <p:txBody>
          <a:bodyPr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8074" y="4562593"/>
            <a:ext cx="5428074" cy="76199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/>
          </p:nvPr>
        </p:nvSpPr>
        <p:spPr>
          <a:xfrm>
            <a:off x="348075" y="5324593"/>
            <a:ext cx="1778000" cy="7619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>
                <a:solidFill>
                  <a:srgbClr val="999999"/>
                </a:solidFill>
                <a:latin typeface="Tahoma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inform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ymbol zastępczy zawartości 13"/>
          <p:cNvSpPr>
            <a:spLocks noGrp="1"/>
          </p:cNvSpPr>
          <p:nvPr>
            <p:ph sz="quarter" idx="10"/>
          </p:nvPr>
        </p:nvSpPr>
        <p:spPr>
          <a:xfrm>
            <a:off x="723900" y="1504950"/>
            <a:ext cx="7639050" cy="4591050"/>
          </a:xfrm>
          <a:prstGeom prst="rect">
            <a:avLst/>
          </a:prstGeom>
        </p:spPr>
        <p:txBody>
          <a:bodyPr vert="horz"/>
          <a:lstStyle>
            <a:lvl1pPr marL="0" indent="0" algn="just">
              <a:buNone/>
              <a:defRPr sz="2400" b="0" i="0">
                <a:latin typeface=""/>
              </a:defRPr>
            </a:lvl1pPr>
            <a:lvl2pPr algn="just">
              <a:defRPr sz="2400" b="0" i="0">
                <a:latin typeface=""/>
              </a:defRPr>
            </a:lvl2pPr>
            <a:lvl3pPr algn="just">
              <a:defRPr sz="2400" b="0" i="0">
                <a:latin typeface=""/>
              </a:defRPr>
            </a:lvl3pPr>
            <a:lvl4pPr algn="just">
              <a:defRPr sz="2400" b="0" i="0">
                <a:latin typeface=""/>
              </a:defRPr>
            </a:lvl4pPr>
            <a:lvl5pPr algn="just">
              <a:defRPr sz="2400" b="0" i="0">
                <a:latin typeface="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172793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348074" y="3038593"/>
            <a:ext cx="5428074" cy="206022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bez 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285682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7" r:id="rId6"/>
    <p:sldLayoutId id="2147483673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468851" y="905256"/>
            <a:ext cx="8420100" cy="531266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4000" b="1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PORZĄDEK PUBLICZNY, 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 BEZPIECZEŃSTWO OBYWATELI,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OCHRONA PRZECIWPOŻAROWA 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W POWIECIE POZNAŃSKIM </a:t>
            </a:r>
            <a:br>
              <a:rPr lang="pl-PL" sz="4000" b="1" dirty="0" smtClean="0">
                <a:latin typeface="Calibri" pitchFamily="34" charset="0"/>
                <a:cs typeface="Arial" charset="0"/>
              </a:rPr>
            </a:br>
            <a:r>
              <a:rPr lang="pl-PL" sz="4000" b="1" dirty="0" smtClean="0">
                <a:latin typeface="Calibri" pitchFamily="34" charset="0"/>
                <a:cs typeface="Arial" charset="0"/>
              </a:rPr>
              <a:t>W 2020 ROKU. </a:t>
            </a:r>
            <a:endParaRPr lang="pl-PL" sz="4000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38540" y="1288912"/>
            <a:ext cx="8726556" cy="4591050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Co warte podkreślenia jeszcze przed wybuchem pandemii choroby COVID19 na stanie </a:t>
            </a:r>
            <a:r>
              <a:rPr lang="pl-PL" dirty="0">
                <a:latin typeface="+mn-lt"/>
              </a:rPr>
              <a:t>Powiatowej Bazy </a:t>
            </a:r>
            <a:r>
              <a:rPr lang="pl-PL" dirty="0" smtClean="0">
                <a:latin typeface="+mn-lt"/>
              </a:rPr>
              <a:t>Materiałów i </a:t>
            </a:r>
            <a:r>
              <a:rPr lang="pl-PL" dirty="0">
                <a:latin typeface="+mn-lt"/>
              </a:rPr>
              <a:t>Sprzętu </a:t>
            </a:r>
            <a:r>
              <a:rPr lang="pl-PL" dirty="0" smtClean="0">
                <a:latin typeface="+mn-lt"/>
              </a:rPr>
              <a:t>Przeciwpowodziowego znajdowało się:</a:t>
            </a:r>
          </a:p>
          <a:p>
            <a:endParaRPr lang="pl-PL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7000 </a:t>
            </a:r>
            <a:r>
              <a:rPr lang="pl-PL" dirty="0">
                <a:latin typeface="+mn-lt"/>
              </a:rPr>
              <a:t>szt. maseczek chirurgicznych </a:t>
            </a:r>
            <a:r>
              <a:rPr lang="pl-PL" dirty="0" smtClean="0">
                <a:latin typeface="+mn-lt"/>
              </a:rPr>
              <a:t>jednorazowych;</a:t>
            </a:r>
            <a:r>
              <a:rPr lang="pl-PL" dirty="0">
                <a:latin typeface="+mn-lt"/>
              </a:rPr>
              <a:t>	</a:t>
            </a:r>
            <a:endParaRPr lang="pl-PL" dirty="0" smtClean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280 szt. </a:t>
            </a:r>
            <a:r>
              <a:rPr lang="pl-PL" dirty="0">
                <a:latin typeface="+mn-lt"/>
              </a:rPr>
              <a:t>żeli </a:t>
            </a:r>
            <a:r>
              <a:rPr lang="pl-PL" dirty="0" smtClean="0">
                <a:latin typeface="+mn-lt"/>
              </a:rPr>
              <a:t>dezynfekcyjnych; </a:t>
            </a: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660 szt. </a:t>
            </a:r>
            <a:r>
              <a:rPr lang="pl-PL" dirty="0">
                <a:latin typeface="+mn-lt"/>
              </a:rPr>
              <a:t>maseczek </a:t>
            </a:r>
            <a:r>
              <a:rPr lang="pl-PL" dirty="0" smtClean="0">
                <a:latin typeface="+mn-lt"/>
              </a:rPr>
              <a:t>ochronnych standard FFP2. </a:t>
            </a:r>
          </a:p>
          <a:p>
            <a:pPr marL="342900" indent="-342900">
              <a:buFontTx/>
              <a:buChar char="-"/>
            </a:pPr>
            <a:endParaRPr lang="pl-PL" dirty="0" smtClean="0">
              <a:latin typeface="+mn-lt"/>
            </a:endParaRPr>
          </a:p>
          <a:p>
            <a:pPr marL="342900" indent="-342900">
              <a:buFontTx/>
              <a:buChar char="-"/>
            </a:pPr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Sprzęt </a:t>
            </a:r>
            <a:r>
              <a:rPr lang="pl-PL" dirty="0">
                <a:latin typeface="+mn-lt"/>
              </a:rPr>
              <a:t>ten </a:t>
            </a:r>
            <a:r>
              <a:rPr lang="pl-PL" dirty="0" smtClean="0">
                <a:latin typeface="+mn-lt"/>
              </a:rPr>
              <a:t>w pierwszym etapie pandemii (w sytuacji braku możliwości zakupu z uwagi na jego brak dostępności) umożliwił zabezpieczenie pracowników Starostwa oraz wsparcie szpitala                        w Puszczykowie i </a:t>
            </a:r>
            <a:r>
              <a:rPr lang="pl-PL" dirty="0">
                <a:latin typeface="+mn-lt"/>
              </a:rPr>
              <a:t>pogotowia </a:t>
            </a:r>
            <a:r>
              <a:rPr lang="pl-PL" dirty="0" smtClean="0">
                <a:latin typeface="+mn-lt"/>
              </a:rPr>
              <a:t>ratunkowego.</a:t>
            </a:r>
            <a:endParaRPr lang="pl-PL" dirty="0">
              <a:latin typeface="+mn-lt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665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515671" y="1695073"/>
            <a:ext cx="7639050" cy="4591050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- 19557 zakażonych;</a:t>
            </a:r>
          </a:p>
          <a:p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- 17916 </a:t>
            </a:r>
            <a:r>
              <a:rPr lang="pl-PL" dirty="0">
                <a:latin typeface="+mn-lt"/>
              </a:rPr>
              <a:t>zakończonych </a:t>
            </a:r>
            <a:r>
              <a:rPr lang="pl-PL" dirty="0" smtClean="0">
                <a:latin typeface="+mn-lt"/>
              </a:rPr>
              <a:t>izolacji;</a:t>
            </a:r>
          </a:p>
          <a:p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- 17685 ozdrowieńców;</a:t>
            </a:r>
          </a:p>
          <a:p>
            <a:endParaRPr lang="pl-PL" dirty="0">
              <a:latin typeface="+mn-lt"/>
            </a:endParaRPr>
          </a:p>
          <a:p>
            <a:r>
              <a:rPr lang="pl-PL" smtClean="0">
                <a:latin typeface="+mn-lt"/>
              </a:rPr>
              <a:t>- 231 zgonów.</a:t>
            </a:r>
            <a:endParaRPr lang="pl-PL" dirty="0" smtClean="0">
              <a:latin typeface="+mn-lt"/>
            </a:endParaRPr>
          </a:p>
          <a:p>
            <a:endParaRPr lang="pl-PL" dirty="0" smtClean="0">
              <a:latin typeface="+mn-lt"/>
            </a:endParaRPr>
          </a:p>
          <a:p>
            <a:endParaRPr lang="pl-PL" dirty="0">
              <a:latin typeface="+mn-lt"/>
            </a:endParaRPr>
          </a:p>
          <a:p>
            <a:pPr algn="ctr"/>
            <a:r>
              <a:rPr lang="pl-PL" dirty="0">
                <a:latin typeface="+mn-lt"/>
              </a:rPr>
              <a:t>Dane dotyczą stanu od początku epidemii/pierwsza połowa marca/ do 31 grudnia 2020.</a:t>
            </a:r>
          </a:p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208211" y="207624"/>
            <a:ext cx="6677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COVID19 w Powiecie </a:t>
            </a:r>
            <a:r>
              <a:rPr lang="pl-PL" sz="2800" dirty="0" smtClean="0"/>
              <a:t>Poznańskim:</a:t>
            </a:r>
            <a:endParaRPr lang="pl-PL" sz="2800" dirty="0"/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95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029308" y="21949"/>
            <a:ext cx="6955666" cy="4591050"/>
          </a:xfrm>
        </p:spPr>
        <p:txBody>
          <a:bodyPr/>
          <a:lstStyle/>
          <a:p>
            <a:pPr algn="ctr"/>
            <a:r>
              <a:rPr lang="pl-PL" sz="2800" dirty="0" smtClean="0">
                <a:latin typeface="+mn-lt"/>
              </a:rPr>
              <a:t>Środki </a:t>
            </a:r>
            <a:r>
              <a:rPr lang="pl-PL" sz="2800" dirty="0">
                <a:latin typeface="+mn-lt"/>
              </a:rPr>
              <a:t>ochrony osobistej </a:t>
            </a:r>
            <a:r>
              <a:rPr lang="pl-PL" sz="2800" dirty="0" smtClean="0">
                <a:latin typeface="+mn-lt"/>
              </a:rPr>
              <a:t>zakupione </a:t>
            </a:r>
            <a:r>
              <a:rPr lang="pl-PL" sz="2800" dirty="0">
                <a:latin typeface="+mn-lt"/>
              </a:rPr>
              <a:t>w 2020 roku ze środków budżetu Powiatu </a:t>
            </a:r>
            <a:r>
              <a:rPr lang="pl-PL" sz="2800" dirty="0" smtClean="0">
                <a:latin typeface="+mn-lt"/>
              </a:rPr>
              <a:t>Poznańskiego.  Realizacja - Wydział Bezpieczeństwa i </a:t>
            </a:r>
            <a:r>
              <a:rPr lang="pl-PL" sz="2800" dirty="0">
                <a:latin typeface="+mn-lt"/>
              </a:rPr>
              <a:t>Zarządzania </a:t>
            </a:r>
            <a:r>
              <a:rPr lang="pl-PL" sz="2800" dirty="0" smtClean="0">
                <a:latin typeface="+mn-lt"/>
              </a:rPr>
              <a:t>Kryzysowego.</a:t>
            </a:r>
            <a:endParaRPr lang="pl-PL" sz="2800" dirty="0">
              <a:latin typeface="+mn-lt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807657"/>
              </p:ext>
            </p:extLst>
          </p:nvPr>
        </p:nvGraphicFramePr>
        <p:xfrm>
          <a:off x="0" y="1950926"/>
          <a:ext cx="9144000" cy="4650916"/>
        </p:xfrm>
        <a:graphic>
          <a:graphicData uri="http://schemas.openxmlformats.org/drawingml/2006/table">
            <a:tbl>
              <a:tblPr firstRow="1" firstCol="1" bandRow="1"/>
              <a:tblGrid>
                <a:gridCol w="934517">
                  <a:extLst>
                    <a:ext uri="{9D8B030D-6E8A-4147-A177-3AD203B41FA5}">
                      <a16:colId xmlns:a16="http://schemas.microsoft.com/office/drawing/2014/main" val="4258755057"/>
                    </a:ext>
                  </a:extLst>
                </a:gridCol>
                <a:gridCol w="3209544">
                  <a:extLst>
                    <a:ext uri="{9D8B030D-6E8A-4147-A177-3AD203B41FA5}">
                      <a16:colId xmlns:a16="http://schemas.microsoft.com/office/drawing/2014/main" val="3576715633"/>
                    </a:ext>
                  </a:extLst>
                </a:gridCol>
                <a:gridCol w="1693469">
                  <a:extLst>
                    <a:ext uri="{9D8B030D-6E8A-4147-A177-3AD203B41FA5}">
                      <a16:colId xmlns:a16="http://schemas.microsoft.com/office/drawing/2014/main" val="69946784"/>
                    </a:ext>
                  </a:extLst>
                </a:gridCol>
                <a:gridCol w="1536192">
                  <a:extLst>
                    <a:ext uri="{9D8B030D-6E8A-4147-A177-3AD203B41FA5}">
                      <a16:colId xmlns:a16="http://schemas.microsoft.com/office/drawing/2014/main" val="2667975821"/>
                    </a:ext>
                  </a:extLst>
                </a:gridCol>
                <a:gridCol w="1770278">
                  <a:extLst>
                    <a:ext uri="{9D8B030D-6E8A-4147-A177-3AD203B41FA5}">
                      <a16:colId xmlns:a16="http://schemas.microsoft.com/office/drawing/2014/main" val="3890493514"/>
                    </a:ext>
                  </a:extLst>
                </a:gridCol>
              </a:tblGrid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l.p.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rodzaj środka ochrony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zakupiono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wydano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Pozostało</a:t>
                      </a:r>
                      <a:r>
                        <a:rPr lang="pl-PL" sz="11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- stan </a:t>
                      </a:r>
                      <a:r>
                        <a:rPr lang="pl-PL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31.12.2020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256113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Maska FFP3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4780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2369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799561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Maska FFP2/KN95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21465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12035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9430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545872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Maska chirurgiczna/dziecięca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129800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85160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44640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5767"/>
                  </a:ext>
                </a:extLst>
              </a:tr>
              <a:tr h="3664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Zestaw ochrony osobistej M/L (maseczka+rękawiczki)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2749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Kombinezon ochronny S/L/XL/XXL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5905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1805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329772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Płyn WHO-1 (w litrach)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4980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3560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343829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Płyn HS (liczba opak. po 750 ml)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818512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Rękawice nitrylowe S/M/L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157200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61300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95900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935784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Fartuch chirurgiczny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1440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4160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794032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Półprzyłbica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586646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Filament do przyłbic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 kg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 kg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238502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Stand bezdotykowy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916489"/>
                  </a:ext>
                </a:extLst>
              </a:tr>
              <a:tr h="327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Termometr bezdotykowy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3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66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208212" y="254690"/>
            <a:ext cx="6730447" cy="4591050"/>
          </a:xfrm>
        </p:spPr>
        <p:txBody>
          <a:bodyPr/>
          <a:lstStyle/>
          <a:p>
            <a:pPr algn="ctr"/>
            <a:r>
              <a:rPr lang="pl-PL" dirty="0" smtClean="0">
                <a:latin typeface="+mn-lt"/>
              </a:rPr>
              <a:t>Ww. </a:t>
            </a:r>
            <a:r>
              <a:rPr lang="pl-PL" dirty="0">
                <a:latin typeface="+mn-lt"/>
              </a:rPr>
              <a:t>ś</a:t>
            </a:r>
            <a:r>
              <a:rPr lang="pl-PL" dirty="0" smtClean="0">
                <a:latin typeface="+mn-lt"/>
              </a:rPr>
              <a:t>rodki </a:t>
            </a:r>
            <a:r>
              <a:rPr lang="pl-PL" dirty="0">
                <a:latin typeface="+mn-lt"/>
              </a:rPr>
              <a:t>ochrony </a:t>
            </a:r>
            <a:r>
              <a:rPr lang="pl-PL" dirty="0" smtClean="0">
                <a:latin typeface="+mn-lt"/>
              </a:rPr>
              <a:t>osobistej przekazywane były do:</a:t>
            </a:r>
          </a:p>
          <a:p>
            <a:endParaRPr lang="pl-PL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Starostwa Powiatowego w Poznaniu;</a:t>
            </a:r>
          </a:p>
          <a:p>
            <a:pPr marL="342900" indent="-342900">
              <a:buFontTx/>
              <a:buChar char="-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owiatowych jednostek organizacyjnych;</a:t>
            </a: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Szpitala w Puszczykowie;</a:t>
            </a: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powiatowych służb, inspekcji i straży.  </a:t>
            </a:r>
            <a:endParaRPr lang="pl-PL" dirty="0">
              <a:latin typeface="+mn-lt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356"/>
            <a:ext cx="3119644" cy="31196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132" y="3738355"/>
            <a:ext cx="4159527" cy="31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1948070" y="180975"/>
            <a:ext cx="7036904" cy="4591050"/>
          </a:xfrm>
        </p:spPr>
        <p:txBody>
          <a:bodyPr/>
          <a:lstStyle/>
          <a:p>
            <a:pPr algn="ctr"/>
            <a:r>
              <a:rPr lang="pl-PL" sz="2800" dirty="0" smtClean="0">
                <a:latin typeface="+mn-lt"/>
              </a:rPr>
              <a:t>Do Starostwa Powiatowego, powiatowych jednostek organizacyjnych oraz Szpitala                              w Puszczykowie zakupiono także 139 sztuk bezdotykowych standów dezynfekujących. </a:t>
            </a:r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26" y="3120887"/>
            <a:ext cx="2802835" cy="37371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" y="2226365"/>
            <a:ext cx="3235601" cy="43141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1" y="2325756"/>
            <a:ext cx="3103839" cy="4214744"/>
          </a:xfrm>
          <a:prstGeom prst="rect">
            <a:avLst/>
          </a:prstGeom>
        </p:spPr>
      </p:pic>
      <p:pic>
        <p:nvPicPr>
          <p:cNvPr id="6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4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8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15322" y="1175440"/>
            <a:ext cx="5327374" cy="4591050"/>
          </a:xfrm>
        </p:spPr>
        <p:txBody>
          <a:bodyPr/>
          <a:lstStyle/>
          <a:p>
            <a:endParaRPr lang="pl-PL" dirty="0" smtClean="0"/>
          </a:p>
          <a:p>
            <a:pPr marL="342900" indent="-342900" algn="l">
              <a:buFontTx/>
              <a:buChar char="-"/>
            </a:pPr>
            <a:r>
              <a:rPr lang="pl-PL" dirty="0"/>
              <a:t>s</a:t>
            </a:r>
            <a:r>
              <a:rPr lang="pl-PL" dirty="0" smtClean="0"/>
              <a:t>ystem </a:t>
            </a:r>
            <a:r>
              <a:rPr lang="pl-PL" dirty="0"/>
              <a:t>monitoringu </a:t>
            </a:r>
            <a:r>
              <a:rPr lang="pl-PL" dirty="0" smtClean="0"/>
              <a:t>termowizyjnego;</a:t>
            </a:r>
          </a:p>
          <a:p>
            <a:pPr marL="342900" indent="-342900">
              <a:buFontTx/>
              <a:buChar char="-"/>
            </a:pPr>
            <a:endParaRPr lang="pl-PL" dirty="0"/>
          </a:p>
          <a:p>
            <a:r>
              <a:rPr lang="pl-PL" dirty="0"/>
              <a:t>- </a:t>
            </a:r>
            <a:r>
              <a:rPr lang="pl-PL" dirty="0" smtClean="0"/>
              <a:t>podest dezynfekujący.</a:t>
            </a:r>
            <a:endParaRPr lang="pl-PL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4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6" y="3662779"/>
            <a:ext cx="3507651" cy="31952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540" y="1395180"/>
            <a:ext cx="3245337" cy="546282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624606" y="121340"/>
            <a:ext cx="6519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Do Domu Opieki Społecznej w Lisówkach zakupiono i przekazano:</a:t>
            </a:r>
          </a:p>
        </p:txBody>
      </p:sp>
    </p:spTree>
    <p:extLst>
      <p:ext uri="{BB962C8B-B14F-4D97-AF65-F5344CB8AC3E}">
        <p14:creationId xmlns:p14="http://schemas.microsoft.com/office/powerpoint/2010/main" val="3463206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159025" y="2441825"/>
            <a:ext cx="8507896" cy="4591050"/>
          </a:xfrm>
        </p:spPr>
        <p:txBody>
          <a:bodyPr/>
          <a:lstStyle/>
          <a:p>
            <a:r>
              <a:rPr lang="pl-PL" dirty="0" smtClean="0"/>
              <a:t>Wydział Administracyjny:                     </a:t>
            </a:r>
            <a:endParaRPr lang="pl-PL" dirty="0"/>
          </a:p>
          <a:p>
            <a:pPr marL="342900" indent="-342900">
              <a:buFontTx/>
              <a:buChar char="-"/>
            </a:pPr>
            <a:r>
              <a:rPr lang="pl-PL" dirty="0" smtClean="0"/>
              <a:t>usługa </a:t>
            </a:r>
            <a:r>
              <a:rPr lang="pl-PL" dirty="0"/>
              <a:t>serwisowa obiektu (dezynfekcja), wykonanie etykiet na dozowniki z płynem dezynfekującym, wykonanie przeszkleń, ozonowanie i dezynfekcja samochodów, zakup </a:t>
            </a:r>
            <a:r>
              <a:rPr lang="pl-PL" dirty="0" smtClean="0"/>
              <a:t>                     i </a:t>
            </a:r>
            <a:r>
              <a:rPr lang="pl-PL" dirty="0"/>
              <a:t>wyposażenie do izolatorium, punktów pomocy oraz </a:t>
            </a:r>
            <a:r>
              <a:rPr lang="pl-PL" dirty="0" smtClean="0"/>
              <a:t>dezynfekcja samochodów służbowych;</a:t>
            </a:r>
          </a:p>
          <a:p>
            <a:pPr marL="342900" indent="-342900">
              <a:buFontTx/>
              <a:buChar char="-"/>
            </a:pPr>
            <a:endParaRPr lang="pl-PL" dirty="0" smtClean="0"/>
          </a:p>
          <a:p>
            <a:pPr marL="342900" indent="-342900">
              <a:buFontTx/>
              <a:buChar char="-"/>
            </a:pPr>
            <a:r>
              <a:rPr lang="pl-PL" dirty="0"/>
              <a:t>zakup środków ochrony osobistej: rękawiczki jednorazowe,         dozowniki łokciowe, przyłbice, dozowniki bezdotykowe, kanistry z płynem do dezynfekcji, spraye do dezynfekcji, maski ochronne).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48070" y="21949"/>
            <a:ext cx="7195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Zakupy towarów i usług poniesione na przeciwdziałanie </a:t>
            </a:r>
            <a:r>
              <a:rPr lang="pl-PL" sz="2800" dirty="0" smtClean="0"/>
              <a:t>choroby </a:t>
            </a:r>
            <a:r>
              <a:rPr lang="pl-PL" sz="2800" dirty="0"/>
              <a:t>COVID19 przez inne wydziały Starostwa Powiatowego w </a:t>
            </a:r>
            <a:r>
              <a:rPr lang="pl-PL" sz="2800" dirty="0" smtClean="0"/>
              <a:t>Poznaniu,                        a </a:t>
            </a:r>
            <a:r>
              <a:rPr lang="pl-PL" sz="2800" dirty="0"/>
              <a:t>finansowane ze środków rozdziału </a:t>
            </a:r>
            <a:r>
              <a:rPr lang="pl-PL" sz="2800" dirty="0" smtClean="0"/>
              <a:t>75421                              - Zarządzania </a:t>
            </a:r>
            <a:r>
              <a:rPr lang="pl-PL" sz="2800" dirty="0"/>
              <a:t>Kryzysowego w 2020 </a:t>
            </a:r>
            <a:r>
              <a:rPr lang="pl-PL" sz="2800" dirty="0" smtClean="0"/>
              <a:t>roku.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1659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147430" y="2618132"/>
            <a:ext cx="8837544" cy="4591050"/>
          </a:xfrm>
        </p:spPr>
        <p:txBody>
          <a:bodyPr/>
          <a:lstStyle/>
          <a:p>
            <a:r>
              <a:rPr lang="pl-PL" dirty="0" smtClean="0"/>
              <a:t>Wydział Informatyki:</a:t>
            </a:r>
            <a:endParaRPr lang="pl-PL" dirty="0"/>
          </a:p>
          <a:p>
            <a:pPr marL="342900" indent="-342900">
              <a:buFontTx/>
              <a:buChar char="-"/>
            </a:pPr>
            <a:r>
              <a:rPr lang="pl-PL" dirty="0"/>
              <a:t>z</a:t>
            </a:r>
            <a:r>
              <a:rPr lang="pl-PL" dirty="0" smtClean="0"/>
              <a:t>akup laptopów, zakup subskrypcji rocznej </a:t>
            </a:r>
            <a:r>
              <a:rPr lang="pl-PL" dirty="0"/>
              <a:t>na aplikacje Microsoft </a:t>
            </a:r>
            <a:r>
              <a:rPr lang="pl-PL" dirty="0" err="1" smtClean="0"/>
              <a:t>Teams</a:t>
            </a:r>
            <a:r>
              <a:rPr lang="pl-PL" dirty="0" smtClean="0"/>
              <a:t>, w celu zapewnienia możliwości pracy zdalnej przez pracowników Starostwa Powiatowego, rozbudowa </a:t>
            </a:r>
            <a:r>
              <a:rPr lang="pl-PL" dirty="0"/>
              <a:t>systemu kolejkowego </a:t>
            </a:r>
            <a:r>
              <a:rPr lang="pl-PL" dirty="0" err="1"/>
              <a:t>Orchestra</a:t>
            </a:r>
            <a:r>
              <a:rPr lang="pl-PL" dirty="0"/>
              <a:t> w Wydziale </a:t>
            </a:r>
            <a:r>
              <a:rPr lang="pl-PL" dirty="0" smtClean="0"/>
              <a:t>Komunikacji i Transportu.</a:t>
            </a:r>
          </a:p>
          <a:p>
            <a:pPr marL="342900" indent="-342900">
              <a:buFontTx/>
              <a:buChar char="-"/>
            </a:pPr>
            <a:endParaRPr lang="pl-PL" dirty="0"/>
          </a:p>
          <a:p>
            <a:r>
              <a:rPr lang="pl-PL" dirty="0" smtClean="0"/>
              <a:t>Wydział Edukacji:                   </a:t>
            </a:r>
            <a:endParaRPr lang="pl-PL" dirty="0"/>
          </a:p>
          <a:p>
            <a:r>
              <a:rPr lang="pl-PL" dirty="0"/>
              <a:t>– zakup sprzętu komputerowego na potrzeby </a:t>
            </a:r>
            <a:r>
              <a:rPr lang="pl-PL" dirty="0" smtClean="0"/>
              <a:t>szkół do nauki      	zdalnej.  </a:t>
            </a:r>
            <a:endParaRPr lang="pl-PL" dirty="0"/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948070" y="21949"/>
            <a:ext cx="7195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Zakupy towarów i usług poniesione na przeciwdziałanie </a:t>
            </a:r>
            <a:r>
              <a:rPr lang="pl-PL" sz="2800" dirty="0" smtClean="0"/>
              <a:t>choroby </a:t>
            </a:r>
            <a:r>
              <a:rPr lang="pl-PL" sz="2800" dirty="0"/>
              <a:t>COVID19 przez inne wydziały Starostwa Powiatowego w </a:t>
            </a:r>
            <a:r>
              <a:rPr lang="pl-PL" sz="2800" dirty="0" smtClean="0"/>
              <a:t>Poznaniu,                        a </a:t>
            </a:r>
            <a:r>
              <a:rPr lang="pl-PL" sz="2800" dirty="0"/>
              <a:t>finansowane ze środków rozdziału </a:t>
            </a:r>
            <a:r>
              <a:rPr lang="pl-PL" sz="2800" dirty="0" smtClean="0"/>
              <a:t>75421                              - Zarządzania </a:t>
            </a:r>
            <a:r>
              <a:rPr lang="pl-PL" sz="2800" dirty="0"/>
              <a:t>Kryzysowego w 2020 </a:t>
            </a:r>
            <a:r>
              <a:rPr lang="pl-PL" sz="2800" dirty="0" smtClean="0"/>
              <a:t>roku.</a:t>
            </a:r>
            <a:endParaRPr lang="pl-PL" sz="2800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5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pl-PL" dirty="0" smtClean="0"/>
          </a:p>
          <a:p>
            <a:pPr algn="ctr"/>
            <a:r>
              <a:rPr lang="pl-PL" sz="2800" dirty="0" smtClean="0">
                <a:latin typeface="+mn-lt"/>
              </a:rPr>
              <a:t>Dodatkowo </a:t>
            </a:r>
            <a:r>
              <a:rPr lang="pl-PL" sz="2800" dirty="0">
                <a:latin typeface="+mn-lt"/>
              </a:rPr>
              <a:t>Powiat Poznański udzielił dotacji </a:t>
            </a:r>
            <a:r>
              <a:rPr lang="pl-PL" sz="2800" dirty="0" smtClean="0">
                <a:latin typeface="+mn-lt"/>
              </a:rPr>
              <a:t>w wysokości 32.000,00 zł dla </a:t>
            </a:r>
            <a:r>
              <a:rPr lang="pl-PL" sz="2800" dirty="0">
                <a:latin typeface="+mn-lt"/>
              </a:rPr>
              <a:t>Wojewódzkiej Stacji Pogotowia Ratunkowego na zakup 2 szt. tabletów Systemu Wspomagania Dowodzenia Państwowego Ratownictwa Medycznego, zamontowanych w zespołach PRM stacjonujących na terenie Powiatu </a:t>
            </a:r>
            <a:r>
              <a:rPr lang="pl-PL" sz="2800" dirty="0" smtClean="0">
                <a:latin typeface="+mn-lt"/>
              </a:rPr>
              <a:t>Poznańskiego (uszkodzonych podczas dezynfekcji karetek).</a:t>
            </a:r>
            <a:endParaRPr lang="pl-PL" sz="2800" dirty="0">
              <a:latin typeface="+mn-lt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300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511249" y="2279644"/>
            <a:ext cx="8394212" cy="4591050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Z Instytutem Genetyki Człowieka PAN w Poznaniu podpisano 3 Umowy   dotyczące </a:t>
            </a:r>
            <a:r>
              <a:rPr lang="pl-PL" dirty="0"/>
              <a:t>wykonania </a:t>
            </a:r>
            <a:r>
              <a:rPr lang="pl-PL" dirty="0" smtClean="0"/>
              <a:t>badań </a:t>
            </a:r>
            <a:r>
              <a:rPr lang="pl-PL" dirty="0"/>
              <a:t>pracowników Starostwa Powiatowego w </a:t>
            </a:r>
            <a:r>
              <a:rPr lang="pl-PL" dirty="0" smtClean="0"/>
              <a:t>Poznaniu,                              jednostek </a:t>
            </a:r>
            <a:r>
              <a:rPr lang="pl-PL" dirty="0"/>
              <a:t>organizacyjnych </a:t>
            </a:r>
            <a:r>
              <a:rPr lang="pl-PL" dirty="0" smtClean="0"/>
              <a:t>Powiatu oraz podopiecznych </a:t>
            </a:r>
            <a:r>
              <a:rPr lang="pl-PL" dirty="0"/>
              <a:t>jednostek organizacyjnych </a:t>
            </a:r>
            <a:r>
              <a:rPr lang="pl-PL" dirty="0" smtClean="0"/>
              <a:t>Powiatu </a:t>
            </a:r>
            <a:r>
              <a:rPr lang="pl-PL" dirty="0"/>
              <a:t>(m.in. DD w Kórniku-Bninie, RDD w Swarzędzu, OIK w Kobylnicy i OWR </a:t>
            </a:r>
            <a:r>
              <a:rPr lang="pl-PL" dirty="0" smtClean="0"/>
              <a:t>                         w </a:t>
            </a:r>
            <a:r>
              <a:rPr lang="pl-PL" dirty="0"/>
              <a:t>Kobylnicy). 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Zamówiono łącznie 375  badań, w 2020 roku wykonano 209 badań. </a:t>
            </a:r>
            <a:endParaRPr lang="pl-PL" dirty="0"/>
          </a:p>
          <a:p>
            <a:endParaRPr lang="pl-PL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027583" y="180975"/>
            <a:ext cx="6877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</a:t>
            </a:r>
            <a:r>
              <a:rPr lang="pl-PL" sz="2800" dirty="0"/>
              <a:t>2020 roku Powiat Poznański podpisał </a:t>
            </a:r>
            <a:r>
              <a:rPr lang="pl-PL" sz="2800" dirty="0" smtClean="0"/>
              <a:t>                        z </a:t>
            </a:r>
            <a:r>
              <a:rPr lang="pl-PL" sz="2800" dirty="0"/>
              <a:t>Instytutem Genetyki Człowieka PAN </a:t>
            </a:r>
            <a:r>
              <a:rPr lang="pl-PL" sz="2800" dirty="0" smtClean="0"/>
              <a:t>                         w </a:t>
            </a:r>
            <a:r>
              <a:rPr lang="pl-PL" sz="2800" dirty="0"/>
              <a:t>Poznaniu </a:t>
            </a:r>
            <a:r>
              <a:rPr lang="pl-PL" sz="2800" dirty="0" smtClean="0"/>
              <a:t>umowy </a:t>
            </a:r>
            <a:r>
              <a:rPr lang="pl-PL" sz="2800" dirty="0"/>
              <a:t>na pobieranie wymazów </a:t>
            </a:r>
            <a:r>
              <a:rPr lang="pl-PL" sz="2800" dirty="0" smtClean="0"/>
              <a:t>                   i </a:t>
            </a:r>
            <a:r>
              <a:rPr lang="pl-PL" sz="2800" dirty="0"/>
              <a:t>badanie w kierunku </a:t>
            </a:r>
            <a:r>
              <a:rPr lang="pl-PL" sz="2800" dirty="0" smtClean="0"/>
              <a:t>COVID19.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82841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38615" y="1793748"/>
            <a:ext cx="8734697" cy="508787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3200" dirty="0" smtClean="0">
                <a:latin typeface="Calibri" pitchFamily="34" charset="0"/>
                <a:cs typeface="Arial" charset="0"/>
              </a:rPr>
              <a:t>Na realizację zadań powiatu z zakresu porządku publicznego i bezpieczeństwa obywateli oraz ochrony przeciwpożarowej w 2020 roku </a:t>
            </a:r>
            <a:r>
              <a:rPr lang="pl-PL" sz="3200" dirty="0">
                <a:latin typeface="Calibri" pitchFamily="34" charset="0"/>
                <a:cs typeface="Arial" charset="0"/>
              </a:rPr>
              <a:t>wydatkowano 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>środki finansowe </a:t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r>
              <a:rPr lang="pl-PL" sz="3200" dirty="0" smtClean="0">
                <a:latin typeface="Calibri" pitchFamily="34" charset="0"/>
                <a:cs typeface="Arial" charset="0"/>
              </a:rPr>
              <a:t>w wysokości  </a:t>
            </a:r>
            <a:r>
              <a:rPr lang="pl-PL" sz="3200" b="1" u="sng" dirty="0" smtClean="0">
                <a:latin typeface="Calibri" pitchFamily="34" charset="0"/>
                <a:cs typeface="Arial" charset="0"/>
              </a:rPr>
              <a:t>4.222.698,46 zł.</a:t>
            </a:r>
            <a:r>
              <a:rPr lang="pl-PL" sz="3200" u="sng" dirty="0" smtClean="0">
                <a:latin typeface="Calibri" pitchFamily="34" charset="0"/>
                <a:cs typeface="Arial" charset="0"/>
              </a:rPr>
              <a:t> </a:t>
            </a: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3200" dirty="0" smtClean="0">
                <a:latin typeface="Calibri" pitchFamily="34" charset="0"/>
                <a:cs typeface="Arial" charset="0"/>
              </a:rPr>
              <a:t>Łącznie </a:t>
            </a:r>
            <a:r>
              <a:rPr lang="pl-PL" sz="3200" dirty="0">
                <a:latin typeface="Calibri" pitchFamily="34" charset="0"/>
                <a:cs typeface="Arial" charset="0"/>
              </a:rPr>
              <a:t>w latach 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>2000-2020 </a:t>
            </a:r>
            <a:r>
              <a:rPr lang="pl-PL" sz="3200" dirty="0">
                <a:latin typeface="Calibri" pitchFamily="34" charset="0"/>
                <a:cs typeface="Arial" charset="0"/>
              </a:rPr>
              <a:t>wydatkowano już </a:t>
            </a:r>
            <a:r>
              <a:rPr lang="pl-PL" sz="3200" b="1" u="sng" dirty="0" smtClean="0">
                <a:latin typeface="Calibri" pitchFamily="34" charset="0"/>
                <a:cs typeface="Arial" charset="0"/>
              </a:rPr>
              <a:t>30.055.800,55  </a:t>
            </a:r>
            <a:r>
              <a:rPr lang="pl-PL" sz="3200" b="1" u="sng" dirty="0">
                <a:latin typeface="Calibri" pitchFamily="34" charset="0"/>
                <a:cs typeface="Arial" charset="0"/>
              </a:rPr>
              <a:t>zł.</a:t>
            </a:r>
            <a:endParaRPr lang="pl-PL" sz="3200" b="1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4000" u="sng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pl-PL" sz="4000" u="sng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endParaRPr lang="pl-PL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67467681"/>
              </p:ext>
            </p:extLst>
          </p:nvPr>
        </p:nvGraphicFramePr>
        <p:xfrm>
          <a:off x="0" y="2067335"/>
          <a:ext cx="9144001" cy="3332649"/>
        </p:xfrm>
        <a:graphic>
          <a:graphicData uri="http://schemas.openxmlformats.org/drawingml/2006/table">
            <a:tbl>
              <a:tblPr firstRow="1" firstCol="1" bandRow="1"/>
              <a:tblGrid>
                <a:gridCol w="1106548">
                  <a:extLst>
                    <a:ext uri="{9D8B030D-6E8A-4147-A177-3AD203B41FA5}">
                      <a16:colId xmlns:a16="http://schemas.microsoft.com/office/drawing/2014/main" val="1054395663"/>
                    </a:ext>
                  </a:extLst>
                </a:gridCol>
                <a:gridCol w="1106548">
                  <a:extLst>
                    <a:ext uri="{9D8B030D-6E8A-4147-A177-3AD203B41FA5}">
                      <a16:colId xmlns:a16="http://schemas.microsoft.com/office/drawing/2014/main" val="2371180440"/>
                    </a:ext>
                  </a:extLst>
                </a:gridCol>
                <a:gridCol w="4403136">
                  <a:extLst>
                    <a:ext uri="{9D8B030D-6E8A-4147-A177-3AD203B41FA5}">
                      <a16:colId xmlns:a16="http://schemas.microsoft.com/office/drawing/2014/main" val="2254033744"/>
                    </a:ext>
                  </a:extLst>
                </a:gridCol>
                <a:gridCol w="2527769">
                  <a:extLst>
                    <a:ext uri="{9D8B030D-6E8A-4147-A177-3AD203B41FA5}">
                      <a16:colId xmlns:a16="http://schemas.microsoft.com/office/drawing/2014/main" val="2671826103"/>
                    </a:ext>
                  </a:extLst>
                </a:gridCol>
              </a:tblGrid>
              <a:tr h="36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l.p.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paragraf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nazwa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wykonanie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616934"/>
                  </a:ext>
                </a:extLst>
              </a:tr>
              <a:tr h="36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Zakup materiałów i wyposażenia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1 486 147,37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64039"/>
                  </a:ext>
                </a:extLst>
              </a:tr>
              <a:tr h="36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4240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Zakup środków dydaktycznych i książek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19 359,20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823131"/>
                  </a:ext>
                </a:extLst>
              </a:tr>
              <a:tr h="36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4280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Zakup usług zdrowotnych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70 040,00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722875"/>
                  </a:ext>
                </a:extLst>
              </a:tr>
              <a:tr h="365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Zakup usług pozostałych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77 912,50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972142"/>
                  </a:ext>
                </a:extLst>
              </a:tr>
              <a:tr h="4510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6060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Wydatki na zakupy inwestycyjne jednostek budżetowych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87 234,06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831017"/>
                  </a:ext>
                </a:extLst>
              </a:tr>
              <a:tr h="6888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Dotacje celowe z budżetu na finansowanie lub dofinansowanie kosztów realizacji inwestycji i zakupów inwestycyjnych innych jednostek sektora finansów publicznych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32 000,00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996452"/>
                  </a:ext>
                </a:extLst>
              </a:tr>
              <a:tr h="365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suma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1 772 693,13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67391"/>
                  </a:ext>
                </a:extLst>
              </a:tr>
            </a:tbl>
          </a:graphicData>
        </a:graphic>
      </p:graphicFrame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007704" y="0"/>
            <a:ext cx="69772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Wydatki poniesione na przeciwdziałanie zagrożeniu wirusem SARS-CoV-2 wywołującym chorobę COVID19 finansowane z rozdziału 75421 Zarządzanie kryzysowe w 2020 </a:t>
            </a:r>
            <a:r>
              <a:rPr lang="pl-PL" sz="2800" dirty="0" smtClean="0"/>
              <a:t>roku.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70136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834173" y="147279"/>
            <a:ext cx="7509699" cy="5334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2800" dirty="0" smtClean="0">
                <a:latin typeface="Calibri" pitchFamily="34" charset="0"/>
                <a:cs typeface="Arial" charset="0"/>
              </a:rPr>
              <a:t>Powiatowy Zespół Zarządzania Kryzysowego Starosty Poznańskiego zbierał się 6-krotnie. Tematy spotkań: </a:t>
            </a:r>
          </a:p>
          <a:p>
            <a:pPr algn="ctr" eaLnBrk="1" hangingPunct="1"/>
            <a:endParaRPr lang="pl-PL" sz="3200" dirty="0" smtClean="0">
              <a:latin typeface="Calibri" pitchFamily="34" charset="0"/>
              <a:cs typeface="Arial" charset="0"/>
            </a:endParaRP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79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0677" y="1787343"/>
            <a:ext cx="862525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Informacja na temat sytuacji epidemiologicznej dotyczącej zagrożenia COVID19 oraz działań podejmowanych przez służby, inspekcje i straże na terenie P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owiatu.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Wystąpienie </a:t>
            </a: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na terenie 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Powiatu chorób </a:t>
            </a: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zakaźnych zwierząt, w tym afrykańskiego pomoru świń oraz grypy ptaków.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Działanie </a:t>
            </a: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Wojewódzkiej Stacji Pogotowia Ratunkowego w Poznaniu w sytuacjach kryzysowych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Opiniowanie Planu Zarządzania Kryzysowego Powiatu Poznańskiego. Aktualizacja 2020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pl-PL" sz="2000" dirty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Przyjęcie przez Zespół „ Planu pracy Zespołu Zarządzania Kryzysowego Powiatu Poznańskiego na rok 2021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  <a:cs typeface="Times New Roman" panose="02020603050405020304" pitchFamily="18" charset="0"/>
              </a:rPr>
              <a:t>”.</a:t>
            </a:r>
            <a:endParaRPr lang="pl-PL" sz="2000" dirty="0">
              <a:effectLst/>
              <a:latin typeface="+mn-lt"/>
              <a:ea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9550" y="1284117"/>
            <a:ext cx="876300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Powiatowe Centrum Zarządzania Kryzysowego zapewniało przepływ informacji przekazując ostrzeżenia, komunikaty                   i informacje, biorąc także udział w różnego rodzaju alarmach, ćwiczeniach i</a:t>
            </a:r>
            <a:r>
              <a:rPr lang="pl-PL" sz="2800" dirty="0" smtClean="0">
                <a:latin typeface="Arial" charset="0"/>
                <a:cs typeface="Arial" charset="0"/>
              </a:rPr>
              <a:t>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treningach.</a:t>
            </a: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18435" name="Picture 3" descr="C:\Users\lukasz.sobolewski\Desktop\Nowy folder (3)\DSC_9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462" y="3112477"/>
            <a:ext cx="3875577" cy="3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" y="9044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69668" y="1202326"/>
            <a:ext cx="8865326" cy="459105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SzPct val="100000"/>
            </a:pPr>
            <a:endParaRPr lang="pl-PL" altLang="pl-PL" sz="3200" dirty="0" smtClean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Działania podejmowane w ramach realizacji</a:t>
            </a: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„Programu zapobiegania przestępczości </a:t>
            </a: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oraz ochrony bezpieczeństwa obywateli </a:t>
            </a:r>
            <a:b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</a:b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i porządku publicznego powiatu poznańskiego”.</a:t>
            </a: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r>
              <a:rPr lang="pl-PL" altLang="pl-PL" sz="1800" dirty="0" smtClean="0">
                <a:latin typeface="+mn-lt"/>
                <a:ea typeface="Microsoft YaHei" panose="020B0503020204020204" pitchFamily="34" charset="-122"/>
              </a:rPr>
              <a:t>(Nowy Program na lata 2021-2025 uchwalono Uchwałą Nr XXIV/305/VI/2020 Rady Powiatu   w Poznaniu z dnia 18 listopada 2020 roku).</a:t>
            </a: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 </a:t>
            </a:r>
          </a:p>
          <a:p>
            <a:pPr algn="ctr" eaLnBrk="1" hangingPunct="1">
              <a:lnSpc>
                <a:spcPct val="150000"/>
              </a:lnSpc>
              <a:buSzPct val="100000"/>
            </a:pPr>
            <a:endParaRPr lang="pl-PL" altLang="pl-PL" sz="32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endParaRPr lang="pl-PL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9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79310" y="4266732"/>
            <a:ext cx="8677275" cy="413134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Na realizację inicjatyw  </a:t>
            </a:r>
          </a:p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Powiatowej Komisji Bezpieczeństwa i Porządku Powiatu Poznańskiego w roku 2020 </a:t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r>
              <a:rPr lang="pl-PL" sz="3200" dirty="0" smtClean="0">
                <a:latin typeface="Calibri" pitchFamily="34" charset="0"/>
                <a:cs typeface="Arial" charset="0"/>
              </a:rPr>
              <a:t>wydatkowano </a:t>
            </a:r>
            <a:r>
              <a:rPr lang="pl-PL" sz="3200" b="1" u="sng" dirty="0" smtClean="0">
                <a:latin typeface="Calibri" pitchFamily="34" charset="0"/>
                <a:cs typeface="Arial" charset="0"/>
              </a:rPr>
              <a:t>105.591,58 zł.</a:t>
            </a:r>
          </a:p>
          <a:p>
            <a:pPr algn="ctr" eaLnBrk="1" hangingPunct="1"/>
            <a:endParaRPr lang="pl-PL" sz="4000" b="1" u="sng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endParaRPr lang="pl-PL" sz="4000" b="1" u="sng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85" y="608623"/>
            <a:ext cx="558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25061" y="5299357"/>
            <a:ext cx="680639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dirty="0" smtClean="0">
                <a:latin typeface="+mn-lt"/>
              </a:rPr>
              <a:t>Drobne upominki dla klientów Starostwa Powiatowego z </a:t>
            </a: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okazji Międzynarodowego Dnia Kobiet</a:t>
            </a:r>
            <a:r>
              <a:rPr kumimoji="0" lang="pl-PL" altLang="pl-PL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</a:t>
            </a:r>
            <a:endParaRPr kumimoji="0" lang="pl-PL" alt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201685" y="125534"/>
            <a:ext cx="6733565" cy="4591050"/>
          </a:xfrm>
        </p:spPr>
        <p:txBody>
          <a:bodyPr/>
          <a:lstStyle/>
          <a:p>
            <a:pPr algn="ctr"/>
            <a:r>
              <a:rPr lang="pl-PL" sz="2800" dirty="0" smtClean="0">
                <a:latin typeface="+mn-lt"/>
              </a:rPr>
              <a:t>Z uwagi na sytuację epidemiologiczną planowane akcje prewencyjno-profilaktyczne zostały w znacznym stopniu ograniczone. Przeprowadzono.</a:t>
            </a:r>
            <a:endParaRPr lang="pl-PL" sz="280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605"/>
            <a:ext cx="4403370" cy="29453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42" y="2070373"/>
            <a:ext cx="4391758" cy="293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935480" y="87863"/>
            <a:ext cx="7741920" cy="117400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pl-PL" sz="2800" dirty="0" smtClean="0">
                <a:latin typeface="Calibri" pitchFamily="34" charset="0"/>
                <a:cs typeface="Arial" charset="0"/>
              </a:rPr>
              <a:t>Program edukacyjny </a:t>
            </a:r>
          </a:p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„Odblaski dla pierwszoklasistów”.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/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endParaRPr lang="pl-PL" sz="3200" dirty="0" smtClean="0">
              <a:latin typeface="Calibri" pitchFamily="34" charset="0"/>
              <a:cs typeface="Arial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5090941"/>
            <a:ext cx="9044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W 2020 </a:t>
            </a:r>
            <a:r>
              <a:rPr lang="pl-PL" sz="2400" dirty="0"/>
              <a:t>roku </a:t>
            </a:r>
            <a:r>
              <a:rPr lang="pl-PL" sz="2400" dirty="0" smtClean="0"/>
              <a:t>przekazano blisko </a:t>
            </a:r>
            <a:r>
              <a:rPr lang="pl-PL" sz="2400" b="1" u="sng" dirty="0" smtClean="0"/>
              <a:t>6000</a:t>
            </a:r>
            <a:r>
              <a:rPr lang="pl-PL" sz="2400" dirty="0" smtClean="0"/>
              <a:t> </a:t>
            </a:r>
            <a:r>
              <a:rPr lang="pl-PL" sz="2400" dirty="0"/>
              <a:t>sztuk </a:t>
            </a:r>
            <a:r>
              <a:rPr lang="pl-PL" sz="2400" dirty="0" smtClean="0"/>
              <a:t>kamizelek.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W trakcie 19 lat trwania akcji rozdano blisko </a:t>
            </a:r>
            <a:r>
              <a:rPr lang="pl-PL" sz="2400" b="1" u="sng" dirty="0" smtClean="0"/>
              <a:t>72000 </a:t>
            </a:r>
            <a:r>
              <a:rPr lang="pl-PL" sz="2400" dirty="0" smtClean="0"/>
              <a:t>sztuk </a:t>
            </a:r>
            <a:br>
              <a:rPr lang="pl-PL" sz="2400" dirty="0" smtClean="0"/>
            </a:br>
            <a:r>
              <a:rPr lang="pl-PL" sz="2400" dirty="0" smtClean="0"/>
              <a:t>elementów odblaskowych.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8" y="1483614"/>
            <a:ext cx="5266592" cy="32982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483615"/>
            <a:ext cx="3875122" cy="33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29063" y="111875"/>
            <a:ext cx="5721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Kontynuowano program profilaktycznego pt. „Czujka tlenku węgla może uratować twoje życie”.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427151" y="5496883"/>
            <a:ext cx="489448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 smtClean="0"/>
              <a:t>W latach 2013-2020 </a:t>
            </a:r>
          </a:p>
          <a:p>
            <a:pPr algn="ctr"/>
            <a:r>
              <a:rPr lang="pl-PL" sz="2800" dirty="0" smtClean="0"/>
              <a:t>811 sztuki czujek czadu </a:t>
            </a:r>
          </a:p>
          <a:p>
            <a:pPr algn="ctr"/>
            <a:r>
              <a:rPr lang="pl-PL" sz="2800" dirty="0" smtClean="0"/>
              <a:t>trafiło do mieszkańców Powiatu.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" y="1619719"/>
            <a:ext cx="73152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rostokąt 3"/>
          <p:cNvSpPr>
            <a:spLocks noChangeArrowheads="1"/>
          </p:cNvSpPr>
          <p:nvPr/>
        </p:nvSpPr>
        <p:spPr bwMode="auto">
          <a:xfrm>
            <a:off x="175846" y="3122651"/>
            <a:ext cx="87820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dirty="0"/>
              <a:t>Wsparcie finansowe Powiatu Poznańskiego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dla </a:t>
            </a:r>
            <a:r>
              <a:rPr lang="pl-PL" sz="3200" dirty="0"/>
              <a:t>Komendy Miejskiej Policji w </a:t>
            </a:r>
            <a:r>
              <a:rPr lang="pl-PL" sz="3200" dirty="0" smtClean="0"/>
              <a:t>Poznaniu </a:t>
            </a:r>
            <a:endParaRPr lang="pl-PL" sz="3200" dirty="0"/>
          </a:p>
          <a:p>
            <a:pPr algn="ctr"/>
            <a:r>
              <a:rPr lang="pl-PL" sz="3200" dirty="0"/>
              <a:t>w roku </a:t>
            </a:r>
            <a:r>
              <a:rPr lang="pl-PL" sz="3200" dirty="0" smtClean="0"/>
              <a:t>2020 </a:t>
            </a:r>
            <a:r>
              <a:rPr lang="pl-PL" sz="3200" dirty="0"/>
              <a:t>wyniosło </a:t>
            </a:r>
            <a:r>
              <a:rPr lang="pl-PL" sz="3200" b="1" u="sng" dirty="0" smtClean="0"/>
              <a:t>994</a:t>
            </a:r>
            <a:r>
              <a:rPr lang="pl-PL" sz="3200" b="1" u="sng" dirty="0"/>
              <a:t> 840,74 zł</a:t>
            </a:r>
            <a:r>
              <a:rPr lang="pl-PL" sz="3200" b="1" u="sng" dirty="0" smtClean="0"/>
              <a:t>.</a:t>
            </a:r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/>
          </a:p>
          <a:p>
            <a:pPr algn="ctr"/>
            <a:endParaRPr lang="pl-PL" sz="3200" b="1" dirty="0" smtClean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rochu.eu/wp-content/uploads/2013/05/130524155020_policja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78" y="-114300"/>
            <a:ext cx="3547526" cy="21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35391" y="1939516"/>
            <a:ext cx="8727540" cy="459105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kontynuowano remont </a:t>
            </a:r>
            <a:r>
              <a:rPr lang="pl-PL" dirty="0">
                <a:latin typeface="+mn-lt"/>
              </a:rPr>
              <a:t>wraz z zagospodarowaniem przyległego terenu Ogniwa Przewodników Psów </a:t>
            </a:r>
            <a:r>
              <a:rPr lang="pl-PL" dirty="0" smtClean="0">
                <a:latin typeface="+mn-lt"/>
              </a:rPr>
              <a:t>Służbowych;</a:t>
            </a:r>
          </a:p>
          <a:p>
            <a:pPr marL="342900" indent="-342900">
              <a:buFontTx/>
              <a:buChar char="-"/>
            </a:pPr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-   finansowano remont </a:t>
            </a:r>
            <a:r>
              <a:rPr lang="pl-PL" dirty="0">
                <a:latin typeface="+mn-lt"/>
              </a:rPr>
              <a:t>Komisariatu Policji w </a:t>
            </a:r>
            <a:r>
              <a:rPr lang="pl-PL" dirty="0" smtClean="0">
                <a:latin typeface="+mn-lt"/>
              </a:rPr>
              <a:t>Buku;</a:t>
            </a:r>
          </a:p>
          <a:p>
            <a:endParaRPr lang="pl-PL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l-PL" dirty="0" smtClean="0">
                <a:latin typeface="+mn-lt"/>
              </a:rPr>
              <a:t>finansowano remont </a:t>
            </a:r>
            <a:r>
              <a:rPr lang="pl-PL" dirty="0">
                <a:latin typeface="+mn-lt"/>
              </a:rPr>
              <a:t>Komisariatu Policji w </a:t>
            </a:r>
            <a:r>
              <a:rPr lang="pl-PL" dirty="0" smtClean="0">
                <a:latin typeface="+mn-lt"/>
              </a:rPr>
              <a:t>Mosinie;</a:t>
            </a:r>
          </a:p>
          <a:p>
            <a:pPr marL="342900" indent="-342900">
              <a:buFontTx/>
              <a:buChar char="-"/>
            </a:pPr>
            <a:endParaRPr lang="pl-PL" dirty="0" smtClean="0">
              <a:latin typeface="+mn-lt"/>
            </a:endParaRPr>
          </a:p>
          <a:p>
            <a:r>
              <a:rPr lang="pl-PL" dirty="0" smtClean="0">
                <a:latin typeface="+mn-lt"/>
              </a:rPr>
              <a:t>-   sfinansowano zakup pojazdu </a:t>
            </a:r>
            <a:r>
              <a:rPr lang="pl-PL" dirty="0">
                <a:latin typeface="+mn-lt"/>
              </a:rPr>
              <a:t>w policyjnej wersji typu </a:t>
            </a:r>
            <a:r>
              <a:rPr lang="pl-PL" dirty="0" smtClean="0">
                <a:latin typeface="+mn-lt"/>
              </a:rPr>
              <a:t>furgon Ekip 	Techniki </a:t>
            </a:r>
            <a:r>
              <a:rPr lang="pl-PL" dirty="0">
                <a:latin typeface="+mn-lt"/>
              </a:rPr>
              <a:t>Drogowej i Ekologii wraz </a:t>
            </a:r>
            <a:r>
              <a:rPr lang="pl-PL" dirty="0" smtClean="0">
                <a:latin typeface="+mn-lt"/>
              </a:rPr>
              <a:t>z 	niezbędnym wyposażeniem   	(tzw. „</a:t>
            </a:r>
            <a:r>
              <a:rPr lang="pl-PL" dirty="0" err="1" smtClean="0">
                <a:latin typeface="+mn-lt"/>
              </a:rPr>
              <a:t>dymowóz</a:t>
            </a:r>
            <a:r>
              <a:rPr lang="pl-PL" dirty="0" smtClean="0">
                <a:latin typeface="+mn-lt"/>
              </a:rPr>
              <a:t>”).</a:t>
            </a:r>
            <a:endParaRPr lang="pl-PL" dirty="0">
              <a:latin typeface="+mn-lt"/>
            </a:endParaRPr>
          </a:p>
          <a:p>
            <a:endParaRPr lang="pl-PL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655400" y="373485"/>
            <a:ext cx="572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ramach przekazanych środków:</a:t>
            </a:r>
          </a:p>
        </p:txBody>
      </p:sp>
    </p:spTree>
    <p:extLst>
      <p:ext uri="{BB962C8B-B14F-4D97-AF65-F5344CB8AC3E}">
        <p14:creationId xmlns:p14="http://schemas.microsoft.com/office/powerpoint/2010/main" val="131747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66196" y="1567847"/>
            <a:ext cx="3867476" cy="46474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l-PL" sz="3200" smtClean="0"/>
              <a:t>Sprawozdanie                       z </a:t>
            </a:r>
            <a:r>
              <a:rPr lang="pl-PL" sz="3200" dirty="0" smtClean="0"/>
              <a:t>działalności Powiatowej Komisji Bezpieczeństwa i Porządku za rok 2020 Starosta Poznański przekazał w ustawowym terminie.</a:t>
            </a:r>
          </a:p>
          <a:p>
            <a:pPr algn="ctr"/>
            <a:endParaRPr lang="pl-PL" sz="40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206" y="0"/>
            <a:ext cx="4674938" cy="67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398352" y="1504950"/>
            <a:ext cx="8328205" cy="4591050"/>
          </a:xfrm>
        </p:spPr>
        <p:txBody>
          <a:bodyPr/>
          <a:lstStyle/>
          <a:p>
            <a:endParaRPr lang="pl-PL" dirty="0" smtClean="0">
              <a:latin typeface="+mn-lt"/>
            </a:endParaRPr>
          </a:p>
          <a:p>
            <a:r>
              <a:rPr lang="pl-PL" dirty="0" smtClean="0">
                <a:latin typeface="+mn-lt"/>
              </a:rPr>
              <a:t>- sfinansowano zakup </a:t>
            </a:r>
            <a:r>
              <a:rPr lang="pl-PL" dirty="0">
                <a:latin typeface="+mn-lt"/>
              </a:rPr>
              <a:t>wyposażenia i drobne remonty </a:t>
            </a:r>
            <a:r>
              <a:rPr lang="pl-PL" dirty="0" smtClean="0">
                <a:latin typeface="+mn-lt"/>
              </a:rPr>
              <a:t>                      	w </a:t>
            </a:r>
            <a:r>
              <a:rPr lang="pl-PL" dirty="0">
                <a:latin typeface="+mn-lt"/>
              </a:rPr>
              <a:t>komisariatach policji powiatu </a:t>
            </a:r>
            <a:r>
              <a:rPr lang="pl-PL" dirty="0" smtClean="0">
                <a:latin typeface="+mn-lt"/>
              </a:rPr>
              <a:t>poznańskiego; </a:t>
            </a:r>
          </a:p>
          <a:p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 - 	sfinansowano pozostałe </a:t>
            </a:r>
            <a:r>
              <a:rPr lang="pl-PL" dirty="0">
                <a:latin typeface="+mn-lt"/>
              </a:rPr>
              <a:t>wydatki bieżące Komendy </a:t>
            </a:r>
            <a:r>
              <a:rPr lang="pl-PL" dirty="0" smtClean="0">
                <a:latin typeface="+mn-lt"/>
              </a:rPr>
              <a:t>	Miejskiej 	Policji </a:t>
            </a:r>
            <a:r>
              <a:rPr lang="pl-PL" dirty="0">
                <a:latin typeface="+mn-lt"/>
              </a:rPr>
              <a:t>w Poznaniu (m.in. zakup </a:t>
            </a:r>
            <a:r>
              <a:rPr lang="pl-PL" dirty="0" smtClean="0">
                <a:latin typeface="+mn-lt"/>
              </a:rPr>
              <a:t>	oprogramowania</a:t>
            </a:r>
            <a:r>
              <a:rPr lang="pl-PL" dirty="0">
                <a:latin typeface="+mn-lt"/>
              </a:rPr>
              <a:t>, sprzętu </a:t>
            </a:r>
            <a:r>
              <a:rPr lang="pl-PL" dirty="0" smtClean="0">
                <a:latin typeface="+mn-lt"/>
              </a:rPr>
              <a:t>	biurowego</a:t>
            </a:r>
            <a:r>
              <a:rPr lang="pl-PL" dirty="0">
                <a:latin typeface="+mn-lt"/>
              </a:rPr>
              <a:t>, łączności i </a:t>
            </a:r>
            <a:r>
              <a:rPr lang="pl-PL" dirty="0" smtClean="0">
                <a:latin typeface="+mn-lt"/>
              </a:rPr>
              <a:t>	informatyki, gospodarczego</a:t>
            </a:r>
            <a:r>
              <a:rPr lang="pl-PL" dirty="0">
                <a:latin typeface="+mn-lt"/>
              </a:rPr>
              <a:t>, </a:t>
            </a:r>
            <a:r>
              <a:rPr lang="pl-PL" dirty="0" smtClean="0">
                <a:latin typeface="+mn-lt"/>
              </a:rPr>
              <a:t>	techniki </a:t>
            </a:r>
            <a:r>
              <a:rPr lang="pl-PL" dirty="0">
                <a:latin typeface="+mn-lt"/>
              </a:rPr>
              <a:t>policyjnej, </a:t>
            </a:r>
            <a:r>
              <a:rPr lang="pl-PL" dirty="0" smtClean="0">
                <a:latin typeface="+mn-lt"/>
              </a:rPr>
              <a:t>	umundurowania</a:t>
            </a:r>
            <a:r>
              <a:rPr lang="pl-PL" dirty="0">
                <a:latin typeface="+mn-lt"/>
              </a:rPr>
              <a:t>, wyposażenia </a:t>
            </a:r>
            <a:r>
              <a:rPr lang="pl-PL" dirty="0" smtClean="0">
                <a:latin typeface="+mn-lt"/>
              </a:rPr>
              <a:t>	specjalnego</a:t>
            </a:r>
            <a:r>
              <a:rPr lang="pl-PL" dirty="0">
                <a:latin typeface="+mn-lt"/>
              </a:rPr>
              <a:t>, </a:t>
            </a:r>
            <a:r>
              <a:rPr lang="pl-PL" dirty="0" smtClean="0">
                <a:latin typeface="+mn-lt"/>
              </a:rPr>
              <a:t>	medycznego</a:t>
            </a:r>
            <a:r>
              <a:rPr lang="pl-PL" dirty="0">
                <a:latin typeface="+mn-lt"/>
              </a:rPr>
              <a:t>, </a:t>
            </a:r>
            <a:r>
              <a:rPr lang="pl-PL" dirty="0" smtClean="0">
                <a:latin typeface="+mn-lt"/>
              </a:rPr>
              <a:t>narzędzi</a:t>
            </a: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itp.)</a:t>
            </a:r>
            <a:endParaRPr lang="pl-PL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700667" y="539145"/>
            <a:ext cx="572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ramach przekazanych środków: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986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najlepszy-komisariat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4109" y="78398"/>
            <a:ext cx="5842000" cy="1600200"/>
          </a:xfrm>
          <a:noFill/>
          <a:ln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0" y="1746457"/>
            <a:ext cx="862965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b="1" u="sng" dirty="0" smtClean="0">
                <a:latin typeface="+mn-lt"/>
              </a:rPr>
              <a:t>45.000,00 </a:t>
            </a:r>
            <a:r>
              <a:rPr lang="pl-PL" sz="3200" b="1" u="sng" dirty="0">
                <a:latin typeface="+mn-lt"/>
              </a:rPr>
              <a:t>zł.</a:t>
            </a:r>
            <a:r>
              <a:rPr lang="pl-PL" sz="3200" b="1" dirty="0">
                <a:latin typeface="+mn-lt"/>
              </a:rPr>
              <a:t> </a:t>
            </a:r>
            <a:r>
              <a:rPr lang="pl-PL" sz="3200" dirty="0">
                <a:latin typeface="+mn-lt"/>
              </a:rPr>
              <a:t>przeznaczono </a:t>
            </a:r>
            <a:r>
              <a:rPr lang="pl-PL" sz="3200" dirty="0" smtClean="0">
                <a:latin typeface="+mn-lt"/>
              </a:rPr>
              <a:t>dla zwycięzców konkursu </a:t>
            </a:r>
            <a:r>
              <a:rPr lang="pl-PL" sz="3200" dirty="0">
                <a:latin typeface="+mn-lt"/>
              </a:rPr>
              <a:t>„Najlepszy Komisariat Roku Powiatu Poznańskiego</a:t>
            </a:r>
            <a:r>
              <a:rPr lang="pl-PL" sz="3200" dirty="0" smtClean="0">
                <a:latin typeface="+mn-lt"/>
              </a:rPr>
              <a:t>” za rok 2019: </a:t>
            </a:r>
            <a:endParaRPr lang="pl-PL" sz="3200" dirty="0">
              <a:latin typeface="+mn-lt"/>
            </a:endParaRPr>
          </a:p>
          <a:p>
            <a:pPr algn="ctr">
              <a:defRPr/>
            </a:pPr>
            <a:endParaRPr lang="pl-PL" sz="3200" dirty="0">
              <a:latin typeface="+mn-lt"/>
            </a:endParaRP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11" y="3455377"/>
            <a:ext cx="5138189" cy="340262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3665898"/>
            <a:ext cx="3842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I nagroda 30.000,00 zł – KP Buk;</a:t>
            </a:r>
          </a:p>
          <a:p>
            <a:r>
              <a:rPr lang="pl-PL" sz="2800" dirty="0"/>
              <a:t>II nagroda 10.000,00 zł – KP Pobiedziska;</a:t>
            </a:r>
          </a:p>
          <a:p>
            <a:r>
              <a:rPr lang="pl-PL" sz="2800" dirty="0"/>
              <a:t>III nagroda 5.000,00 zł – KP Stęszew.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47389" y="7073"/>
            <a:ext cx="691515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Powiat Poznański ufundował nagrody finansowe dla policjantów - zwycięzców konkursu „Dzielnicowy Roku Powiatu Poznańskiego”.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47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5" y="1809750"/>
            <a:ext cx="7620000" cy="504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86384" y="1677485"/>
            <a:ext cx="7781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Powiat </a:t>
            </a:r>
            <a:r>
              <a:rPr lang="pl-PL" sz="3200" dirty="0"/>
              <a:t>Poznański ufundował także </a:t>
            </a:r>
            <a:r>
              <a:rPr lang="pl-PL" sz="3200" dirty="0" smtClean="0"/>
              <a:t>nagrody finansowe </a:t>
            </a:r>
            <a:r>
              <a:rPr lang="pl-PL" sz="3200" dirty="0"/>
              <a:t>za osiągnięcia w służbie, </a:t>
            </a:r>
            <a:r>
              <a:rPr lang="pl-PL" sz="3200" dirty="0" smtClean="0"/>
              <a:t>                        dla </a:t>
            </a:r>
            <a:r>
              <a:rPr lang="pl-PL" sz="3200" dirty="0"/>
              <a:t>policjantów Komendy Miejskiej </a:t>
            </a:r>
            <a:r>
              <a:rPr lang="pl-PL" sz="3200" dirty="0" smtClean="0"/>
              <a:t>Policji                  w Poznaniu, </a:t>
            </a:r>
            <a:r>
              <a:rPr lang="pl-PL" sz="3200" dirty="0"/>
              <a:t>którzy </a:t>
            </a:r>
            <a:r>
              <a:rPr lang="pl-PL" sz="3200" dirty="0" smtClean="0"/>
              <a:t>realizowali </a:t>
            </a:r>
            <a:r>
              <a:rPr lang="pl-PL" sz="3200" dirty="0"/>
              <a:t>zadania z zakresu służby prewencyjnej na terenie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Powiatu </a:t>
            </a:r>
            <a:r>
              <a:rPr lang="pl-PL" sz="3200" dirty="0"/>
              <a:t>Poznańskiego</a:t>
            </a:r>
            <a:r>
              <a:rPr lang="pl-PL" sz="3200" dirty="0" smtClean="0"/>
              <a:t>.</a:t>
            </a:r>
          </a:p>
          <a:p>
            <a:pPr algn="ctr"/>
            <a:endParaRPr lang="pl-PL" sz="1600" dirty="0" smtClean="0"/>
          </a:p>
          <a:p>
            <a:pPr algn="ctr"/>
            <a:r>
              <a:rPr lang="pl-PL" sz="3200" dirty="0" smtClean="0"/>
              <a:t>W roku 2020 nagrodzono 34 policjantów.</a:t>
            </a:r>
            <a:endParaRPr lang="pl-PL" sz="3200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1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20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619500" y="461772"/>
            <a:ext cx="1809750" cy="1746250"/>
          </a:xfrm>
          <a:blipFill dpi="0" rotWithShape="0">
            <a:blip r:embed="rId3">
              <a:lum contrast="12000"/>
            </a:blip>
            <a:srcRect/>
            <a:tile tx="0" ty="0" sx="100000" sy="100000" flip="none" algn="tl"/>
          </a:blipFill>
          <a:ln>
            <a:miter lim="800000"/>
            <a:headEnd/>
            <a:tailEnd/>
          </a:ln>
        </p:spPr>
      </p:pic>
      <p:sp>
        <p:nvSpPr>
          <p:cNvPr id="32770" name="Prostokąt 3"/>
          <p:cNvSpPr>
            <a:spLocks noChangeArrowheads="1"/>
          </p:cNvSpPr>
          <p:nvPr/>
        </p:nvSpPr>
        <p:spPr bwMode="auto">
          <a:xfrm>
            <a:off x="109129" y="2614345"/>
            <a:ext cx="8830491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 roku </a:t>
            </a:r>
            <a:r>
              <a:rPr lang="pl-PL" sz="3200" dirty="0" smtClean="0"/>
              <a:t>2020 </a:t>
            </a:r>
            <a:r>
              <a:rPr lang="pl-PL" sz="3200" dirty="0"/>
              <a:t>Powiat Poznański </a:t>
            </a:r>
          </a:p>
          <a:p>
            <a:pPr algn="ctr"/>
            <a:r>
              <a:rPr lang="pl-PL" sz="3200" dirty="0"/>
              <a:t>przeznaczył środki finansowe na rzecz Komendy Miejskiej Państwowej Straży </a:t>
            </a:r>
            <a:r>
              <a:rPr lang="pl-PL" sz="3200" dirty="0" smtClean="0"/>
              <a:t>Pożarnej w Poznaniu, </a:t>
            </a:r>
            <a:br>
              <a:rPr lang="pl-PL" sz="3200" dirty="0" smtClean="0"/>
            </a:br>
            <a:r>
              <a:rPr lang="pl-PL" sz="3200" dirty="0" smtClean="0"/>
              <a:t>w wysokości </a:t>
            </a:r>
            <a:r>
              <a:rPr lang="pl-PL" sz="3200" b="1" u="sng" dirty="0" smtClean="0"/>
              <a:t>1.149.999,56 </a:t>
            </a:r>
            <a:r>
              <a:rPr lang="pl-PL" sz="3200" b="1" u="sng" dirty="0"/>
              <a:t>zł. </a:t>
            </a:r>
            <a:endParaRPr lang="pl-PL" sz="3200" b="1" u="sng" dirty="0" smtClean="0"/>
          </a:p>
          <a:p>
            <a:pPr lvl="0" algn="ctr"/>
            <a:endParaRPr lang="pl-PL" dirty="0" smtClean="0">
              <a:solidFill>
                <a:prstClr val="black"/>
              </a:solidFill>
            </a:endParaRPr>
          </a:p>
          <a:p>
            <a:pPr lvl="0" algn="just"/>
            <a:endParaRPr lang="pl-PL" dirty="0" smtClean="0">
              <a:solidFill>
                <a:prstClr val="black"/>
              </a:solidFill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lvl="0" algn="just"/>
            <a:endParaRPr lang="pl-PL" dirty="0" smtClean="0">
              <a:solidFill>
                <a:prstClr val="black"/>
              </a:solidFill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516047" y="1885196"/>
            <a:ext cx="8130011" cy="4591050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>
                <a:latin typeface="+mn-lt"/>
              </a:rPr>
              <a:t>- 	dofinansowano zakup </a:t>
            </a:r>
            <a:r>
              <a:rPr lang="pl-PL" dirty="0">
                <a:latin typeface="+mn-lt"/>
              </a:rPr>
              <a:t>pojazdu ratowniczo-gaśniczego </a:t>
            </a:r>
            <a:r>
              <a:rPr lang="pl-PL" dirty="0" smtClean="0">
                <a:latin typeface="+mn-lt"/>
              </a:rPr>
              <a:t>	GCBA;</a:t>
            </a:r>
          </a:p>
          <a:p>
            <a:endParaRPr lang="pl-PL" dirty="0">
              <a:latin typeface="+mn-lt"/>
            </a:endParaRPr>
          </a:p>
          <a:p>
            <a:r>
              <a:rPr lang="pl-PL" dirty="0" smtClean="0">
                <a:latin typeface="+mn-lt"/>
              </a:rPr>
              <a:t>- dofinansowano zakup </a:t>
            </a:r>
            <a:r>
              <a:rPr lang="pl-PL" dirty="0">
                <a:latin typeface="+mn-lt"/>
              </a:rPr>
              <a:t>sprzętu ratowniczo-gaśniczego                                               </a:t>
            </a:r>
            <a:r>
              <a:rPr lang="pl-PL" dirty="0" smtClean="0">
                <a:latin typeface="+mn-lt"/>
              </a:rPr>
              <a:t>	i </a:t>
            </a:r>
            <a:r>
              <a:rPr lang="pl-PL" dirty="0">
                <a:latin typeface="+mn-lt"/>
              </a:rPr>
              <a:t>specjalistycznego, środków ochrony indywidualnej </a:t>
            </a:r>
            <a:r>
              <a:rPr lang="pl-PL" dirty="0" smtClean="0">
                <a:latin typeface="+mn-lt"/>
              </a:rPr>
              <a:t>                          	i </a:t>
            </a:r>
            <a:r>
              <a:rPr lang="pl-PL" dirty="0">
                <a:latin typeface="+mn-lt"/>
              </a:rPr>
              <a:t>zbiorowej strażaka, </a:t>
            </a:r>
            <a:r>
              <a:rPr lang="pl-PL" dirty="0" smtClean="0">
                <a:latin typeface="+mn-lt"/>
              </a:rPr>
              <a:t>wyposażenia </a:t>
            </a:r>
            <a:r>
              <a:rPr lang="pl-PL" dirty="0">
                <a:latin typeface="+mn-lt"/>
              </a:rPr>
              <a:t>grup specjalistycznych, </a:t>
            </a:r>
            <a:r>
              <a:rPr lang="pl-PL" dirty="0" smtClean="0">
                <a:latin typeface="+mn-lt"/>
              </a:rPr>
              <a:t>	szkoleń </a:t>
            </a:r>
            <a:r>
              <a:rPr lang="pl-PL" dirty="0">
                <a:latin typeface="+mn-lt"/>
              </a:rPr>
              <a:t>specjalistycznych, </a:t>
            </a:r>
            <a:r>
              <a:rPr lang="pl-PL" dirty="0" smtClean="0">
                <a:latin typeface="+mn-lt"/>
              </a:rPr>
              <a:t>uzupełnienia </a:t>
            </a:r>
            <a:r>
              <a:rPr lang="pl-PL" dirty="0">
                <a:latin typeface="+mn-lt"/>
              </a:rPr>
              <a:t>wkładów toreb </a:t>
            </a:r>
            <a:r>
              <a:rPr lang="pl-PL" dirty="0" smtClean="0">
                <a:latin typeface="+mn-lt"/>
              </a:rPr>
              <a:t>	ratownictwa medycznego oraz realizacji działań w zakresie 	prewencji społecznej</a:t>
            </a:r>
            <a:endParaRPr lang="pl-PL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27415" y="487871"/>
            <a:ext cx="572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ramach przekazanych środków: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06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DSC_467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102995"/>
            <a:ext cx="4114802" cy="2755005"/>
          </a:xfrm>
          <a:noFill/>
          <a:ln>
            <a:miter lim="800000"/>
            <a:headEnd/>
            <a:tailEnd/>
          </a:ln>
        </p:spPr>
      </p:pic>
      <p:sp>
        <p:nvSpPr>
          <p:cNvPr id="33795" name="Prostokąt 4"/>
          <p:cNvSpPr>
            <a:spLocks noChangeArrowheads="1"/>
          </p:cNvSpPr>
          <p:nvPr/>
        </p:nvSpPr>
        <p:spPr bwMode="auto">
          <a:xfrm>
            <a:off x="221532" y="1570028"/>
            <a:ext cx="87285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pl-PL" sz="2400" dirty="0">
                <a:latin typeface="+mn-lt"/>
              </a:rPr>
              <a:t>k</a:t>
            </a:r>
            <a:r>
              <a:rPr lang="pl-PL" sz="2400" dirty="0" smtClean="0">
                <a:latin typeface="+mn-lt"/>
              </a:rPr>
              <a:t>ontynuowano dalszą </a:t>
            </a:r>
            <a:r>
              <a:rPr lang="pl-PL" sz="2400" dirty="0" smtClean="0">
                <a:latin typeface="+mn-lt"/>
              </a:rPr>
              <a:t>modernizację obiektu Jednostki </a:t>
            </a:r>
            <a:r>
              <a:rPr lang="pl-PL" sz="2400" dirty="0">
                <a:latin typeface="+mn-lt"/>
              </a:rPr>
              <a:t>Ratowniczo-Gaśniczej nr 8 </a:t>
            </a:r>
            <a:r>
              <a:rPr lang="pl-PL" sz="2400" dirty="0" smtClean="0">
                <a:latin typeface="+mn-lt"/>
              </a:rPr>
              <a:t>w </a:t>
            </a:r>
            <a:r>
              <a:rPr lang="pl-PL" sz="2400" dirty="0">
                <a:latin typeface="+mn-lt"/>
              </a:rPr>
              <a:t>Bolechowie, </a:t>
            </a:r>
            <a:r>
              <a:rPr lang="pl-PL" sz="2400" dirty="0" smtClean="0">
                <a:latin typeface="+mn-lt"/>
              </a:rPr>
              <a:t>mieszczącego także Powiatowy Ośrodek </a:t>
            </a:r>
            <a:r>
              <a:rPr lang="pl-PL" sz="2400" dirty="0">
                <a:latin typeface="+mn-lt"/>
              </a:rPr>
              <a:t>Szkolenia Ochotniczych Straży </a:t>
            </a:r>
            <a:r>
              <a:rPr lang="pl-PL" sz="2400" dirty="0" smtClean="0">
                <a:latin typeface="+mn-lt"/>
              </a:rPr>
              <a:t>Pożarnych;</a:t>
            </a:r>
          </a:p>
          <a:p>
            <a:pPr algn="just"/>
            <a:endParaRPr lang="pl-PL" sz="2400" dirty="0">
              <a:latin typeface="+mn-lt"/>
            </a:endParaRPr>
          </a:p>
          <a:p>
            <a:pPr marL="342900" indent="-342900" algn="just">
              <a:buFontTx/>
              <a:buChar char="-"/>
            </a:pPr>
            <a:r>
              <a:rPr lang="pl-PL" sz="2400" dirty="0" smtClean="0"/>
              <a:t>kontynuowano</a:t>
            </a:r>
            <a:r>
              <a:rPr lang="pl-PL" sz="2400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ea typeface="Calibri" panose="020F0502020204030204" pitchFamily="34" charset="0"/>
                <a:cs typeface="Calibri" panose="020F0502020204030204" pitchFamily="34" charset="0"/>
              </a:rPr>
              <a:t>dalszą modernizację obiektu Jednostki Ratowniczo-Gaśniczej     nr 6 w Krzesinach.</a:t>
            </a:r>
            <a:endParaRPr lang="pl-PL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2400" dirty="0" smtClean="0">
                <a:latin typeface="+mn-lt"/>
              </a:rPr>
              <a:t> </a:t>
            </a: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endParaRPr lang="pl-PL" sz="2400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827415" y="487871"/>
            <a:ext cx="572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ramach przekazanych środków:</a:t>
            </a:r>
          </a:p>
        </p:txBody>
      </p:sp>
      <p:pic>
        <p:nvPicPr>
          <p:cNvPr id="7" name="Symbol zastępczy zawartości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19" y="4053690"/>
            <a:ext cx="3739081" cy="28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206869" y="186668"/>
            <a:ext cx="6840416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Powiat Poznański ufundował nagrodę finansową dla strażaka PSP - zwycięzcy konkursu Strażak Roku Powiatu Poznańskiego.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38325"/>
            <a:ext cx="7620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znak_zosp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44115" y="464389"/>
            <a:ext cx="1936750" cy="1931988"/>
          </a:xfrm>
          <a:noFill/>
          <a:ln>
            <a:miter lim="800000"/>
            <a:headEnd/>
            <a:tailEnd/>
          </a:ln>
        </p:spPr>
      </p:pic>
      <p:sp>
        <p:nvSpPr>
          <p:cNvPr id="38914" name="Prostokąt 3"/>
          <p:cNvSpPr>
            <a:spLocks noChangeArrowheads="1"/>
          </p:cNvSpPr>
          <p:nvPr/>
        </p:nvSpPr>
        <p:spPr bwMode="auto">
          <a:xfrm>
            <a:off x="172139" y="3095244"/>
            <a:ext cx="890015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 roku </a:t>
            </a:r>
            <a:r>
              <a:rPr lang="pl-PL" sz="3200" dirty="0" smtClean="0"/>
              <a:t>2020 </a:t>
            </a:r>
            <a:r>
              <a:rPr lang="pl-PL" sz="3200" dirty="0"/>
              <a:t>Powiat Poznański </a:t>
            </a:r>
            <a:r>
              <a:rPr lang="pl-PL" sz="3200" dirty="0" smtClean="0"/>
              <a:t>przeznaczył </a:t>
            </a:r>
            <a:r>
              <a:rPr lang="pl-PL" sz="3200" dirty="0"/>
              <a:t>środki finansowe na rzecz Jednostek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Ochotniczych </a:t>
            </a:r>
            <a:r>
              <a:rPr lang="pl-PL" sz="3200" dirty="0"/>
              <a:t>Straży Pożarnych, </a:t>
            </a:r>
          </a:p>
          <a:p>
            <a:pPr algn="ctr"/>
            <a:r>
              <a:rPr lang="pl-PL" sz="3200" dirty="0"/>
              <a:t>w </a:t>
            </a:r>
            <a:r>
              <a:rPr lang="pl-PL" sz="3200" dirty="0" smtClean="0"/>
              <a:t>wysokości </a:t>
            </a:r>
            <a:r>
              <a:rPr lang="pl-PL" sz="3200" b="1" u="sng" dirty="0" smtClean="0"/>
              <a:t>111.415,59 </a:t>
            </a:r>
            <a:r>
              <a:rPr lang="pl-PL" sz="3200" b="1" u="sng" dirty="0"/>
              <a:t>zł.             </a:t>
            </a:r>
          </a:p>
          <a:p>
            <a:pPr algn="ctr"/>
            <a:endParaRPr lang="pl-PL" sz="4000" dirty="0">
              <a:solidFill>
                <a:prstClr val="black"/>
              </a:solidFill>
            </a:endParaRPr>
          </a:p>
          <a:p>
            <a:pPr algn="ctr"/>
            <a:endParaRPr lang="pl-PL" sz="2400" dirty="0">
              <a:solidFill>
                <a:prstClr val="black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5306185" y="1921027"/>
            <a:ext cx="3837815" cy="4591050"/>
          </a:xfrm>
        </p:spPr>
        <p:txBody>
          <a:bodyPr/>
          <a:lstStyle/>
          <a:p>
            <a:pPr algn="l"/>
            <a:r>
              <a:rPr lang="pl-PL" sz="1800" dirty="0" smtClean="0"/>
              <a:t>Dla 25 Jednostek OSP zakupiono </a:t>
            </a:r>
          </a:p>
          <a:p>
            <a:pPr algn="ctr"/>
            <a:r>
              <a:rPr lang="pl-PL" sz="1800" dirty="0" smtClean="0"/>
              <a:t>zestawy: pompa zatapialna </a:t>
            </a:r>
            <a:r>
              <a:rPr lang="pl-PL" sz="1800" dirty="0"/>
              <a:t>EVAK 50 EUB </a:t>
            </a:r>
            <a:r>
              <a:rPr lang="pl-PL" sz="1800" dirty="0" smtClean="0"/>
              <a:t>2; przedłużacz </a:t>
            </a:r>
            <a:r>
              <a:rPr lang="pl-PL" sz="1800" dirty="0"/>
              <a:t>20 m </a:t>
            </a:r>
            <a:r>
              <a:rPr lang="pl-PL" sz="1800" dirty="0" smtClean="0"/>
              <a:t>IP65; wąż tłoczny </a:t>
            </a:r>
            <a:r>
              <a:rPr lang="pl-PL" sz="1800" dirty="0"/>
              <a:t>20 m </a:t>
            </a:r>
            <a:r>
              <a:rPr lang="pl-PL" sz="1800" dirty="0" smtClean="0"/>
              <a:t>W-52.</a:t>
            </a: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1802423" y="42344"/>
            <a:ext cx="7341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prstClr val="black"/>
                </a:solidFill>
              </a:rPr>
              <a:t>Kwotę </a:t>
            </a:r>
            <a:r>
              <a:rPr lang="pl-PL" sz="2800" b="1" dirty="0" smtClean="0"/>
              <a:t>98.750,00 </a:t>
            </a:r>
            <a:r>
              <a:rPr lang="pl-PL" sz="2800" dirty="0" smtClean="0">
                <a:solidFill>
                  <a:prstClr val="black"/>
                </a:solidFill>
              </a:rPr>
              <a:t>zł przeznaczono na zakup sprzętu dla Jednostek OSP.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9" name="Symbol zastępczy zawartości 1"/>
          <p:cNvSpPr txBox="1">
            <a:spLocks/>
          </p:cNvSpPr>
          <p:nvPr/>
        </p:nvSpPr>
        <p:spPr>
          <a:xfrm>
            <a:off x="0" y="5505512"/>
            <a:ext cx="9081589" cy="4591050"/>
          </a:xfrm>
          <a:prstGeom prst="rect">
            <a:avLst/>
          </a:prstGeom>
        </p:spPr>
        <p:txBody>
          <a:bodyPr vert="horz"/>
          <a:lstStyle>
            <a:lvl1pPr marL="0" indent="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 smtClean="0"/>
              <a:t>Sprzęt otrzymały Jednostki OSP: </a:t>
            </a:r>
            <a:r>
              <a:rPr lang="pl-PL" sz="1600" dirty="0"/>
              <a:t>OSP Buk; OSP Czerwonak; OSP Dopiewo; OSP Zakrzewo; </a:t>
            </a:r>
            <a:r>
              <a:rPr lang="pl-PL" sz="1600" dirty="0" smtClean="0"/>
              <a:t> OSP </a:t>
            </a:r>
            <a:r>
              <a:rPr lang="pl-PL" sz="1600" dirty="0"/>
              <a:t>Gowarzewo; OSP Kleszczewo; OSP Plewiska; OSP Brzeźno; OSP Kostrzyn Wielkopolski; OSP Kamionki; OSP Kórnik; OSP Luboń; OSP Pecna; OSP Mosina; OSP Murowana Goślina; </a:t>
            </a:r>
            <a:r>
              <a:rPr lang="pl-PL" sz="1600" dirty="0" smtClean="0"/>
              <a:t>  OSP </a:t>
            </a:r>
            <a:r>
              <a:rPr lang="pl-PL" sz="1600" dirty="0"/>
              <a:t>Białężyn; OSP Biskupice; OSP Pobiedziska; OSP Napachanie; OSP Rokietnica; OSP Strykowo; OSP Golęczewo; OSP Swarzędz; OSP Kobylnica; OSP Tarnowo </a:t>
            </a:r>
            <a:r>
              <a:rPr lang="pl-PL" sz="1600" dirty="0" smtClean="0"/>
              <a:t>Podgórne.</a:t>
            </a:r>
            <a:endParaRPr lang="pl-PL" sz="1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543"/>
            <a:ext cx="5172542" cy="34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617220" y="117795"/>
            <a:ext cx="802386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l-PL" sz="2800" b="1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pl-PL" sz="2800" dirty="0" smtClean="0">
                <a:latin typeface="Calibri" pitchFamily="34" charset="0"/>
                <a:cs typeface="Arial" charset="0"/>
              </a:rPr>
              <a:t>W roku 2020 Komisja </a:t>
            </a:r>
          </a:p>
          <a:p>
            <a:pPr algn="ctr" eaLnBrk="1" hangingPunct="1">
              <a:spcBef>
                <a:spcPts val="0"/>
              </a:spcBef>
            </a:pPr>
            <a:r>
              <a:rPr lang="pl-PL" sz="2800" dirty="0" smtClean="0">
                <a:latin typeface="Calibri" pitchFamily="34" charset="0"/>
                <a:cs typeface="Arial" charset="0"/>
              </a:rPr>
              <a:t>zebrała się na </a:t>
            </a:r>
            <a:r>
              <a:rPr lang="pl-PL" sz="2800" dirty="0">
                <a:latin typeface="Calibri" pitchFamily="34" charset="0"/>
                <a:cs typeface="Arial" charset="0"/>
              </a:rPr>
              <a:t>4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 posiedzeniach. </a:t>
            </a: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pl-PL" sz="2800" dirty="0" smtClean="0">
                <a:latin typeface="Calibri" pitchFamily="34" charset="0"/>
                <a:cs typeface="Arial" charset="0"/>
              </a:rPr>
              <a:t>Działania i programy profilaktyczno-edukacyjne                             z udziałem członków Komisji ukierunkowane były na poprawę bezpieczeństwa mieszkańców Powiatu.</a:t>
            </a: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485775" y="1662639"/>
            <a:ext cx="8296275" cy="339242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W roku 2020 tradycyjnie planowano wsparcie przez Powiat Poznański inicjatyw mających na celu zwiększenie aktywności i sprawności fizycznej druhów, promocji wiedzy z zakresu bezpieczeństwa przeciwpożarowego                                   i działalności OSP, a także szkolenia.</a:t>
            </a:r>
          </a:p>
          <a:p>
            <a:pPr algn="ctr" eaLnBrk="1" hangingPunct="1"/>
            <a:endParaRPr lang="pl-PL" sz="32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Ze względu na sytuację epidemiologiczną zamierzenia te zostały mocno ograniczone. </a:t>
            </a:r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0" y="1570892"/>
            <a:ext cx="3886200" cy="4829175"/>
          </a:xfrm>
        </p:spPr>
        <p:txBody>
          <a:bodyPr/>
          <a:lstStyle/>
          <a:p>
            <a:pPr algn="l" eaLnBrk="1" hangingPunct="1"/>
            <a:r>
              <a:rPr lang="pl-PL" sz="2800" dirty="0" smtClean="0">
                <a:latin typeface="+mn-lt"/>
              </a:rPr>
              <a:t>Powiatowe eliminacje Ogólnopolskiego </a:t>
            </a:r>
          </a:p>
          <a:p>
            <a:pPr algn="l" eaLnBrk="1" hangingPunct="1"/>
            <a:r>
              <a:rPr lang="pl-PL" sz="2800" dirty="0" smtClean="0">
                <a:latin typeface="+mn-lt"/>
              </a:rPr>
              <a:t>Turnieju Wiedzy Pożarniczej.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9" name="Symbol zastępczy zawartości 1"/>
          <p:cNvSpPr txBox="1">
            <a:spLocks/>
          </p:cNvSpPr>
          <p:nvPr/>
        </p:nvSpPr>
        <p:spPr>
          <a:xfrm>
            <a:off x="2281645" y="13658"/>
            <a:ext cx="8923500" cy="4878169"/>
          </a:xfrm>
          <a:prstGeom prst="rect">
            <a:avLst/>
          </a:prstGeom>
        </p:spPr>
        <p:txBody>
          <a:bodyPr vert="horz"/>
          <a:lstStyle>
            <a:lvl1pPr marL="0" indent="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800" dirty="0" smtClean="0">
              <a:latin typeface="+mn-lt"/>
            </a:endParaRPr>
          </a:p>
          <a:p>
            <a:endParaRPr lang="pl-PL" dirty="0"/>
          </a:p>
        </p:txBody>
      </p:sp>
      <p:sp>
        <p:nvSpPr>
          <p:cNvPr id="11" name="Symbol zastępczy zawartości 1"/>
          <p:cNvSpPr txBox="1">
            <a:spLocks/>
          </p:cNvSpPr>
          <p:nvPr/>
        </p:nvSpPr>
        <p:spPr>
          <a:xfrm>
            <a:off x="77381" y="1351085"/>
            <a:ext cx="8850204" cy="4591050"/>
          </a:xfrm>
          <a:prstGeom prst="rect">
            <a:avLst/>
          </a:prstGeom>
        </p:spPr>
        <p:txBody>
          <a:bodyPr vert="horz"/>
          <a:lstStyle>
            <a:lvl1pPr marL="0" indent="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800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2411" y="4274134"/>
            <a:ext cx="42432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00000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Udział reprezentacji Powiatu w Wojewódzkim </a:t>
            </a:r>
            <a:r>
              <a:rPr lang="pl-PL" sz="2800" dirty="0">
                <a:solidFill>
                  <a:srgbClr val="00000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Turniej Halowej Piłki Nożnej OSP Województwa Wielkopolskiego.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6" y="4000500"/>
            <a:ext cx="4967654" cy="26376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6" y="318658"/>
            <a:ext cx="4859447" cy="31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20829" y="236217"/>
            <a:ext cx="6377123" cy="1507761"/>
          </a:xfrm>
        </p:spPr>
        <p:txBody>
          <a:bodyPr/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Powiat </a:t>
            </a:r>
            <a:r>
              <a:rPr lang="pl-PL" sz="2800" dirty="0">
                <a:latin typeface="Calibri" pitchFamily="34" charset="0"/>
                <a:cs typeface="Arial" charset="0"/>
              </a:rPr>
              <a:t>Poznański ufundował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nagrody finansowe </a:t>
            </a:r>
            <a:r>
              <a:rPr lang="pl-PL" sz="2800" dirty="0">
                <a:latin typeface="Calibri" pitchFamily="34" charset="0"/>
                <a:cs typeface="Arial" charset="0"/>
              </a:rPr>
              <a:t>dla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druhów OSP w konkursie </a:t>
            </a:r>
            <a:r>
              <a:rPr lang="pl-PL" sz="2800" dirty="0">
                <a:latin typeface="Calibri" pitchFamily="34" charset="0"/>
                <a:cs typeface="Arial" charset="0"/>
              </a:rPr>
              <a:t>Strażak Roku Powiatu Poznańskiego.</a:t>
            </a:r>
          </a:p>
          <a:p>
            <a:pPr algn="l"/>
            <a:endParaRPr lang="pl-PL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1" y="1809750"/>
            <a:ext cx="7620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30650" y="347663"/>
            <a:ext cx="1358900" cy="1728787"/>
          </a:xfrm>
          <a:noFill/>
          <a:ln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376237" y="2926842"/>
            <a:ext cx="8467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>
                <a:latin typeface="+mn-lt"/>
              </a:rPr>
              <a:t>W roku </a:t>
            </a:r>
            <a:r>
              <a:rPr lang="pl-PL" sz="3200" dirty="0" smtClean="0">
                <a:latin typeface="+mn-lt"/>
              </a:rPr>
              <a:t>2020 </a:t>
            </a:r>
            <a:r>
              <a:rPr lang="pl-PL" sz="3200" dirty="0">
                <a:latin typeface="+mn-lt"/>
              </a:rPr>
              <a:t>Powiat Poznański przekazał środki finansowe na rzecz Placówki Straży Granicznej </a:t>
            </a:r>
            <a:r>
              <a:rPr lang="pl-PL" sz="3200" dirty="0" smtClean="0">
                <a:latin typeface="+mn-lt"/>
              </a:rPr>
              <a:t/>
            </a:r>
            <a:br>
              <a:rPr lang="pl-PL" sz="3200" dirty="0" smtClean="0">
                <a:latin typeface="+mn-lt"/>
              </a:rPr>
            </a:br>
            <a:r>
              <a:rPr lang="pl-PL" sz="3200" dirty="0" smtClean="0">
                <a:latin typeface="+mn-lt"/>
              </a:rPr>
              <a:t>w </a:t>
            </a:r>
            <a:r>
              <a:rPr lang="pl-PL" sz="3200" dirty="0">
                <a:latin typeface="+mn-lt"/>
              </a:rPr>
              <a:t>Poznaniu - Ławicy, </a:t>
            </a:r>
          </a:p>
          <a:p>
            <a:pPr algn="ctr">
              <a:defRPr/>
            </a:pPr>
            <a:r>
              <a:rPr lang="pl-PL" sz="3200" dirty="0">
                <a:latin typeface="+mn-lt"/>
              </a:rPr>
              <a:t>w </a:t>
            </a:r>
            <a:r>
              <a:rPr lang="pl-PL" sz="3200" dirty="0" smtClean="0">
                <a:latin typeface="+mn-lt"/>
              </a:rPr>
              <a:t>wysokości </a:t>
            </a:r>
            <a:r>
              <a:rPr lang="pl-PL" sz="3200" b="1" u="sng" dirty="0" smtClean="0">
                <a:latin typeface="+mn-lt"/>
              </a:rPr>
              <a:t>20.000,00 </a:t>
            </a:r>
            <a:r>
              <a:rPr lang="pl-PL" sz="3200" b="1" u="sng" dirty="0">
                <a:latin typeface="+mn-lt"/>
              </a:rPr>
              <a:t>zł. </a:t>
            </a:r>
          </a:p>
          <a:p>
            <a:pPr algn="ctr">
              <a:defRPr/>
            </a:pPr>
            <a:endParaRPr lang="pl-PL" sz="4000" dirty="0">
              <a:latin typeface="+mn-lt"/>
            </a:endParaRP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5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61972" y="465992"/>
            <a:ext cx="6958935" cy="254527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Dofinansowano zakup paliwa dla pojazdów SG wypełniających zadania służbowe na terenie Powiatu Poznańskiego </a:t>
            </a:r>
            <a:r>
              <a:rPr lang="pl-PL" sz="2800" dirty="0">
                <a:latin typeface="Calibri" pitchFamily="34" charset="0"/>
                <a:cs typeface="Arial" charset="0"/>
              </a:rPr>
              <a:t>oraz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zakup sprzętu </a:t>
            </a:r>
            <a:r>
              <a:rPr lang="pl-PL" sz="2800" dirty="0">
                <a:latin typeface="Calibri" pitchFamily="34" charset="0"/>
                <a:cs typeface="Arial" charset="0"/>
              </a:rPr>
              <a:t>komputerowego.</a:t>
            </a:r>
            <a:endParaRPr lang="pl-PL" sz="2800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12" y="2873105"/>
            <a:ext cx="5952744" cy="398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"/>
          <p:cNvSpPr txBox="1">
            <a:spLocks/>
          </p:cNvSpPr>
          <p:nvPr/>
        </p:nvSpPr>
        <p:spPr>
          <a:xfrm>
            <a:off x="0" y="1843621"/>
            <a:ext cx="8993667" cy="552831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pl-PL" sz="4000" dirty="0">
              <a:latin typeface="+mn-lt"/>
            </a:endParaRP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W </a:t>
            </a:r>
            <a:r>
              <a:rPr lang="pl-PL" sz="3200" dirty="0">
                <a:latin typeface="+mn-lt"/>
              </a:rPr>
              <a:t>roku </a:t>
            </a:r>
            <a:r>
              <a:rPr lang="pl-PL" sz="3200" dirty="0" smtClean="0">
                <a:latin typeface="+mn-lt"/>
              </a:rPr>
              <a:t>2020 </a:t>
            </a:r>
            <a:r>
              <a:rPr lang="pl-PL" sz="3200" dirty="0">
                <a:latin typeface="+mn-lt"/>
              </a:rPr>
              <a:t>Powiat Poznański </a:t>
            </a:r>
            <a:r>
              <a:rPr lang="pl-PL" sz="3200" dirty="0" smtClean="0">
                <a:latin typeface="+mn-lt"/>
              </a:rPr>
              <a:t>wspierał</a:t>
            </a: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realizację </a:t>
            </a:r>
            <a:r>
              <a:rPr lang="pl-PL" sz="3200" dirty="0">
                <a:latin typeface="+mn-lt"/>
              </a:rPr>
              <a:t>zadań ratownictwa </a:t>
            </a:r>
            <a:r>
              <a:rPr lang="pl-PL" sz="3200" dirty="0" smtClean="0">
                <a:latin typeface="+mn-lt"/>
              </a:rPr>
              <a:t>wodnego</a:t>
            </a:r>
            <a:r>
              <a:rPr lang="pl-PL" sz="3200" dirty="0">
                <a:latin typeface="+mn-lt"/>
              </a:rPr>
              <a:t>. </a:t>
            </a:r>
            <a:endParaRPr lang="pl-PL" sz="3200" dirty="0" smtClean="0">
              <a:latin typeface="+mn-lt"/>
            </a:endParaRPr>
          </a:p>
          <a:p>
            <a:pPr algn="ctr">
              <a:defRPr/>
            </a:pPr>
            <a:endParaRPr lang="pl-PL" sz="4000" dirty="0" smtClean="0">
              <a:latin typeface="+mn-lt"/>
            </a:endParaRPr>
          </a:p>
          <a:p>
            <a:pPr algn="ctr">
              <a:defRPr/>
            </a:pPr>
            <a:endParaRPr lang="pl-PL" sz="4000" dirty="0" smtClean="0">
              <a:latin typeface="+mn-lt"/>
            </a:endParaRPr>
          </a:p>
          <a:p>
            <a:pPr algn="ctr">
              <a:defRPr/>
            </a:pPr>
            <a:r>
              <a:rPr lang="pl-PL" sz="2800" dirty="0" smtClean="0">
                <a:latin typeface="+mn-lt"/>
              </a:rPr>
              <a:t>W ramach konkursu dla organizacji prowadzących </a:t>
            </a:r>
            <a:r>
              <a:rPr lang="pl-PL" sz="2800" dirty="0">
                <a:latin typeface="+mn-lt"/>
              </a:rPr>
              <a:t>działalność pożytku publicznego </a:t>
            </a:r>
            <a:r>
              <a:rPr lang="pl-PL" sz="2800" dirty="0" smtClean="0">
                <a:latin typeface="+mn-lt"/>
              </a:rPr>
              <a:t>Ratownictwu Wodnemu </a:t>
            </a:r>
            <a:r>
              <a:rPr lang="pl-PL" sz="2800" dirty="0">
                <a:latin typeface="+mn-lt"/>
              </a:rPr>
              <a:t>RP </a:t>
            </a:r>
            <a:r>
              <a:rPr lang="pl-PL" sz="2800" dirty="0" smtClean="0">
                <a:cs typeface="Arial" pitchFamily="34" charset="0"/>
              </a:rPr>
              <a:t>przekazano </a:t>
            </a:r>
            <a:r>
              <a:rPr lang="pl-PL" sz="4000" b="1" u="sng" dirty="0" smtClean="0">
                <a:cs typeface="Arial" pitchFamily="34" charset="0"/>
              </a:rPr>
              <a:t>40.000.00 zł.</a:t>
            </a:r>
            <a:endParaRPr lang="pl-PL" sz="2000" b="1" u="sng" dirty="0" smtClean="0">
              <a:latin typeface="+mn-lt"/>
            </a:endParaRPr>
          </a:p>
          <a:p>
            <a:pPr algn="ctr">
              <a:defRPr/>
            </a:pPr>
            <a:endParaRPr lang="pl-PL" sz="4000" dirty="0">
              <a:latin typeface="+mn-lt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52" y="68580"/>
            <a:ext cx="1561817" cy="15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184638" y="369275"/>
            <a:ext cx="8792308" cy="4591050"/>
          </a:xfrm>
        </p:spPr>
        <p:txBody>
          <a:bodyPr/>
          <a:lstStyle/>
          <a:p>
            <a:pPr algn="ctr"/>
            <a:endParaRPr lang="pl-PL" sz="2800" dirty="0" smtClean="0">
              <a:latin typeface="+mn-lt"/>
              <a:cs typeface="Arial" charset="0"/>
            </a:endParaRPr>
          </a:p>
          <a:p>
            <a:pPr algn="ctr"/>
            <a:endParaRPr lang="pl-PL" sz="2800" dirty="0" smtClean="0">
              <a:latin typeface="+mn-lt"/>
              <a:cs typeface="Arial" charset="0"/>
            </a:endParaRP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algn="ctr"/>
            <a:r>
              <a:rPr lang="pl-PL" sz="2800" dirty="0" smtClean="0">
                <a:latin typeface="+mn-lt"/>
                <a:cs typeface="Arial" charset="0"/>
              </a:rPr>
              <a:t>Przekazano środki na realizację </a:t>
            </a:r>
            <a:r>
              <a:rPr lang="pl-PL" sz="2800" dirty="0">
                <a:latin typeface="+mn-lt"/>
                <a:cs typeface="Arial" charset="0"/>
              </a:rPr>
              <a:t>zadania </a:t>
            </a:r>
            <a:r>
              <a:rPr lang="pl-PL" sz="2800" dirty="0" smtClean="0">
                <a:latin typeface="+mn-lt"/>
                <a:cs typeface="Arial" charset="0"/>
              </a:rPr>
              <a:t>z zakresu ratownictwa </a:t>
            </a:r>
            <a:r>
              <a:rPr lang="pl-PL" sz="2800" dirty="0">
                <a:latin typeface="+mn-lt"/>
                <a:cs typeface="Arial" charset="0"/>
              </a:rPr>
              <a:t>wodnego polegającego na organizowaniu </a:t>
            </a:r>
            <a:r>
              <a:rPr lang="pl-PL" sz="2800" dirty="0" smtClean="0">
                <a:latin typeface="+mn-lt"/>
                <a:cs typeface="Arial" charset="0"/>
              </a:rPr>
              <a:t>                    i </a:t>
            </a:r>
            <a:r>
              <a:rPr lang="pl-PL" sz="2800" dirty="0">
                <a:latin typeface="+mn-lt"/>
                <a:cs typeface="Arial" charset="0"/>
              </a:rPr>
              <a:t>udzielaniu pomocy osobom na akwenach Powiatu</a:t>
            </a:r>
            <a:r>
              <a:rPr lang="pl-PL" sz="2800" dirty="0" smtClean="0">
                <a:latin typeface="+mn-lt"/>
                <a:cs typeface="Arial" charset="0"/>
              </a:rPr>
              <a:t>.</a:t>
            </a: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algn="ctr"/>
            <a:r>
              <a:rPr lang="pl-PL" sz="2800" dirty="0" smtClean="0">
                <a:latin typeface="+mn-lt"/>
                <a:cs typeface="Arial" charset="0"/>
              </a:rPr>
              <a:t>W ramach przekazanych środków: </a:t>
            </a:r>
          </a:p>
          <a:p>
            <a:pPr marL="457200" indent="-457200">
              <a:buFontTx/>
              <a:buChar char="-"/>
            </a:pPr>
            <a:r>
              <a:rPr lang="pl-PL" sz="2800" dirty="0" smtClean="0">
                <a:latin typeface="+mn-lt"/>
                <a:cs typeface="Arial" charset="0"/>
              </a:rPr>
              <a:t>przeprowadzono 117, </a:t>
            </a:r>
            <a:r>
              <a:rPr lang="pl-PL" sz="2800" dirty="0">
                <a:latin typeface="+mn-lt"/>
                <a:cs typeface="Arial" charset="0"/>
              </a:rPr>
              <a:t>min. </a:t>
            </a:r>
            <a:r>
              <a:rPr lang="pl-PL" sz="2800" dirty="0" smtClean="0">
                <a:latin typeface="+mn-lt"/>
                <a:cs typeface="Arial" charset="0"/>
              </a:rPr>
              <a:t>4 godzinnych patroli </a:t>
            </a:r>
          </a:p>
          <a:p>
            <a:r>
              <a:rPr lang="pl-PL" sz="2800" dirty="0">
                <a:latin typeface="+mn-lt"/>
                <a:cs typeface="Arial" charset="0"/>
              </a:rPr>
              <a:t> </a:t>
            </a:r>
            <a:r>
              <a:rPr lang="pl-PL" sz="2800" dirty="0" smtClean="0">
                <a:latin typeface="+mn-lt"/>
                <a:cs typeface="Arial" charset="0"/>
              </a:rPr>
              <a:t>     (w okresie </a:t>
            </a:r>
            <a:r>
              <a:rPr lang="pl-PL" sz="2800" dirty="0">
                <a:latin typeface="+mn-lt"/>
                <a:cs typeface="Arial" charset="0"/>
              </a:rPr>
              <a:t>1</a:t>
            </a:r>
            <a:r>
              <a:rPr lang="pl-PL" sz="2800" dirty="0" smtClean="0">
                <a:latin typeface="+mn-lt"/>
                <a:cs typeface="Arial" charset="0"/>
              </a:rPr>
              <a:t> maja – 30 września 2020);</a:t>
            </a:r>
            <a:endParaRPr lang="pl-PL" sz="2800" dirty="0">
              <a:latin typeface="+mn-lt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pl-PL" sz="2800" dirty="0" smtClean="0">
                <a:latin typeface="+mn-lt"/>
                <a:cs typeface="Arial" charset="0"/>
              </a:rPr>
              <a:t>zakupiono paliwo do pojazdów patrolowych.</a:t>
            </a:r>
            <a:endParaRPr lang="pl-PL" sz="2800" dirty="0">
              <a:latin typeface="+mn-lt"/>
              <a:cs typeface="Arial" charset="0"/>
            </a:endParaRP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31" y="204260"/>
            <a:ext cx="1543369" cy="15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3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2" y="837615"/>
            <a:ext cx="3657600" cy="30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14500" y="198120"/>
            <a:ext cx="7429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dirty="0" smtClean="0">
                <a:latin typeface="+mn-lt"/>
                <a:cs typeface="Tahoma" pitchFamily="34" charset="0"/>
              </a:rPr>
              <a:t>Kwalifikacja wojskowa 2020.</a:t>
            </a:r>
            <a:endParaRPr lang="pl-PL" sz="3200" dirty="0"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5846" y="4194517"/>
            <a:ext cx="85109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 smtClean="0">
                <a:latin typeface="+mn-lt"/>
                <a:cs typeface="Tahoma" pitchFamily="34" charset="0"/>
              </a:rPr>
              <a:t> Powiatowa Komisja Lekarska Nr 1 i 2 przebadały i ustaliły kategorie zdolności do czynnej służby wojskowej 675 osób.</a:t>
            </a:r>
          </a:p>
          <a:p>
            <a:pPr algn="ctr">
              <a:defRPr/>
            </a:pPr>
            <a:endParaRPr lang="pl-PL" sz="2400" dirty="0" smtClean="0">
              <a:latin typeface="+mn-lt"/>
              <a:cs typeface="Tahoma" pitchFamily="34" charset="0"/>
            </a:endParaRPr>
          </a:p>
          <a:p>
            <a:pPr algn="ctr">
              <a:defRPr/>
            </a:pPr>
            <a:endParaRPr lang="pl-PL" sz="2400" dirty="0">
              <a:latin typeface="+mn-lt"/>
              <a:cs typeface="Tahoma" pitchFamily="34" charset="0"/>
            </a:endParaRPr>
          </a:p>
          <a:p>
            <a:pPr algn="ctr">
              <a:defRPr/>
            </a:pPr>
            <a:r>
              <a:rPr lang="pl-PL" sz="1600" dirty="0">
                <a:latin typeface="+mn-lt"/>
              </a:rPr>
              <a:t>W związku z zagrożeniem epidemiologicznym związanym z </a:t>
            </a:r>
            <a:r>
              <a:rPr lang="pl-PL" sz="1600" dirty="0" smtClean="0">
                <a:latin typeface="+mn-lt"/>
              </a:rPr>
              <a:t>chorobą </a:t>
            </a:r>
            <a:r>
              <a:rPr lang="pl-PL" sz="1600" dirty="0">
                <a:latin typeface="+mn-lt"/>
              </a:rPr>
              <a:t>COVID19 </a:t>
            </a:r>
            <a:r>
              <a:rPr lang="pl-PL" sz="1600" dirty="0" smtClean="0">
                <a:latin typeface="+mn-lt"/>
              </a:rPr>
              <a:t>Rozporządzeniem </a:t>
            </a:r>
            <a:r>
              <a:rPr lang="pl-PL" sz="1600" dirty="0">
                <a:latin typeface="+mn-lt"/>
              </a:rPr>
              <a:t>Ministra Spraw Wewnętrznych i Administracji oraz Ministra Obrony Narodowej </a:t>
            </a:r>
          </a:p>
          <a:p>
            <a:pPr algn="ctr">
              <a:defRPr/>
            </a:pPr>
            <a:r>
              <a:rPr lang="pl-PL" sz="1600" dirty="0">
                <a:latin typeface="+mn-lt"/>
              </a:rPr>
              <a:t>z dnia 12 marca 2020r. </a:t>
            </a:r>
            <a:r>
              <a:rPr lang="pl-PL" sz="1600" dirty="0" smtClean="0">
                <a:latin typeface="+mn-lt"/>
              </a:rPr>
              <a:t>zmieniającym </a:t>
            </a:r>
            <a:r>
              <a:rPr lang="pl-PL" sz="1600" dirty="0">
                <a:latin typeface="+mn-lt"/>
              </a:rPr>
              <a:t>rozporządzenie w sprawie przeprowadzenia kwalifikacji wojskowej w 2020r. (Dz.U.2020.423), </a:t>
            </a:r>
            <a:r>
              <a:rPr lang="pl-PL" sz="1600" dirty="0" smtClean="0">
                <a:latin typeface="+mn-lt"/>
              </a:rPr>
              <a:t>zakończono </a:t>
            </a:r>
            <a:r>
              <a:rPr lang="pl-PL" sz="1600" dirty="0">
                <a:latin typeface="+mn-lt"/>
              </a:rPr>
              <a:t>kwalifikację na terenie RP w dniu 13 marca 2020r.</a:t>
            </a:r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101852"/>
            <a:ext cx="5588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289326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002971" y="554766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167053" y="1536192"/>
            <a:ext cx="8836269" cy="52006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sz="2000" dirty="0" smtClean="0">
                <a:latin typeface="+mn-lt"/>
              </a:rPr>
              <a:t>Roczne </a:t>
            </a:r>
            <a:r>
              <a:rPr lang="pl-PL" sz="2000" dirty="0">
                <a:latin typeface="+mn-lt"/>
              </a:rPr>
              <a:t>sprawozdanie Komendanta Miejskiego Policji ze swojej działalności. Informacja o stanie bezpieczeństwa i porządku publicznego na terenie Powiatu Poznańskiego w 2019 roku”. Ocena występujących i potencjalnych zagrożeń mogących mieć wpływ na porządek publiczny i bezpieczeństwo obywateli.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 smtClean="0">
                <a:latin typeface="+mn-lt"/>
              </a:rPr>
              <a:t>Roczne </a:t>
            </a:r>
            <a:r>
              <a:rPr lang="pl-PL" sz="2000" dirty="0">
                <a:latin typeface="+mn-lt"/>
              </a:rPr>
              <a:t>sprawozdanie Komendanta Miejskiego Państwowej Straży Pożarnej ze swojej działalności. Informacja o stanie bezpieczeństwa i ratownictwa Powiatu Poznańskiego w 2019 roku. Ocena stanu ochrony przeciwpożarowej i innych nadzwyczajnych zagrożeń życia i zdrowia ludzi oraz środowiska.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 smtClean="0">
                <a:latin typeface="+mn-lt"/>
              </a:rPr>
              <a:t>Informacja </a:t>
            </a:r>
            <a:r>
              <a:rPr lang="pl-PL" sz="2000" dirty="0">
                <a:latin typeface="+mn-lt"/>
              </a:rPr>
              <a:t>Prokuratora Okręgowego w zakresie ścigania przestępstw oraz stanu praworządności na terenie Powiatu Poznańskiego w 2019r.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 smtClean="0">
                <a:latin typeface="+mn-lt"/>
              </a:rPr>
              <a:t>Sprawozdanie </a:t>
            </a:r>
            <a:r>
              <a:rPr lang="pl-PL" sz="2000" dirty="0">
                <a:latin typeface="+mn-lt"/>
              </a:rPr>
              <a:t>Starosty Poznańskiego z działalności Komisji Bezpieczeństwa i Porządku Powiatu Poznańskiego za rok 2019. Informacja Starosty Poznańskiego o sposobie realizacji „Programu zapobiegania przestępczości oraz ochrony bezpieczeństwa obywateli i porządku publicznego”.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 smtClean="0">
                <a:latin typeface="+mn-lt"/>
              </a:rPr>
              <a:t>Przedstawienie </a:t>
            </a:r>
            <a:r>
              <a:rPr lang="pl-PL" sz="2000" dirty="0">
                <a:latin typeface="+mn-lt"/>
              </a:rPr>
              <a:t>sprawozdania z konkursu „Najlepszy Komisariat Roku 2019 Powiatu Poznańskiego”.</a:t>
            </a:r>
          </a:p>
          <a:p>
            <a:pPr marL="457200" indent="-457200">
              <a:buFont typeface="+mj-lt"/>
              <a:buAutoNum type="arabicPeriod"/>
            </a:pPr>
            <a:endParaRPr lang="pl-PL" sz="20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9030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0" y="1728276"/>
            <a:ext cx="9144000" cy="5446246"/>
          </a:xfrm>
        </p:spPr>
        <p:txBody>
          <a:bodyPr/>
          <a:lstStyle/>
          <a:p>
            <a:r>
              <a:rPr lang="pl-PL" sz="2000" dirty="0" smtClean="0">
                <a:latin typeface="+mn-lt"/>
              </a:rPr>
              <a:t>6.	Podpisanie </a:t>
            </a:r>
            <a:r>
              <a:rPr lang="pl-PL" sz="2000" dirty="0">
                <a:latin typeface="+mn-lt"/>
              </a:rPr>
              <a:t>regulaminu konkursu „Komisariat Roku 2020”.</a:t>
            </a:r>
          </a:p>
          <a:p>
            <a:r>
              <a:rPr lang="pl-PL" sz="2000" dirty="0" smtClean="0">
                <a:latin typeface="+mn-lt"/>
              </a:rPr>
              <a:t>7.	Powołanie </a:t>
            </a:r>
            <a:r>
              <a:rPr lang="pl-PL" sz="2000" dirty="0">
                <a:latin typeface="+mn-lt"/>
              </a:rPr>
              <a:t>zespołu do opracowania projektu „Program zapobiegania </a:t>
            </a:r>
            <a:r>
              <a:rPr lang="pl-PL" sz="2000" dirty="0" smtClean="0">
                <a:latin typeface="+mn-lt"/>
              </a:rPr>
              <a:t>	przestępczości </a:t>
            </a:r>
            <a:r>
              <a:rPr lang="pl-PL" sz="2000" dirty="0">
                <a:latin typeface="+mn-lt"/>
              </a:rPr>
              <a:t>oraz ochrony bezpieczeństwa obywateli i porządku publicznego </a:t>
            </a:r>
            <a:r>
              <a:rPr lang="pl-PL" sz="2000" dirty="0" smtClean="0">
                <a:latin typeface="+mn-lt"/>
              </a:rPr>
              <a:t>	Powiatu </a:t>
            </a:r>
            <a:r>
              <a:rPr lang="pl-PL" sz="2000" dirty="0">
                <a:latin typeface="+mn-lt"/>
              </a:rPr>
              <a:t>Poznańskiego 2021-2025”.</a:t>
            </a:r>
          </a:p>
          <a:p>
            <a:r>
              <a:rPr lang="pl-PL" sz="2000" dirty="0" smtClean="0">
                <a:latin typeface="+mn-lt"/>
              </a:rPr>
              <a:t>8.	Przejście </a:t>
            </a:r>
            <a:r>
              <a:rPr lang="pl-PL" sz="2000" dirty="0">
                <a:latin typeface="+mn-lt"/>
              </a:rPr>
              <a:t>dla pieszych w Pomarzanowicach przy drodze powiatowej nr 2147P.</a:t>
            </a:r>
          </a:p>
          <a:p>
            <a:pPr marL="457200" indent="-457200">
              <a:buAutoNum type="arabicPeriod" startAt="9"/>
            </a:pPr>
            <a:r>
              <a:rPr lang="pl-PL" sz="2000" dirty="0">
                <a:latin typeface="+mn-lt"/>
              </a:rPr>
              <a:t>Informacja na temat sytuacji epidemiologicznej dotyczącej zagrożenia COVID19 oraz działań podejmowanych przez służby, inspekcje i straże na terenie powiatu poznańskiego.</a:t>
            </a:r>
          </a:p>
          <a:p>
            <a:pPr marL="457200" indent="-457200">
              <a:buAutoNum type="arabicPeriod" startAt="9"/>
            </a:pPr>
            <a:r>
              <a:rPr lang="pl-PL" sz="2000" dirty="0" smtClean="0">
                <a:latin typeface="+mn-lt"/>
              </a:rPr>
              <a:t>Przygotowanie </a:t>
            </a:r>
            <a:r>
              <a:rPr lang="pl-PL" sz="2000" dirty="0">
                <a:latin typeface="+mn-lt"/>
              </a:rPr>
              <a:t>służb, inspekcji i straży na terenie powiatu poznańskiego do sezonu letniego 2020r.</a:t>
            </a:r>
          </a:p>
          <a:p>
            <a:pPr marL="457200" indent="-457200">
              <a:buAutoNum type="arabicPeriod" startAt="9"/>
            </a:pPr>
            <a:r>
              <a:rPr lang="pl-PL" sz="2000" dirty="0" smtClean="0">
                <a:latin typeface="+mn-lt"/>
              </a:rPr>
              <a:t>Informacja </a:t>
            </a:r>
            <a:r>
              <a:rPr lang="pl-PL" sz="2000" dirty="0">
                <a:latin typeface="+mn-lt"/>
              </a:rPr>
              <a:t>na temat opracowania projektu „Programu zapobiegania przestępczości oraz ochrony bezpieczeństwa obywateli i porządku publicznego Powiatu Poznańskiego” na lata 2021-2025</a:t>
            </a:r>
            <a:r>
              <a:rPr lang="pl-PL" sz="2000" dirty="0" smtClean="0">
                <a:latin typeface="+mn-lt"/>
              </a:rPr>
              <a:t>”.</a:t>
            </a:r>
          </a:p>
          <a:p>
            <a:pPr marL="457200" indent="-457200">
              <a:buAutoNum type="arabicPeriod" startAt="9"/>
            </a:pPr>
            <a:r>
              <a:rPr lang="pl-PL" sz="2000" dirty="0" smtClean="0">
                <a:latin typeface="+mn-lt"/>
              </a:rPr>
              <a:t>Przyjęcie </a:t>
            </a:r>
            <a:r>
              <a:rPr lang="pl-PL" sz="2000" dirty="0">
                <a:latin typeface="+mn-lt"/>
              </a:rPr>
              <a:t>projektu „ Programu zapobiegania przestępczości oraz ochrony bezpieczeństwa obywateli i porządku publicznego Powiatu Poznańskiego”. </a:t>
            </a:r>
          </a:p>
          <a:p>
            <a:pPr marL="457200" indent="-457200">
              <a:buAutoNum type="arabicPeriod" startAt="9"/>
            </a:pPr>
            <a:endParaRPr lang="pl-PL" sz="2000" dirty="0">
              <a:latin typeface="+mn-lt"/>
            </a:endParaRPr>
          </a:p>
          <a:p>
            <a:pPr marL="457200" indent="-457200">
              <a:buAutoNum type="arabicPeriod" startAt="9"/>
            </a:pPr>
            <a:endParaRPr lang="pl-PL" sz="2000" dirty="0">
              <a:latin typeface="+mn-lt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002971" y="354340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0" y="1722632"/>
            <a:ext cx="9144000" cy="4934200"/>
          </a:xfrm>
        </p:spPr>
        <p:txBody>
          <a:bodyPr/>
          <a:lstStyle/>
          <a:p>
            <a:pPr marL="457200" indent="-457200">
              <a:buAutoNum type="arabicPeriod" startAt="13"/>
            </a:pPr>
            <a:r>
              <a:rPr lang="pl-PL" sz="2000" dirty="0" smtClean="0">
                <a:latin typeface="+mn-lt"/>
              </a:rPr>
              <a:t>Omówienie </a:t>
            </a:r>
            <a:r>
              <a:rPr lang="pl-PL" sz="2000" dirty="0">
                <a:latin typeface="+mn-lt"/>
              </a:rPr>
              <a:t>bieżącego stanu bezpieczeństwa i porządku publicznego na terenie </a:t>
            </a:r>
            <a:r>
              <a:rPr lang="pl-PL" sz="2000" dirty="0" smtClean="0">
                <a:latin typeface="+mn-lt"/>
              </a:rPr>
              <a:t>  Powiatu </a:t>
            </a:r>
            <a:r>
              <a:rPr lang="pl-PL" sz="2000" dirty="0">
                <a:latin typeface="+mn-lt"/>
              </a:rPr>
              <a:t>Poznańskiego</a:t>
            </a:r>
            <a:r>
              <a:rPr lang="pl-PL" sz="2000" dirty="0" smtClean="0">
                <a:latin typeface="+mn-lt"/>
              </a:rPr>
              <a:t>.</a:t>
            </a:r>
          </a:p>
          <a:p>
            <a:pPr marL="457200" indent="-457200">
              <a:buAutoNum type="arabicPeriod" startAt="14"/>
            </a:pPr>
            <a:r>
              <a:rPr lang="pl-PL" sz="2000" dirty="0" smtClean="0">
                <a:latin typeface="+mn-lt"/>
              </a:rPr>
              <a:t>Podsumowanie </a:t>
            </a:r>
            <a:r>
              <a:rPr lang="pl-PL" sz="2000" dirty="0">
                <a:latin typeface="+mn-lt"/>
              </a:rPr>
              <a:t>pracy Komisji Bezpieczeństwa i Porządku Powiatu Poznańskiego od </a:t>
            </a:r>
            <a:r>
              <a:rPr lang="pl-PL" sz="2000" dirty="0" smtClean="0">
                <a:latin typeface="+mn-lt"/>
              </a:rPr>
              <a:t>11 </a:t>
            </a:r>
            <a:r>
              <a:rPr lang="pl-PL" sz="2000" dirty="0">
                <a:latin typeface="+mn-lt"/>
              </a:rPr>
              <a:t>listopada 2017 do 11 listopada 2020</a:t>
            </a:r>
            <a:r>
              <a:rPr lang="pl-PL" sz="2000" dirty="0" smtClean="0">
                <a:latin typeface="+mn-lt"/>
              </a:rPr>
              <a:t>.</a:t>
            </a:r>
          </a:p>
          <a:p>
            <a:pPr marL="457200" indent="-457200">
              <a:buAutoNum type="arabicPeriod" startAt="14"/>
            </a:pPr>
            <a:r>
              <a:rPr lang="pl-PL" sz="2000" dirty="0">
                <a:latin typeface="+mn-lt"/>
              </a:rPr>
              <a:t>Zaopiniowanie projektu „Budżetu Powiatu Poznańskiego na rok 2021” w zakresie realizacji zadań Starosty, dotyczących zwierzchnictwa nad powiatowymi służbami, inspekcjami i strażami oraz zadań określonych w ustawach w zakresie porządku publicznego i bezpieczeństwa obywateli. </a:t>
            </a:r>
            <a:endParaRPr lang="pl-PL" sz="2000" dirty="0" smtClean="0">
              <a:latin typeface="+mn-lt"/>
            </a:endParaRPr>
          </a:p>
          <a:p>
            <a:pPr marL="457200" indent="-457200">
              <a:buAutoNum type="arabicPeriod" startAt="14"/>
            </a:pPr>
            <a:r>
              <a:rPr lang="pl-PL" sz="2000" dirty="0">
                <a:latin typeface="+mn-lt"/>
              </a:rPr>
              <a:t>Informacja ZDP dotycząca zimowego utrzymania dróg powiatowych 2019/2020, informacja o pozostałych drogach w okresie zimowym</a:t>
            </a:r>
            <a:r>
              <a:rPr lang="pl-PL" sz="2000" dirty="0" smtClean="0">
                <a:latin typeface="+mn-lt"/>
              </a:rPr>
              <a:t>.</a:t>
            </a:r>
          </a:p>
          <a:p>
            <a:pPr marL="457200" indent="-457200">
              <a:buAutoNum type="arabicPeriod" startAt="14"/>
            </a:pPr>
            <a:r>
              <a:rPr lang="pl-PL" sz="2000" dirty="0">
                <a:latin typeface="+mn-lt"/>
              </a:rPr>
              <a:t>Przyjęcie planu prac Komisji na 2021 rok.</a:t>
            </a:r>
          </a:p>
          <a:p>
            <a:endParaRPr lang="pl-PL" sz="2000" dirty="0">
              <a:latin typeface="+mn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002971" y="440466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rostokąt 3"/>
          <p:cNvSpPr>
            <a:spLocks noChangeArrowheads="1"/>
          </p:cNvSpPr>
          <p:nvPr/>
        </p:nvSpPr>
        <p:spPr bwMode="auto">
          <a:xfrm>
            <a:off x="247650" y="1244965"/>
            <a:ext cx="86106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sz="3600" dirty="0" smtClean="0"/>
          </a:p>
          <a:p>
            <a:pPr algn="ctr"/>
            <a:r>
              <a:rPr lang="pl-PL" sz="4000" dirty="0" smtClean="0"/>
              <a:t>Na realizację zadań z zakresu </a:t>
            </a:r>
            <a:r>
              <a:rPr lang="pl-PL" sz="4000" dirty="0"/>
              <a:t>z</a:t>
            </a:r>
            <a:r>
              <a:rPr lang="pl-PL" sz="4000" dirty="0" smtClean="0"/>
              <a:t>arządzania </a:t>
            </a:r>
            <a:r>
              <a:rPr lang="pl-PL" sz="4000" dirty="0"/>
              <a:t>k</a:t>
            </a:r>
            <a:r>
              <a:rPr lang="pl-PL" sz="4000" dirty="0" smtClean="0"/>
              <a:t>ryzysowego </a:t>
            </a:r>
            <a:r>
              <a:rPr lang="pl-PL" sz="4000" dirty="0"/>
              <a:t>Powiat Poznański zaangażował środki finansowe </a:t>
            </a:r>
            <a:endParaRPr lang="pl-PL" sz="4000" dirty="0" smtClean="0"/>
          </a:p>
          <a:p>
            <a:pPr algn="ctr"/>
            <a:r>
              <a:rPr lang="pl-PL" sz="4000" dirty="0" smtClean="0"/>
              <a:t>w </a:t>
            </a:r>
            <a:r>
              <a:rPr lang="pl-PL" sz="4000" dirty="0"/>
              <a:t>wysokości </a:t>
            </a:r>
            <a:r>
              <a:rPr lang="pl-PL" sz="4000" b="1" u="sng" dirty="0" smtClean="0"/>
              <a:t>1.789.043,16 </a:t>
            </a:r>
            <a:r>
              <a:rPr lang="pl-PL" sz="4000" b="1" u="sng" dirty="0"/>
              <a:t>zł.</a:t>
            </a:r>
            <a:r>
              <a:rPr lang="pl-PL" sz="4000" dirty="0"/>
              <a:t>                      </a:t>
            </a:r>
          </a:p>
          <a:p>
            <a:pPr algn="ctr"/>
            <a:endParaRPr lang="pl-PL" sz="3600" dirty="0"/>
          </a:p>
          <a:p>
            <a:pPr algn="ctr"/>
            <a:endParaRPr lang="pl-PL" sz="3600" dirty="0" smtClean="0"/>
          </a:p>
          <a:p>
            <a:pPr algn="ctr"/>
            <a:r>
              <a:rPr lang="pl-PL" dirty="0"/>
              <a:t>U</a:t>
            </a:r>
            <a:r>
              <a:rPr lang="pl-PL" dirty="0" smtClean="0"/>
              <a:t>stawowa </a:t>
            </a:r>
            <a:r>
              <a:rPr lang="pl-PL" dirty="0"/>
              <a:t>rezerwa na wypadek zaistnienia sytuacji </a:t>
            </a:r>
            <a:r>
              <a:rPr lang="pl-PL" dirty="0" smtClean="0"/>
              <a:t>kryzysowych</a:t>
            </a:r>
            <a:r>
              <a:rPr lang="pl-PL" dirty="0"/>
              <a:t> </a:t>
            </a:r>
            <a:r>
              <a:rPr lang="pl-PL" dirty="0" smtClean="0"/>
              <a:t>została wydatkowana                   w całości.</a:t>
            </a:r>
            <a:endParaRPr lang="pl-PL" sz="3600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5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425" y="2035037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870281" y="738802"/>
            <a:ext cx="5721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/>
              <a:t>COVID19</a:t>
            </a:r>
          </a:p>
        </p:txBody>
      </p:sp>
    </p:spTree>
    <p:extLst>
      <p:ext uri="{BB962C8B-B14F-4D97-AF65-F5344CB8AC3E}">
        <p14:creationId xmlns:p14="http://schemas.microsoft.com/office/powerpoint/2010/main" val="1018910952"/>
      </p:ext>
    </p:extLst>
  </p:cSld>
  <p:clrMapOvr>
    <a:masterClrMapping/>
  </p:clrMapOvr>
</p:sld>
</file>

<file path=ppt/theme/theme1.xml><?xml version="1.0" encoding="utf-8"?>
<a:theme xmlns:a="http://schemas.openxmlformats.org/drawingml/2006/main" name="PowiatPoznansk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PowiatPoznanski</Template>
  <TotalTime>15129</TotalTime>
  <Words>2259</Words>
  <Application>Microsoft Office PowerPoint</Application>
  <PresentationFormat>Pokaz na ekranie (4:3)</PresentationFormat>
  <Paragraphs>312</Paragraphs>
  <Slides>48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5" baseType="lpstr">
      <vt:lpstr>Microsoft YaHei</vt:lpstr>
      <vt:lpstr>Arial</vt:lpstr>
      <vt:lpstr>Calibri</vt:lpstr>
      <vt:lpstr>Lucida Sans Unicode</vt:lpstr>
      <vt:lpstr>Tahoma</vt:lpstr>
      <vt:lpstr>Times New Roman</vt:lpstr>
      <vt:lpstr>PowiatPoznanski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Admin</dc:creator>
  <cp:lastModifiedBy>Łukasz Sobolewski</cp:lastModifiedBy>
  <cp:revision>1404</cp:revision>
  <cp:lastPrinted>2015-01-20T09:58:24Z</cp:lastPrinted>
  <dcterms:created xsi:type="dcterms:W3CDTF">2012-06-06T08:45:00Z</dcterms:created>
  <dcterms:modified xsi:type="dcterms:W3CDTF">2021-01-22T12:52:04Z</dcterms:modified>
</cp:coreProperties>
</file>