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17"/>
  </p:notesMasterIdLst>
  <p:sldIdLst>
    <p:sldId id="256" r:id="rId5"/>
    <p:sldId id="259" r:id="rId6"/>
    <p:sldId id="274" r:id="rId7"/>
    <p:sldId id="273" r:id="rId8"/>
    <p:sldId id="262" r:id="rId9"/>
    <p:sldId id="263" r:id="rId10"/>
    <p:sldId id="264" r:id="rId11"/>
    <p:sldId id="269" r:id="rId12"/>
    <p:sldId id="275" r:id="rId13"/>
    <p:sldId id="277" r:id="rId14"/>
    <p:sldId id="267" r:id="rId15"/>
    <p:sldId id="272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468" userDrawn="1">
          <p15:clr>
            <a:srgbClr val="A4A3A4"/>
          </p15:clr>
        </p15:guide>
        <p15:guide id="3" pos="212" userDrawn="1">
          <p15:clr>
            <a:srgbClr val="A4A3A4"/>
          </p15:clr>
        </p15:guide>
        <p15:guide id="4" orient="horz" pos="119" userDrawn="1">
          <p15:clr>
            <a:srgbClr val="A4A3A4"/>
          </p15:clr>
        </p15:guide>
        <p15:guide id="5" orient="horz" pos="42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77"/>
    <a:srgbClr val="339D68"/>
    <a:srgbClr val="F49938"/>
    <a:srgbClr val="F8B369"/>
    <a:srgbClr val="FCCD9B"/>
    <a:srgbClr val="FEE6CD"/>
    <a:srgbClr val="6677AE"/>
    <a:srgbClr val="334A93"/>
    <a:srgbClr val="808080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253" autoAdjust="0"/>
  </p:normalViewPr>
  <p:slideViewPr>
    <p:cSldViewPr>
      <p:cViewPr varScale="1">
        <p:scale>
          <a:sx n="83" d="100"/>
          <a:sy n="83" d="100"/>
        </p:scale>
        <p:origin x="648" y="90"/>
      </p:cViewPr>
      <p:guideLst>
        <p:guide orient="horz" pos="2160"/>
        <p:guide pos="7468"/>
        <p:guide pos="212"/>
        <p:guide orient="horz" pos="119"/>
        <p:guide orient="horz" pos="420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19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waraW\Desktop\aneks_raport_z_wynikow_nsp202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waraW\Desktop\aneks_raport_z_wynikow_nsp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Vmfpoz01\wymiana%20ui\Dzia&#322;%20Analiz\Dyrektor\NSP%202021\aneks_raport_z_wynikow_nsp20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Vmfpoz01\wymiana%20ui\Dzia&#322;%20Analiz\Dyrektor\NSP%202021\aneks_raport_z_wynikow_nsp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38888888888891"/>
          <c:y val="7.1759259259259259E-2"/>
          <c:w val="0.46388888888888891"/>
          <c:h val="0.77314814814814814"/>
        </c:manualLayout>
      </c:layout>
      <c:doughnutChart>
        <c:varyColors val="1"/>
        <c:ser>
          <c:idx val="0"/>
          <c:order val="0"/>
          <c:spPr>
            <a:solidFill>
              <a:srgbClr val="002060"/>
            </a:solidFill>
          </c:spPr>
          <c:explosion val="1"/>
          <c:dPt>
            <c:idx val="0"/>
            <c:bubble3D val="0"/>
            <c:spPr>
              <a:solidFill>
                <a:srgbClr val="001D7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339D68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Fira Sans" panose="020B0503050000020004" pitchFamily="34" charset="0"/>
                    <a:ea typeface="Fira Sans" panose="020B0503050000020004" pitchFamily="34" charset="0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'Tabl. 2'!$V$2:$W$2</c:f>
              <c:numCache>
                <c:formatCode>#\ ##0.0</c:formatCode>
                <c:ptCount val="2"/>
                <c:pt idx="0">
                  <c:v>1884.9</c:v>
                </c:pt>
                <c:pt idx="1">
                  <c:v>1619.7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Fira Sans" panose="020B0503050000020004" pitchFamily="34" charset="0"/>
          <a:ea typeface="Fira Sans" panose="020B0503050000020004" pitchFamily="34" charset="0"/>
        </a:defRPr>
      </a:pPr>
      <a:endParaRPr lang="pl-P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Fira Sans" panose="020B0503050000020004" pitchFamily="34" charset="0"/>
                    <a:ea typeface="Fira Sans" panose="020B0503050000020004" pitchFamily="34" charset="0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'Tabl. 2'!$C$27:$D$27</c:f>
              <c:numCache>
                <c:formatCode>#\ ##0.0</c:formatCode>
                <c:ptCount val="2"/>
                <c:pt idx="0">
                  <c:v>1703.5</c:v>
                </c:pt>
                <c:pt idx="1">
                  <c:v>1801.1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Fira Sans" panose="020B0503050000020004" pitchFamily="34" charset="0"/>
          <a:ea typeface="Fira Sans" panose="020B0503050000020004" pitchFamily="34" charset="0"/>
        </a:defRPr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'Tabl. 5'!$I$80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'Tabl. 5'!$J$78:$M$78</c:f>
              <c:strCache>
                <c:ptCount val="4"/>
                <c:pt idx="0">
                  <c:v>Przedprodukcyjny</c:v>
                </c:pt>
                <c:pt idx="1">
                  <c:v>Produkcyjny mobilny</c:v>
                </c:pt>
                <c:pt idx="2">
                  <c:v>Produkcyjny niemobilny</c:v>
                </c:pt>
                <c:pt idx="3">
                  <c:v>Poprodukcyjny</c:v>
                </c:pt>
              </c:strCache>
            </c:strRef>
          </c:cat>
          <c:val>
            <c:numRef>
              <c:f>'Tabl. 5'!$J$80:$M$80</c:f>
              <c:numCache>
                <c:formatCode>0.0</c:formatCode>
                <c:ptCount val="4"/>
                <c:pt idx="0">
                  <c:v>19.8</c:v>
                </c:pt>
                <c:pt idx="1">
                  <c:v>41</c:v>
                </c:pt>
                <c:pt idx="2">
                  <c:v>23.7</c:v>
                </c:pt>
                <c:pt idx="3">
                  <c:v>15.5</c:v>
                </c:pt>
              </c:numCache>
            </c:numRef>
          </c:val>
        </c:ser>
        <c:ser>
          <c:idx val="0"/>
          <c:order val="1"/>
          <c:tx>
            <c:strRef>
              <c:f>'Tabl. 5'!$I$79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1D77"/>
            </a:solidFill>
            <a:ln>
              <a:noFill/>
            </a:ln>
            <a:effectLst/>
          </c:spPr>
          <c:invertIfNegative val="0"/>
          <c:cat>
            <c:strRef>
              <c:f>'Tabl. 5'!$J$78:$M$78</c:f>
              <c:strCache>
                <c:ptCount val="4"/>
                <c:pt idx="0">
                  <c:v>Przedprodukcyjny</c:v>
                </c:pt>
                <c:pt idx="1">
                  <c:v>Produkcyjny mobilny</c:v>
                </c:pt>
                <c:pt idx="2">
                  <c:v>Produkcyjny niemobilny</c:v>
                </c:pt>
                <c:pt idx="3">
                  <c:v>Poprodukcyjny</c:v>
                </c:pt>
              </c:strCache>
            </c:strRef>
          </c:cat>
          <c:val>
            <c:numRef>
              <c:f>'Tabl. 5'!$J$79:$M$79</c:f>
              <c:numCache>
                <c:formatCode>0.0</c:formatCode>
                <c:ptCount val="4"/>
                <c:pt idx="0">
                  <c:v>19.600000000000001</c:v>
                </c:pt>
                <c:pt idx="1">
                  <c:v>37.799999999999997</c:v>
                </c:pt>
                <c:pt idx="2">
                  <c:v>21.8</c:v>
                </c:pt>
                <c:pt idx="3">
                  <c:v>20.8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753881536"/>
        <c:axId val="986885088"/>
      </c:barChart>
      <c:catAx>
        <c:axId val="75388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Fira Sans" panose="020B0503050000020004" pitchFamily="34" charset="0"/>
                <a:ea typeface="+mn-ea"/>
                <a:cs typeface="+mn-cs"/>
              </a:defRPr>
            </a:pPr>
            <a:endParaRPr lang="pl-PL"/>
          </a:p>
        </c:txPr>
        <c:crossAx val="986885088"/>
        <c:crosses val="autoZero"/>
        <c:auto val="1"/>
        <c:lblAlgn val="ctr"/>
        <c:lblOffset val="100"/>
        <c:noMultiLvlLbl val="0"/>
      </c:catAx>
      <c:valAx>
        <c:axId val="98688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Fira Sans" panose="020B0503050000020004" pitchFamily="34" charset="0"/>
                <a:ea typeface="+mn-ea"/>
                <a:cs typeface="+mn-cs"/>
              </a:defRPr>
            </a:pPr>
            <a:endParaRPr lang="pl-PL"/>
          </a:p>
        </c:txPr>
        <c:crossAx val="75388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Fira Sans" panose="020B05030500000200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Fira Sans" panose="020B0503050000020004" pitchFamily="34" charset="0"/>
        </a:defRPr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'Tabl. 8'!$M$7</c:f>
              <c:strCache>
                <c:ptCount val="1"/>
                <c:pt idx="0">
                  <c:v>Kawalerowie, panny</c:v>
                </c:pt>
              </c:strCache>
            </c:strRef>
          </c:tx>
          <c:spPr>
            <a:solidFill>
              <a:srgbClr val="334A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'Tabl. 8'!$L$12:$L$13</c:f>
              <c:numCache>
                <c:formatCode>General</c:formatCode>
                <c:ptCount val="2"/>
                <c:pt idx="0">
                  <c:v>2011</c:v>
                </c:pt>
                <c:pt idx="1">
                  <c:v>2021</c:v>
                </c:pt>
              </c:numCache>
            </c:numRef>
          </c:cat>
          <c:val>
            <c:numRef>
              <c:f>'Tabl. 8'!$M$12:$M$13</c:f>
              <c:numCache>
                <c:formatCode>0.0</c:formatCode>
                <c:ptCount val="2"/>
                <c:pt idx="0">
                  <c:v>29.5</c:v>
                </c:pt>
                <c:pt idx="1">
                  <c:v>29.8</c:v>
                </c:pt>
              </c:numCache>
            </c:numRef>
          </c:val>
        </c:ser>
        <c:ser>
          <c:idx val="1"/>
          <c:order val="1"/>
          <c:tx>
            <c:strRef>
              <c:f>'Tabl. 8'!$N$7</c:f>
              <c:strCache>
                <c:ptCount val="1"/>
                <c:pt idx="0">
                  <c:v>Żonaci, zamężne</c:v>
                </c:pt>
              </c:strCache>
            </c:strRef>
          </c:tx>
          <c:spPr>
            <a:solidFill>
              <a:srgbClr val="339D6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'Tabl. 8'!$L$12:$L$13</c:f>
              <c:numCache>
                <c:formatCode>General</c:formatCode>
                <c:ptCount val="2"/>
                <c:pt idx="0">
                  <c:v>2011</c:v>
                </c:pt>
                <c:pt idx="1">
                  <c:v>2021</c:v>
                </c:pt>
              </c:numCache>
            </c:numRef>
          </c:cat>
          <c:val>
            <c:numRef>
              <c:f>'Tabl. 8'!$N$12:$N$13</c:f>
              <c:numCache>
                <c:formatCode>0.0</c:formatCode>
                <c:ptCount val="2"/>
                <c:pt idx="0">
                  <c:v>57.2</c:v>
                </c:pt>
                <c:pt idx="1">
                  <c:v>54.7</c:v>
                </c:pt>
              </c:numCache>
            </c:numRef>
          </c:val>
        </c:ser>
        <c:ser>
          <c:idx val="2"/>
          <c:order val="2"/>
          <c:tx>
            <c:strRef>
              <c:f>'Tabl. 8'!$O$7</c:f>
              <c:strCache>
                <c:ptCount val="1"/>
                <c:pt idx="0">
                  <c:v>Wdowcy, wdowy</c:v>
                </c:pt>
              </c:strCache>
            </c:strRef>
          </c:tx>
          <c:spPr>
            <a:solidFill>
              <a:srgbClr val="6677A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'Tabl. 8'!$L$12:$L$13</c:f>
              <c:numCache>
                <c:formatCode>General</c:formatCode>
                <c:ptCount val="2"/>
                <c:pt idx="0">
                  <c:v>2011</c:v>
                </c:pt>
                <c:pt idx="1">
                  <c:v>2021</c:v>
                </c:pt>
              </c:numCache>
            </c:numRef>
          </c:cat>
          <c:val>
            <c:numRef>
              <c:f>'Tabl. 8'!$O$12:$O$13</c:f>
              <c:numCache>
                <c:formatCode>0.0</c:formatCode>
                <c:ptCount val="2"/>
                <c:pt idx="0">
                  <c:v>9</c:v>
                </c:pt>
                <c:pt idx="1">
                  <c:v>8.3000000000000007</c:v>
                </c:pt>
              </c:numCache>
            </c:numRef>
          </c:val>
        </c:ser>
        <c:ser>
          <c:idx val="3"/>
          <c:order val="3"/>
          <c:tx>
            <c:strRef>
              <c:f>'Tabl. 8'!$P$7</c:f>
              <c:strCache>
                <c:ptCount val="1"/>
                <c:pt idx="0">
                  <c:v>Rozwiedzeni, rozwiedzione</c:v>
                </c:pt>
              </c:strCache>
            </c:strRef>
          </c:tx>
          <c:spPr>
            <a:solidFill>
              <a:srgbClr val="CCE7D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'Tabl. 8'!$L$12:$L$13</c:f>
              <c:numCache>
                <c:formatCode>General</c:formatCode>
                <c:ptCount val="2"/>
                <c:pt idx="0">
                  <c:v>2011</c:v>
                </c:pt>
                <c:pt idx="1">
                  <c:v>2021</c:v>
                </c:pt>
              </c:numCache>
            </c:numRef>
          </c:cat>
          <c:val>
            <c:numRef>
              <c:f>'Tabl. 8'!$P$12:$P$13</c:f>
              <c:numCache>
                <c:formatCode>0.0</c:formatCode>
                <c:ptCount val="2"/>
                <c:pt idx="0">
                  <c:v>4.0999999999999996</c:v>
                </c:pt>
                <c:pt idx="1">
                  <c:v>7</c:v>
                </c:pt>
              </c:numCache>
            </c:numRef>
          </c:val>
        </c:ser>
        <c:ser>
          <c:idx val="4"/>
          <c:order val="4"/>
          <c:tx>
            <c:strRef>
              <c:f>'Tabl. 8'!$Q$7</c:f>
              <c:strCache>
                <c:ptCount val="1"/>
                <c:pt idx="0">
                  <c:v>Nieustalony</c:v>
                </c:pt>
              </c:strCache>
            </c:strRef>
          </c:tx>
          <c:spPr>
            <a:solidFill>
              <a:srgbClr val="84848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   </a:t>
                    </a:r>
                    <a:fld id="{DCC704E9-A0EE-4FF9-A2C0-1E7027DD984F}" type="VALUE">
                      <a:rPr lang="en-US" smtClean="0"/>
                      <a:pPr/>
                      <a:t>[WARTOŚĆ]</a:t>
                    </a:fld>
                    <a:endParaRPr lang="en-US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'Tabl. 8'!$L$12:$L$13</c:f>
              <c:numCache>
                <c:formatCode>General</c:formatCode>
                <c:ptCount val="2"/>
                <c:pt idx="0">
                  <c:v>2011</c:v>
                </c:pt>
                <c:pt idx="1">
                  <c:v>2021</c:v>
                </c:pt>
              </c:numCache>
            </c:numRef>
          </c:cat>
          <c:val>
            <c:numRef>
              <c:f>'Tabl. 8'!$Q$12:$Q$13</c:f>
              <c:numCache>
                <c:formatCode>0.0</c:formatCode>
                <c:ptCount val="2"/>
                <c:pt idx="0">
                  <c:v>0.2</c:v>
                </c:pt>
                <c:pt idx="1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986888352"/>
        <c:axId val="986878560"/>
      </c:barChart>
      <c:catAx>
        <c:axId val="986888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86878560"/>
        <c:crosses val="autoZero"/>
        <c:auto val="1"/>
        <c:lblAlgn val="ctr"/>
        <c:lblOffset val="100"/>
        <c:noMultiLvlLbl val="0"/>
      </c:catAx>
      <c:valAx>
        <c:axId val="986878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8688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1D7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2B4B8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41538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55639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6F79AA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8D93B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A9ADC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rgbClr val="C3C6D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rgbClr val="D8D9E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rgbClr val="EAEBF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rgbClr val="84848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0134793447293447E-2"/>
                  <c:y val="-4.469551282051282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'Tabl. 10'!$U$20:$U$30</c:f>
              <c:strCache>
                <c:ptCount val="11"/>
                <c:pt idx="0">
                  <c:v>Ukraina</c:v>
                </c:pt>
                <c:pt idx="1">
                  <c:v>Niemcy</c:v>
                </c:pt>
                <c:pt idx="2">
                  <c:v>Wielka Brytania</c:v>
                </c:pt>
                <c:pt idx="3">
                  <c:v>Białoruś</c:v>
                </c:pt>
                <c:pt idx="4">
                  <c:v>Francja</c:v>
                </c:pt>
                <c:pt idx="5">
                  <c:v>Irlandia</c:v>
                </c:pt>
                <c:pt idx="6">
                  <c:v>Rosja</c:v>
                </c:pt>
                <c:pt idx="7">
                  <c:v>Holandia</c:v>
                </c:pt>
                <c:pt idx="8">
                  <c:v>Litwa</c:v>
                </c:pt>
                <c:pt idx="9">
                  <c:v>USA</c:v>
                </c:pt>
                <c:pt idx="10">
                  <c:v>Inne</c:v>
                </c:pt>
              </c:strCache>
            </c:strRef>
          </c:cat>
          <c:val>
            <c:numRef>
              <c:f>'Tabl. 10'!$V$20:$V$30</c:f>
              <c:numCache>
                <c:formatCode>0.0</c:formatCode>
                <c:ptCount val="11"/>
                <c:pt idx="0">
                  <c:v>9</c:v>
                </c:pt>
                <c:pt idx="1">
                  <c:v>8.6999999999999993</c:v>
                </c:pt>
                <c:pt idx="2">
                  <c:v>8</c:v>
                </c:pt>
                <c:pt idx="3">
                  <c:v>3.2</c:v>
                </c:pt>
                <c:pt idx="4">
                  <c:v>2</c:v>
                </c:pt>
                <c:pt idx="5">
                  <c:v>2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0.9</c:v>
                </c:pt>
                <c:pt idx="9">
                  <c:v>0.9</c:v>
                </c:pt>
                <c:pt idx="10">
                  <c:v>8.1999999999999993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C7C7C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'Tabl. 14'!$L$13:$M$13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'Tabl. 14'!$L$14:$M$14</c:f>
              <c:numCache>
                <c:formatCode>#\ ##0.0</c:formatCode>
                <c:ptCount val="2"/>
                <c:pt idx="0">
                  <c:v>780.8</c:v>
                </c:pt>
                <c:pt idx="1">
                  <c:v>910.5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767207456"/>
        <c:axId val="767209632"/>
      </c:barChart>
      <c:catAx>
        <c:axId val="76720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7209632"/>
        <c:crosses val="autoZero"/>
        <c:auto val="1"/>
        <c:lblAlgn val="ctr"/>
        <c:lblOffset val="100"/>
        <c:noMultiLvlLbl val="0"/>
      </c:catAx>
      <c:valAx>
        <c:axId val="767209632"/>
        <c:scaling>
          <c:orientation val="minMax"/>
          <c:min val="0"/>
        </c:scaling>
        <c:delete val="1"/>
        <c:axPos val="l"/>
        <c:numFmt formatCode="General" sourceLinked="0"/>
        <c:majorTickMark val="none"/>
        <c:minorTickMark val="none"/>
        <c:tickLblPos val="nextTo"/>
        <c:crossAx val="76720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1D77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339D68"/>
              </a:solidFill>
              <a:ln>
                <a:noFill/>
              </a:ln>
              <a:effectLst/>
            </c:spPr>
          </c:dPt>
          <c:cat>
            <c:strRef>
              <c:f>'Tabl. 14'!$N$13:$O$13</c:f>
              <c:strCache>
                <c:ptCount val="2"/>
                <c:pt idx="0">
                  <c:v>Miasta</c:v>
                </c:pt>
                <c:pt idx="1">
                  <c:v>Wieś</c:v>
                </c:pt>
              </c:strCache>
            </c:strRef>
          </c:cat>
          <c:val>
            <c:numRef>
              <c:f>'Tabl. 14'!$N$14:$O$14</c:f>
              <c:numCache>
                <c:formatCode>#\ ##0.0</c:formatCode>
                <c:ptCount val="2"/>
                <c:pt idx="0">
                  <c:v>900.8</c:v>
                </c:pt>
                <c:pt idx="1">
                  <c:v>790.5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767200928"/>
        <c:axId val="767208000"/>
      </c:barChart>
      <c:catAx>
        <c:axId val="76720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7208000"/>
        <c:crosses val="autoZero"/>
        <c:auto val="1"/>
        <c:lblAlgn val="ctr"/>
        <c:lblOffset val="100"/>
        <c:noMultiLvlLbl val="0"/>
      </c:catAx>
      <c:valAx>
        <c:axId val="767208000"/>
        <c:scaling>
          <c:orientation val="minMax"/>
          <c:min val="0"/>
        </c:scaling>
        <c:delete val="1"/>
        <c:axPos val="l"/>
        <c:numFmt formatCode="General" sourceLinked="0"/>
        <c:majorTickMark val="none"/>
        <c:minorTickMark val="none"/>
        <c:tickLblPos val="nextTo"/>
        <c:crossAx val="76720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0.0425</cdr:x>
      <cdr:y>0.38302</cdr:y>
    </cdr:from>
    <cdr:to>
      <cdr:x>0.28535</cdr:x>
      <cdr:y>0.50644</cdr:y>
    </cdr:to>
    <cdr:sp macro="" textlink="">
      <cdr:nvSpPr>
        <cdr:cNvPr id="2" name="Prostokąt 1"/>
        <cdr:cNvSpPr/>
      </cdr:nvSpPr>
      <cdr:spPr>
        <a:xfrm xmlns:a="http://schemas.openxmlformats.org/drawingml/2006/main">
          <a:off x="194323" y="1050700"/>
          <a:ext cx="1110311" cy="338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600" dirty="0" smtClean="0"/>
            <a:t>Wieś</a:t>
          </a:r>
          <a:endParaRPr lang="pl-PL" sz="1600" dirty="0"/>
        </a:p>
      </cdr:txBody>
    </cdr:sp>
  </cdr:relSizeAnchor>
  <cdr:relSizeAnchor xmlns:cdr="http://schemas.openxmlformats.org/drawingml/2006/chartDrawing">
    <cdr:from>
      <cdr:x>0.74272</cdr:x>
      <cdr:y>0.79486</cdr:y>
    </cdr:from>
    <cdr:to>
      <cdr:x>0.98558</cdr:x>
      <cdr:y>0.91828</cdr:y>
    </cdr:to>
    <cdr:sp macro="" textlink="">
      <cdr:nvSpPr>
        <cdr:cNvPr id="3" name="Prostokąt 2"/>
        <cdr:cNvSpPr/>
      </cdr:nvSpPr>
      <cdr:spPr>
        <a:xfrm xmlns:a="http://schemas.openxmlformats.org/drawingml/2006/main">
          <a:off x="3395726" y="2180455"/>
          <a:ext cx="1110356" cy="338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600" dirty="0" smtClean="0"/>
            <a:t>Miasta</a:t>
          </a:r>
          <a:endParaRPr lang="pl-PL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90C24-295B-4A9F-BA7C-AF2689817961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1351D-2E30-4B65-A3A0-1D82E46C47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853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238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8517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8624D-A7C6-1E47-B1B5-FE0C3DD940D9}" type="slidenum">
              <a:rPr lang="x-none" smtClean="0"/>
              <a:pPr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7203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Wzrost ludności w</a:t>
            </a:r>
            <a:r>
              <a:rPr lang="pl-PL" baseline="0" dirty="0" smtClean="0"/>
              <a:t> 4 województwach mazowieckie, małopolskie, pomorskie.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5373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Feminizacja w Polsce podobna (ogółem -107).</a:t>
            </a:r>
            <a:r>
              <a:rPr lang="pl-PL" baseline="0" dirty="0" smtClean="0"/>
              <a:t> Miasta najwyższe 115 łódzkie, wieś najniższe 97 warmińsko mazurskie.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4537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2944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Miejsce ogółem 7. na równi z Podkarpackim.</a:t>
            </a:r>
          </a:p>
          <a:p>
            <a:r>
              <a:rPr lang="pl-PL" dirty="0" smtClean="0"/>
              <a:t>Max = 357 śląskie, Min = 57 podlaskie i warmińsko-mazurskie</a:t>
            </a:r>
          </a:p>
          <a:p>
            <a:r>
              <a:rPr lang="pl-PL" dirty="0" smtClean="0"/>
              <a:t>Miasto: Max = 1596 mazowieckie, Min = 599 opolskie</a:t>
            </a:r>
          </a:p>
          <a:p>
            <a:r>
              <a:rPr lang="pl-PL" dirty="0" smtClean="0"/>
              <a:t>Wieś: Max = 132 małopolskie,</a:t>
            </a:r>
            <a:r>
              <a:rPr lang="pl-PL" baseline="0" dirty="0" smtClean="0"/>
              <a:t> Min = 23 podlaskie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516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Współczynnik obciążenia demograficznego:</a:t>
            </a:r>
          </a:p>
          <a:p>
            <a:r>
              <a:rPr lang="pl-PL" dirty="0" smtClean="0"/>
              <a:t>Polska = 68,6 (przedprodukcyjny</a:t>
            </a:r>
            <a:r>
              <a:rPr lang="pl-PL" baseline="0" dirty="0" smtClean="0"/>
              <a:t> 31,0; poprodukcyjny 37,6)</a:t>
            </a:r>
            <a:endParaRPr lang="pl-PL" dirty="0" smtClean="0"/>
          </a:p>
          <a:p>
            <a:r>
              <a:rPr lang="pl-PL" dirty="0" smtClean="0"/>
              <a:t>Wielkopolskie = 67,7 (przedprodukcyjny</a:t>
            </a:r>
            <a:r>
              <a:rPr lang="pl-PL" baseline="0" dirty="0" smtClean="0"/>
              <a:t> 32,8; poprodukcyjny 34,9)</a:t>
            </a:r>
          </a:p>
          <a:p>
            <a:r>
              <a:rPr lang="pl-PL" baseline="0" dirty="0" smtClean="0"/>
              <a:t>Min = Opolskie (ogółem=65,9; przedprodukcyjny=27,5), Małopolskie (poprodukcyjny=34,2)</a:t>
            </a:r>
          </a:p>
          <a:p>
            <a:r>
              <a:rPr lang="pl-PL" baseline="0" dirty="0" smtClean="0"/>
              <a:t>Max = Łódzkie (ogółem=72,8; poprodukcyjny=43,0), Pomorskie (przedprodukcyjny=33,2)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586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Stan cywilny prawny.</a:t>
            </a:r>
          </a:p>
          <a:p>
            <a:r>
              <a:rPr lang="pl-PL" dirty="0" smtClean="0"/>
              <a:t>W Polsce podobnie</a:t>
            </a:r>
            <a:r>
              <a:rPr lang="pl-PL" baseline="0" dirty="0" smtClean="0"/>
              <a:t> jak w województwie.</a:t>
            </a:r>
            <a:endParaRPr lang="pl-PL" dirty="0" smtClean="0"/>
          </a:p>
          <a:p>
            <a:r>
              <a:rPr lang="pl-PL" dirty="0" smtClean="0"/>
              <a:t>Najwięcej żonatych/zamężnych (57,0%) i najmniej rozwiedzionych (5,0%) – podkarpackie</a:t>
            </a:r>
          </a:p>
          <a:p>
            <a:r>
              <a:rPr lang="pl-PL" dirty="0" smtClean="0"/>
              <a:t>Najmniej żonatych/zamężnych (50,8%) i najwięcej rozwiedzionych (9,5%) – dolnośląskie</a:t>
            </a:r>
          </a:p>
          <a:p>
            <a:r>
              <a:rPr lang="pl-PL" dirty="0" smtClean="0"/>
              <a:t>Najwięcej wdów/wdowców</a:t>
            </a:r>
            <a:r>
              <a:rPr lang="pl-PL" baseline="0" dirty="0" smtClean="0"/>
              <a:t> (10,0%) </a:t>
            </a:r>
            <a:r>
              <a:rPr lang="pl-PL" dirty="0" smtClean="0"/>
              <a:t>–</a:t>
            </a:r>
            <a:r>
              <a:rPr lang="pl-PL" baseline="0" dirty="0" smtClean="0"/>
              <a:t> łódzkie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6310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Urodzeni za granicą: Najwięcej (ponad 100 tys.) dolnośląskie, mazowieckie; procentowo (w ludności województwa) dolnośląskie 3,6% i lubuskie 3,4%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156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 Polsce wzrost o 13,8%</a:t>
            </a:r>
          </a:p>
          <a:p>
            <a:r>
              <a:rPr lang="pl-PL" dirty="0" smtClean="0"/>
              <a:t>Udział</a:t>
            </a:r>
            <a:r>
              <a:rPr lang="pl-PL" baseline="0" dirty="0" smtClean="0"/>
              <a:t> Wielkopolski w Polsce większy w przypadku pracujących (9,9%) niż liczby ludności (9,2%)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6428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ne autora 4"/>
          <p:cNvSpPr>
            <a:spLocks noGrp="1"/>
          </p:cNvSpPr>
          <p:nvPr>
            <p:ph type="body" sz="quarter" idx="14" hasCustomPrompt="1"/>
          </p:nvPr>
        </p:nvSpPr>
        <p:spPr>
          <a:xfrm>
            <a:off x="336550" y="4689474"/>
            <a:ext cx="11518900" cy="1439526"/>
          </a:xfrm>
        </p:spPr>
        <p:txBody>
          <a:bodyPr lIns="0" rIns="0">
            <a:normAutofit/>
          </a:bodyPr>
          <a:lstStyle>
            <a:lvl1pPr marL="342900" indent="-342900">
              <a:buFont typeface="Arial" panose="020B0604020202020204" pitchFamily="34" charset="0"/>
              <a:buNone/>
              <a:defRPr lang="pl-PL" sz="2000" kern="1200" dirty="0" smtClean="0">
                <a:solidFill>
                  <a:schemeClr val="bg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Dane autora</a:t>
            </a:r>
          </a:p>
        </p:txBody>
      </p:sp>
      <p:sp>
        <p:nvSpPr>
          <p:cNvPr id="7" name="Poddtytuł prezentacji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001" y="3069001"/>
            <a:ext cx="11519450" cy="1440498"/>
          </a:xfrm>
        </p:spPr>
        <p:txBody>
          <a:bodyPr lIns="0" rIns="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Podtytuł prezentacji</a:t>
            </a:r>
            <a:endParaRPr lang="pl-PL" dirty="0"/>
          </a:p>
        </p:txBody>
      </p:sp>
      <p:sp>
        <p:nvSpPr>
          <p:cNvPr id="6" name="Tytuł prezentacji 2"/>
          <p:cNvSpPr>
            <a:spLocks noGrp="1"/>
          </p:cNvSpPr>
          <p:nvPr>
            <p:ph type="title" hasCustomPrompt="1"/>
          </p:nvPr>
        </p:nvSpPr>
        <p:spPr>
          <a:xfrm>
            <a:off x="336001" y="1089025"/>
            <a:ext cx="11518900" cy="1823525"/>
          </a:xfr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pic>
        <p:nvPicPr>
          <p:cNvPr id="13" name="Logo StatisticsPoland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8913"/>
            <a:ext cx="2215588" cy="540000"/>
          </a:xfrm>
          <a:prstGeom prst="rect">
            <a:avLst/>
          </a:prstGeom>
        </p:spPr>
      </p:pic>
      <p:pic>
        <p:nvPicPr>
          <p:cNvPr id="12" name="Logo SP + EUR + OECD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8913"/>
            <a:ext cx="598537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71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umer slajdu 5"/>
          <p:cNvSpPr txBox="1">
            <a:spLocks/>
          </p:cNvSpPr>
          <p:nvPr userDrawn="1"/>
        </p:nvSpPr>
        <p:spPr>
          <a:xfrm>
            <a:off x="11676000" y="6273000"/>
            <a:ext cx="612000" cy="252000"/>
          </a:xfrm>
          <a:prstGeom prst="flowChartTerminator">
            <a:avLst/>
          </a:prstGeom>
          <a:solidFill>
            <a:srgbClr val="2C2276"/>
          </a:solidFill>
        </p:spPr>
        <p:txBody>
          <a:bodyPr vert="horz" lIns="36000" tIns="45720" rIns="25200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Fira Sans SemiBold" panose="020B0603050000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7FC74E-4485-49A2-BB8C-3F11C6A1A0FF}" type="slidenum">
              <a:rPr lang="pl-PL" smtClean="0"/>
              <a:pPr algn="r"/>
              <a:t>‹#›</a:t>
            </a:fld>
            <a:endParaRPr lang="pl-PL" sz="1200" dirty="0"/>
          </a:p>
        </p:txBody>
      </p:sp>
      <p:sp>
        <p:nvSpPr>
          <p:cNvPr id="2" name="Stopka 4"/>
          <p:cNvSpPr txBox="1"/>
          <p:nvPr userDrawn="1"/>
        </p:nvSpPr>
        <p:spPr>
          <a:xfrm>
            <a:off x="9984432" y="6245199"/>
            <a:ext cx="1511568" cy="307777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 smtClean="0"/>
              <a:t>poznan.stat.gov.pl</a:t>
            </a:r>
          </a:p>
        </p:txBody>
      </p:sp>
      <p:pic>
        <p:nvPicPr>
          <p:cNvPr id="8" name="Logo StatisticsPoland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6129088"/>
            <a:ext cx="2215588" cy="540000"/>
          </a:xfrm>
          <a:prstGeom prst="rect">
            <a:avLst/>
          </a:prstGeom>
        </p:spPr>
      </p:pic>
      <p:pic>
        <p:nvPicPr>
          <p:cNvPr id="7" name="Logo SP + EUR + OECD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6129088"/>
            <a:ext cx="5985378" cy="540000"/>
          </a:xfrm>
          <a:prstGeom prst="rect">
            <a:avLst/>
          </a:prstGeom>
        </p:spPr>
      </p:pic>
      <p:sp>
        <p:nvSpPr>
          <p:cNvPr id="10" name="Tekst slajdu 2"/>
          <p:cNvSpPr>
            <a:spLocks noGrp="1"/>
          </p:cNvSpPr>
          <p:nvPr>
            <p:ph idx="1"/>
          </p:nvPr>
        </p:nvSpPr>
        <p:spPr>
          <a:xfrm>
            <a:off x="336550" y="1089025"/>
            <a:ext cx="11518900" cy="5039975"/>
          </a:xfrm>
        </p:spPr>
        <p:txBody>
          <a:bodyPr anchor="ctr" anchorCtr="0"/>
          <a:lstStyle>
            <a:lvl1pPr marL="228600" indent="-2286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85800" indent="-228600">
              <a:buFont typeface="Fira Sans" panose="020B0503050000020004" pitchFamily="34" charset="0"/>
              <a:buChar char="·"/>
              <a:defRPr>
                <a:solidFill>
                  <a:schemeClr val="tx1"/>
                </a:solidFill>
              </a:defRPr>
            </a:lvl2pPr>
            <a:lvl3pPr marL="1143000" indent="-228600">
              <a:buFont typeface="Fira Sans" panose="020B0503050000020004" pitchFamily="34" charset="0"/>
              <a:buChar char="·"/>
              <a:defRPr>
                <a:solidFill>
                  <a:schemeClr val="tx1"/>
                </a:solidFill>
              </a:defRPr>
            </a:lvl3pPr>
            <a:lvl4pPr marL="1600200" indent="-228600">
              <a:buFont typeface="Fira Sans" panose="020B0503050000020004" pitchFamily="34" charset="0"/>
              <a:buChar char="·"/>
              <a:defRPr>
                <a:solidFill>
                  <a:schemeClr val="tx1"/>
                </a:solidFill>
              </a:defRPr>
            </a:lvl4pPr>
            <a:lvl5pPr marL="2057400" indent="-228600">
              <a:buFont typeface="Fira Sans" panose="020B0503050000020004" pitchFamily="34" charset="0"/>
              <a:buChar char="·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Tytuł slajdu 1"/>
          <p:cNvSpPr>
            <a:spLocks noGrp="1"/>
          </p:cNvSpPr>
          <p:nvPr>
            <p:ph type="title"/>
          </p:nvPr>
        </p:nvSpPr>
        <p:spPr>
          <a:xfrm>
            <a:off x="336550" y="188913"/>
            <a:ext cx="11518900" cy="720000"/>
          </a:xfrm>
        </p:spPr>
        <p:txBody>
          <a:bodyPr/>
          <a:lstStyle>
            <a:lvl1pPr>
              <a:defRPr>
                <a:solidFill>
                  <a:srgbClr val="001377"/>
                </a:solidFill>
                <a:latin typeface="Fira Sans SemiBold" panose="020B0603050000020004" pitchFamily="34" charset="0"/>
                <a:ea typeface="Fira Sans SemiBold" panose="020B06030500000200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6205832"/>
            <a:ext cx="1541945" cy="47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1955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ne autora 4"/>
          <p:cNvSpPr>
            <a:spLocks noGrp="1"/>
          </p:cNvSpPr>
          <p:nvPr>
            <p:ph type="body" sz="quarter" idx="14" hasCustomPrompt="1"/>
          </p:nvPr>
        </p:nvSpPr>
        <p:spPr>
          <a:xfrm>
            <a:off x="336550" y="4689474"/>
            <a:ext cx="11518900" cy="143952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None/>
              <a:defRPr lang="pl-PL" sz="2000" kern="1200" dirty="0" smtClean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Dane autora</a:t>
            </a:r>
          </a:p>
        </p:txBody>
      </p:sp>
      <p:sp>
        <p:nvSpPr>
          <p:cNvPr id="6" name="Dodatkowe informacje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001" y="3069001"/>
            <a:ext cx="11519450" cy="1440498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 smtClean="0"/>
              <a:t>Dodatkowe informacje</a:t>
            </a:r>
            <a:endParaRPr lang="pl-PL" dirty="0"/>
          </a:p>
        </p:txBody>
      </p:sp>
      <p:sp>
        <p:nvSpPr>
          <p:cNvPr id="8" name="Więcej na: stat.gov.pl 2"/>
          <p:cNvSpPr>
            <a:spLocks noGrp="1"/>
          </p:cNvSpPr>
          <p:nvPr>
            <p:ph type="body" sz="quarter" idx="15" hasCustomPrompt="1"/>
          </p:nvPr>
        </p:nvSpPr>
        <p:spPr>
          <a:xfrm>
            <a:off x="336001" y="1089025"/>
            <a:ext cx="11519449" cy="18002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  <a:latin typeface="Fira Sans SemiBold" panose="020B0603050000020004" pitchFamily="34" charset="0"/>
                <a:ea typeface="Fira Sans SemiBold" panose="020B0603050000020004" pitchFamily="34" charset="0"/>
              </a:defRPr>
            </a:lvl1pPr>
          </a:lstStyle>
          <a:p>
            <a:pPr lvl="0"/>
            <a:r>
              <a:rPr lang="pl-PL" dirty="0" smtClean="0"/>
              <a:t>Więcej informacji: stat.gov.pl</a:t>
            </a:r>
            <a:endParaRPr lang="pl-PL" dirty="0"/>
          </a:p>
        </p:txBody>
      </p:sp>
      <p:pic>
        <p:nvPicPr>
          <p:cNvPr id="10" name="Logo StatisticsPoland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8913"/>
            <a:ext cx="2215588" cy="540000"/>
          </a:xfrm>
          <a:prstGeom prst="rect">
            <a:avLst/>
          </a:prstGeom>
        </p:spPr>
      </p:pic>
      <p:pic>
        <p:nvPicPr>
          <p:cNvPr id="12" name="Logo SP + EUR + OECD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8913"/>
            <a:ext cx="5985378" cy="54000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3" y="207744"/>
            <a:ext cx="1541945" cy="477687"/>
          </a:xfrm>
          <a:prstGeom prst="rect">
            <a:avLst/>
          </a:prstGeom>
        </p:spPr>
      </p:pic>
      <p:sp>
        <p:nvSpPr>
          <p:cNvPr id="14" name="pole tekstowe 13"/>
          <p:cNvSpPr txBox="1"/>
          <p:nvPr userDrawn="1"/>
        </p:nvSpPr>
        <p:spPr>
          <a:xfrm>
            <a:off x="230906" y="6382735"/>
            <a:ext cx="1760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poznan.stat.gov.pl</a:t>
            </a:r>
            <a:endParaRPr lang="pl-PL" sz="14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0878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F9EE-DBBE-4266-9ED7-34BC84CA8B93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F7EDCF-9EB3-49BC-A79C-4B28E5CF57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947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25048" y="2580414"/>
            <a:ext cx="93486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810" y="3840484"/>
            <a:ext cx="85391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567" y="6377944"/>
            <a:ext cx="3903591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75F22-AF03-42D6-AB46-CAF52FF1B6EF}" type="datetime1">
              <a:rPr lang="en-US" smtClean="0"/>
              <a:pPr/>
              <a:t>5/30/2022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3084" y="6377944"/>
            <a:ext cx="2805705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06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a 3"/>
          <p:cNvSpPr>
            <a:spLocks noGrp="1"/>
          </p:cNvSpPr>
          <p:nvPr>
            <p:ph type="dt" sz="half" idx="2"/>
          </p:nvPr>
        </p:nvSpPr>
        <p:spPr>
          <a:xfrm>
            <a:off x="359999" y="6129000"/>
            <a:ext cx="901990" cy="540000"/>
          </a:xfrm>
          <a:prstGeom prst="rect">
            <a:avLst/>
          </a:prstGeom>
        </p:spPr>
        <p:txBody>
          <a:bodyPr vert="horz" lIns="0" tIns="45720" rIns="36000" bIns="45720" rtlCol="0" anchor="ctr" anchorCtr="0"/>
          <a:lstStyle>
            <a:lvl1pPr algn="r">
              <a:defRPr sz="14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algn="l"/>
            <a:r>
              <a:rPr lang="pl-PL" smtClean="0"/>
              <a:t>02.01.2018</a:t>
            </a:r>
            <a:endParaRPr lang="pl-PL" dirty="0"/>
          </a:p>
        </p:txBody>
      </p:sp>
      <p:sp>
        <p:nvSpPr>
          <p:cNvPr id="3" name="Tekst 2"/>
          <p:cNvSpPr>
            <a:spLocks noGrp="1"/>
          </p:cNvSpPr>
          <p:nvPr>
            <p:ph type="body" idx="1"/>
          </p:nvPr>
        </p:nvSpPr>
        <p:spPr>
          <a:xfrm>
            <a:off x="336550" y="2358960"/>
            <a:ext cx="11518900" cy="37700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6550" y="1089025"/>
            <a:ext cx="11518900" cy="1089935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4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7" r:id="rId4"/>
    <p:sldLayoutId id="2147483698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2C2276"/>
          </a:solidFill>
          <a:latin typeface="Fira Sans SemiBold" panose="020B0603050000020004" pitchFamily="34" charset="0"/>
          <a:ea typeface="Fira Sans SemiBold" panose="020B06030500000200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2C2276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2C2276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2C2276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2C2276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2C2276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212" userDrawn="1">
          <p15:clr>
            <a:srgbClr val="F26B43"/>
          </p15:clr>
        </p15:guide>
        <p15:guide id="4" pos="7468" userDrawn="1">
          <p15:clr>
            <a:srgbClr val="F26B43"/>
          </p15:clr>
        </p15:guide>
        <p15:guide id="5" orient="horz" pos="686" userDrawn="1">
          <p15:clr>
            <a:srgbClr val="F26B43"/>
          </p15:clr>
        </p15:guide>
        <p15:guide id="6" orient="horz" pos="1480" userDrawn="1">
          <p15:clr>
            <a:srgbClr val="F26B43"/>
          </p15:clr>
        </p15:guide>
        <p15:guide id="8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03896"/>
            <a:ext cx="9372600" cy="1198148"/>
          </a:xfrm>
          <a:prstGeom prst="rect">
            <a:avLst/>
          </a:prstGeom>
        </p:spPr>
      </p:pic>
      <p:sp>
        <p:nvSpPr>
          <p:cNvPr id="12" name="object 2"/>
          <p:cNvSpPr txBox="1"/>
          <p:nvPr/>
        </p:nvSpPr>
        <p:spPr>
          <a:xfrm>
            <a:off x="1447800" y="2426068"/>
            <a:ext cx="7384504" cy="953805"/>
          </a:xfrm>
          <a:prstGeom prst="rect">
            <a:avLst/>
          </a:prstGeom>
        </p:spPr>
        <p:txBody>
          <a:bodyPr vert="horz" wrap="square" lIns="0" tIns="17481" rIns="0" bIns="0" rtlCol="0">
            <a:spAutoFit/>
          </a:bodyPr>
          <a:lstStyle/>
          <a:p>
            <a:pPr marL="13445">
              <a:spcBef>
                <a:spcPts val="138"/>
              </a:spcBef>
            </a:pPr>
            <a:r>
              <a:rPr lang="pl-PL" sz="3200" b="1" spc="-89" dirty="0" smtClean="0">
                <a:solidFill>
                  <a:schemeClr val="bg1"/>
                </a:solidFill>
                <a:latin typeface="Fira Sans" panose="020B0503050000020004" pitchFamily="34" charset="0"/>
                <a:cs typeface="Arial"/>
              </a:rPr>
              <a:t>Raport z wstępnych wyników NSP 2021</a:t>
            </a:r>
          </a:p>
          <a:p>
            <a:pPr marL="13445">
              <a:spcBef>
                <a:spcPts val="138"/>
              </a:spcBef>
            </a:pPr>
            <a:r>
              <a:rPr lang="pl-PL" sz="2800" b="1" spc="-89" dirty="0" smtClean="0">
                <a:solidFill>
                  <a:schemeClr val="bg1"/>
                </a:solidFill>
                <a:latin typeface="Fira Sans" panose="020B0503050000020004" pitchFamily="34" charset="0"/>
                <a:cs typeface="Arial"/>
              </a:rPr>
              <a:t>w województwie wielkopolskim</a:t>
            </a:r>
            <a:endParaRPr sz="2800" b="1" dirty="0">
              <a:solidFill>
                <a:schemeClr val="bg1"/>
              </a:solidFill>
              <a:latin typeface="Fira Sans" panose="020B0503050000020004" pitchFamily="34" charset="0"/>
              <a:cs typeface="Arial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011091A7-4598-C54C-AC36-2795A11B8AD5}"/>
              </a:ext>
            </a:extLst>
          </p:cNvPr>
          <p:cNvSpPr txBox="1"/>
          <p:nvPr/>
        </p:nvSpPr>
        <p:spPr>
          <a:xfrm>
            <a:off x="1371600" y="3657600"/>
            <a:ext cx="7621385" cy="676807"/>
          </a:xfrm>
          <a:prstGeom prst="rect">
            <a:avLst/>
          </a:prstGeom>
        </p:spPr>
        <p:txBody>
          <a:bodyPr vert="horz" wrap="square" lIns="0" tIns="17481" rIns="0" bIns="0" rtlCol="0">
            <a:spAutoFit/>
          </a:bodyPr>
          <a:lstStyle/>
          <a:p>
            <a:pPr marL="13445">
              <a:spcBef>
                <a:spcPts val="138"/>
              </a:spcBef>
            </a:pPr>
            <a:r>
              <a:rPr lang="pl-PL" sz="2000" i="1" dirty="0" smtClean="0">
                <a:solidFill>
                  <a:schemeClr val="bg1"/>
                </a:solidFill>
                <a:latin typeface="Fira Sans" panose="020B0503050000020004" pitchFamily="34" charset="0"/>
                <a:cs typeface="Arial"/>
              </a:rPr>
              <a:t>Dyrektor Urzędu Statystycznego w Poznaniu</a:t>
            </a:r>
          </a:p>
          <a:p>
            <a:pPr marL="13445">
              <a:spcBef>
                <a:spcPts val="138"/>
              </a:spcBef>
            </a:pPr>
            <a:r>
              <a:rPr lang="pl-PL" sz="2200" dirty="0" smtClean="0">
                <a:solidFill>
                  <a:schemeClr val="bg1"/>
                </a:solidFill>
                <a:latin typeface="Fira Sans" panose="020B0503050000020004" pitchFamily="34" charset="0"/>
                <a:cs typeface="Arial"/>
              </a:rPr>
              <a:t>Jacek Kowalewski</a:t>
            </a:r>
            <a:endParaRPr sz="2200" dirty="0">
              <a:solidFill>
                <a:schemeClr val="bg1"/>
              </a:solidFill>
              <a:latin typeface="Fira Sans" panose="020B05030500000200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654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Mieszkania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59" y="1204119"/>
            <a:ext cx="4202480" cy="290082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96" y="4725144"/>
            <a:ext cx="4230373" cy="114359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5951984" y="472514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b="1" dirty="0">
                <a:solidFill>
                  <a:srgbClr val="001D78"/>
                </a:solidFill>
                <a:latin typeface="FiraSans-SemiBold"/>
              </a:rPr>
              <a:t>2. miejsce w </a:t>
            </a:r>
            <a:r>
              <a:rPr lang="pl-PL" sz="2400" b="1" dirty="0" smtClean="0">
                <a:solidFill>
                  <a:srgbClr val="001D78"/>
                </a:solidFill>
                <a:latin typeface="FiraSans-SemiBold"/>
              </a:rPr>
              <a:t>kraju</a:t>
            </a:r>
          </a:p>
          <a:p>
            <a:r>
              <a:rPr lang="pl-PL" sz="2400" b="1" dirty="0" smtClean="0">
                <a:solidFill>
                  <a:srgbClr val="001D78"/>
                </a:solidFill>
                <a:latin typeface="FiraSans-SemiBold"/>
              </a:rPr>
              <a:t>Wzrost względem </a:t>
            </a:r>
            <a:r>
              <a:rPr lang="pl-PL" sz="2400" b="1" dirty="0">
                <a:solidFill>
                  <a:srgbClr val="001D78"/>
                </a:solidFill>
                <a:latin typeface="FiraSans-SemiBold"/>
              </a:rPr>
              <a:t>NSP </a:t>
            </a:r>
            <a:r>
              <a:rPr lang="pl-PL" sz="2400" b="1" dirty="0" smtClean="0">
                <a:solidFill>
                  <a:srgbClr val="001D78"/>
                </a:solidFill>
                <a:latin typeface="FiraSans-SemiBold"/>
              </a:rPr>
              <a:t>2011 o </a:t>
            </a:r>
            <a:r>
              <a:rPr lang="pl-PL" sz="2400" b="1" dirty="0">
                <a:solidFill>
                  <a:srgbClr val="001D78"/>
                </a:solidFill>
                <a:latin typeface="FiraSans-SemiBold"/>
              </a:rPr>
              <a:t>4,2 </a:t>
            </a:r>
            <a:r>
              <a:rPr lang="pl-PL" sz="2400" b="1" dirty="0" smtClean="0">
                <a:solidFill>
                  <a:srgbClr val="001D78"/>
                </a:solidFill>
                <a:latin typeface="FiraSans-SemiBold"/>
              </a:rPr>
              <a:t>m</a:t>
            </a:r>
            <a:r>
              <a:rPr lang="pl-PL" sz="2400" b="1" baseline="30000" dirty="0" smtClean="0">
                <a:solidFill>
                  <a:srgbClr val="001D78"/>
                </a:solidFill>
                <a:latin typeface="FiraSans-SemiBold"/>
              </a:rPr>
              <a:t>2</a:t>
            </a:r>
          </a:p>
        </p:txBody>
      </p:sp>
      <p:sp>
        <p:nvSpPr>
          <p:cNvPr id="7" name="Prostokąt 6"/>
          <p:cNvSpPr/>
          <p:nvPr/>
        </p:nvSpPr>
        <p:spPr>
          <a:xfrm>
            <a:off x="5951984" y="1412776"/>
            <a:ext cx="5903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1D78"/>
                </a:solidFill>
                <a:latin typeface="FiraSans-SemiBold"/>
              </a:rPr>
              <a:t>3. miejsce w kraju</a:t>
            </a:r>
            <a:endParaRPr lang="pl-PL" sz="2400" dirty="0"/>
          </a:p>
          <a:p>
            <a:r>
              <a:rPr lang="pl-PL" sz="2400" b="1" dirty="0" smtClean="0">
                <a:solidFill>
                  <a:srgbClr val="001D78"/>
                </a:solidFill>
                <a:latin typeface="FiraSans-SemiBold"/>
              </a:rPr>
              <a:t>Wzrost względem NSP 2011 o 19,0%</a:t>
            </a:r>
          </a:p>
          <a:p>
            <a:r>
              <a:rPr lang="pl-PL" sz="2400" b="1" dirty="0" smtClean="0">
                <a:solidFill>
                  <a:srgbClr val="001D78"/>
                </a:solidFill>
                <a:latin typeface="FiraSans-SemiBold"/>
              </a:rPr>
              <a:t>(3. największy wzrost w kraju)</a:t>
            </a:r>
          </a:p>
        </p:txBody>
      </p:sp>
    </p:spTree>
    <p:extLst>
      <p:ext uri="{BB962C8B-B14F-4D97-AF65-F5344CB8AC3E}">
        <p14:creationId xmlns:p14="http://schemas.microsoft.com/office/powerpoint/2010/main" val="321083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Budynki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5951984" y="422108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b="1" dirty="0" smtClean="0">
                <a:solidFill>
                  <a:srgbClr val="6677AD"/>
                </a:solidFill>
                <a:latin typeface="FiraSans-SemiBold"/>
              </a:rPr>
              <a:t>4. miejsce w kraju</a:t>
            </a:r>
          </a:p>
        </p:txBody>
      </p:sp>
      <p:sp>
        <p:nvSpPr>
          <p:cNvPr id="7" name="Prostokąt 6"/>
          <p:cNvSpPr/>
          <p:nvPr/>
        </p:nvSpPr>
        <p:spPr>
          <a:xfrm>
            <a:off x="5951984" y="1076543"/>
            <a:ext cx="5903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6677AD"/>
                </a:solidFill>
                <a:latin typeface="FiraSans-SemiBold"/>
              </a:rPr>
              <a:t>4. </a:t>
            </a:r>
            <a:r>
              <a:rPr lang="pl-PL" sz="2400" b="1" dirty="0">
                <a:solidFill>
                  <a:srgbClr val="6677AD"/>
                </a:solidFill>
                <a:latin typeface="FiraSans-SemiBold"/>
              </a:rPr>
              <a:t>m</a:t>
            </a:r>
            <a:r>
              <a:rPr lang="pl-PL" sz="2400" b="1" dirty="0" smtClean="0">
                <a:solidFill>
                  <a:srgbClr val="6677AD"/>
                </a:solidFill>
                <a:latin typeface="FiraSans-SemiBold"/>
              </a:rPr>
              <a:t>iejsce w kraju</a:t>
            </a:r>
          </a:p>
          <a:p>
            <a:r>
              <a:rPr lang="pl-PL" sz="2400" b="1" dirty="0" smtClean="0">
                <a:solidFill>
                  <a:srgbClr val="6677AD"/>
                </a:solidFill>
                <a:latin typeface="FiraSans-SemiBold"/>
              </a:rPr>
              <a:t>Wzrost względem NSP 2011 o 20,7%,</a:t>
            </a:r>
          </a:p>
          <a:p>
            <a:r>
              <a:rPr lang="pl-PL" sz="2400" b="1" dirty="0">
                <a:solidFill>
                  <a:srgbClr val="6677AD"/>
                </a:solidFill>
                <a:latin typeface="FiraSans-SemiBold"/>
              </a:rPr>
              <a:t>(</a:t>
            </a:r>
            <a:r>
              <a:rPr lang="pl-PL" sz="2400" b="1" dirty="0" smtClean="0">
                <a:solidFill>
                  <a:srgbClr val="6677AD"/>
                </a:solidFill>
                <a:latin typeface="FiraSans-SemiBold"/>
              </a:rPr>
              <a:t>2. największy wzrost w kraju)</a:t>
            </a:r>
            <a:endParaRPr lang="pl-PL" sz="2400" dirty="0">
              <a:solidFill>
                <a:srgbClr val="6677AD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51" y="1018846"/>
            <a:ext cx="5076825" cy="3086100"/>
          </a:xfrm>
          <a:prstGeom prst="rect">
            <a:avLst/>
          </a:prstGeom>
        </p:spPr>
      </p:pic>
      <p:grpSp>
        <p:nvGrpSpPr>
          <p:cNvPr id="14" name="Grupa 13"/>
          <p:cNvGrpSpPr/>
          <p:nvPr/>
        </p:nvGrpSpPr>
        <p:grpSpPr>
          <a:xfrm>
            <a:off x="1028796" y="4418732"/>
            <a:ext cx="1265237" cy="873917"/>
            <a:chOff x="4370388" y="3745708"/>
            <a:chExt cx="1265237" cy="873917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583113" y="3788718"/>
              <a:ext cx="858837" cy="830907"/>
            </a:xfrm>
            <a:custGeom>
              <a:avLst/>
              <a:gdLst>
                <a:gd name="T0" fmla="*/ 221 w 227"/>
                <a:gd name="T1" fmla="*/ 265 h 265"/>
                <a:gd name="T2" fmla="*/ 5 w 227"/>
                <a:gd name="T3" fmla="*/ 265 h 265"/>
                <a:gd name="T4" fmla="*/ 0 w 227"/>
                <a:gd name="T5" fmla="*/ 260 h 265"/>
                <a:gd name="T6" fmla="*/ 0 w 227"/>
                <a:gd name="T7" fmla="*/ 98 h 265"/>
                <a:gd name="T8" fmla="*/ 2 w 227"/>
                <a:gd name="T9" fmla="*/ 94 h 265"/>
                <a:gd name="T10" fmla="*/ 110 w 227"/>
                <a:gd name="T11" fmla="*/ 2 h 265"/>
                <a:gd name="T12" fmla="*/ 116 w 227"/>
                <a:gd name="T13" fmla="*/ 2 h 265"/>
                <a:gd name="T14" fmla="*/ 225 w 227"/>
                <a:gd name="T15" fmla="*/ 94 h 265"/>
                <a:gd name="T16" fmla="*/ 227 w 227"/>
                <a:gd name="T17" fmla="*/ 98 h 265"/>
                <a:gd name="T18" fmla="*/ 227 w 227"/>
                <a:gd name="T19" fmla="*/ 260 h 265"/>
                <a:gd name="T20" fmla="*/ 221 w 227"/>
                <a:gd name="T21" fmla="*/ 265 h 265"/>
                <a:gd name="T22" fmla="*/ 10 w 227"/>
                <a:gd name="T23" fmla="*/ 254 h 265"/>
                <a:gd name="T24" fmla="*/ 216 w 227"/>
                <a:gd name="T25" fmla="*/ 254 h 265"/>
                <a:gd name="T26" fmla="*/ 216 w 227"/>
                <a:gd name="T27" fmla="*/ 101 h 265"/>
                <a:gd name="T28" fmla="*/ 113 w 227"/>
                <a:gd name="T29" fmla="*/ 13 h 265"/>
                <a:gd name="T30" fmla="*/ 10 w 227"/>
                <a:gd name="T31" fmla="*/ 101 h 265"/>
                <a:gd name="T32" fmla="*/ 10 w 227"/>
                <a:gd name="T33" fmla="*/ 25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7" h="265">
                  <a:moveTo>
                    <a:pt x="221" y="265"/>
                  </a:moveTo>
                  <a:cubicBezTo>
                    <a:pt x="5" y="265"/>
                    <a:pt x="5" y="265"/>
                    <a:pt x="5" y="265"/>
                  </a:cubicBezTo>
                  <a:cubicBezTo>
                    <a:pt x="2" y="265"/>
                    <a:pt x="0" y="262"/>
                    <a:pt x="0" y="26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7"/>
                    <a:pt x="0" y="95"/>
                    <a:pt x="2" y="94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2" y="0"/>
                    <a:pt x="115" y="0"/>
                    <a:pt x="116" y="2"/>
                  </a:cubicBezTo>
                  <a:cubicBezTo>
                    <a:pt x="225" y="94"/>
                    <a:pt x="225" y="94"/>
                    <a:pt x="225" y="94"/>
                  </a:cubicBezTo>
                  <a:cubicBezTo>
                    <a:pt x="226" y="95"/>
                    <a:pt x="227" y="97"/>
                    <a:pt x="227" y="98"/>
                  </a:cubicBezTo>
                  <a:cubicBezTo>
                    <a:pt x="227" y="260"/>
                    <a:pt x="227" y="260"/>
                    <a:pt x="227" y="260"/>
                  </a:cubicBezTo>
                  <a:cubicBezTo>
                    <a:pt x="227" y="262"/>
                    <a:pt x="224" y="265"/>
                    <a:pt x="221" y="265"/>
                  </a:cubicBezTo>
                  <a:moveTo>
                    <a:pt x="10" y="254"/>
                  </a:moveTo>
                  <a:cubicBezTo>
                    <a:pt x="216" y="254"/>
                    <a:pt x="216" y="254"/>
                    <a:pt x="216" y="254"/>
                  </a:cubicBezTo>
                  <a:cubicBezTo>
                    <a:pt x="216" y="101"/>
                    <a:pt x="216" y="101"/>
                    <a:pt x="216" y="101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0" y="101"/>
                    <a:pt x="10" y="101"/>
                    <a:pt x="10" y="101"/>
                  </a:cubicBezTo>
                  <a:lnTo>
                    <a:pt x="10" y="254"/>
                  </a:lnTo>
                  <a:close/>
                </a:path>
              </a:pathLst>
            </a:custGeom>
            <a:solidFill>
              <a:srgbClr val="667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4468812" y="3745708"/>
              <a:ext cx="1087437" cy="431799"/>
              <a:chOff x="4468813" y="3717032"/>
              <a:chExt cx="1087437" cy="431799"/>
            </a:xfrm>
          </p:grpSpPr>
          <p:sp>
            <p:nvSpPr>
              <p:cNvPr id="28" name="Freeform 6"/>
              <p:cNvSpPr>
                <a:spLocks/>
              </p:cNvSpPr>
              <p:nvPr/>
            </p:nvSpPr>
            <p:spPr bwMode="auto">
              <a:xfrm>
                <a:off x="4468813" y="3788469"/>
                <a:ext cx="519112" cy="360362"/>
              </a:xfrm>
              <a:custGeom>
                <a:avLst/>
                <a:gdLst>
                  <a:gd name="T0" fmla="*/ 35 w 137"/>
                  <a:gd name="T1" fmla="*/ 95 h 95"/>
                  <a:gd name="T2" fmla="*/ 5 w 137"/>
                  <a:gd name="T3" fmla="*/ 95 h 95"/>
                  <a:gd name="T4" fmla="*/ 1 w 137"/>
                  <a:gd name="T5" fmla="*/ 93 h 95"/>
                  <a:gd name="T6" fmla="*/ 0 w 137"/>
                  <a:gd name="T7" fmla="*/ 88 h 95"/>
                  <a:gd name="T8" fmla="*/ 38 w 137"/>
                  <a:gd name="T9" fmla="*/ 3 h 95"/>
                  <a:gd name="T10" fmla="*/ 43 w 137"/>
                  <a:gd name="T11" fmla="*/ 0 h 95"/>
                  <a:gd name="T12" fmla="*/ 132 w 137"/>
                  <a:gd name="T13" fmla="*/ 0 h 95"/>
                  <a:gd name="T14" fmla="*/ 137 w 137"/>
                  <a:gd name="T15" fmla="*/ 5 h 95"/>
                  <a:gd name="T16" fmla="*/ 132 w 137"/>
                  <a:gd name="T17" fmla="*/ 10 h 95"/>
                  <a:gd name="T18" fmla="*/ 46 w 137"/>
                  <a:gd name="T19" fmla="*/ 10 h 95"/>
                  <a:gd name="T20" fmla="*/ 13 w 137"/>
                  <a:gd name="T21" fmla="*/ 85 h 95"/>
                  <a:gd name="T22" fmla="*/ 35 w 137"/>
                  <a:gd name="T23" fmla="*/ 85 h 95"/>
                  <a:gd name="T24" fmla="*/ 40 w 137"/>
                  <a:gd name="T25" fmla="*/ 90 h 95"/>
                  <a:gd name="T26" fmla="*/ 35 w 137"/>
                  <a:gd name="T2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7" h="95">
                    <a:moveTo>
                      <a:pt x="35" y="95"/>
                    </a:moveTo>
                    <a:cubicBezTo>
                      <a:pt x="5" y="95"/>
                      <a:pt x="5" y="95"/>
                      <a:pt x="5" y="95"/>
                    </a:cubicBezTo>
                    <a:cubicBezTo>
                      <a:pt x="3" y="95"/>
                      <a:pt x="2" y="94"/>
                      <a:pt x="1" y="93"/>
                    </a:cubicBezTo>
                    <a:cubicBezTo>
                      <a:pt x="0" y="92"/>
                      <a:pt x="0" y="90"/>
                      <a:pt x="0" y="88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9" y="1"/>
                      <a:pt x="41" y="0"/>
                      <a:pt x="43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4" y="0"/>
                      <a:pt x="137" y="2"/>
                      <a:pt x="137" y="5"/>
                    </a:cubicBezTo>
                    <a:cubicBezTo>
                      <a:pt x="137" y="8"/>
                      <a:pt x="134" y="10"/>
                      <a:pt x="132" y="1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35" y="85"/>
                      <a:pt x="35" y="85"/>
                      <a:pt x="35" y="85"/>
                    </a:cubicBezTo>
                    <a:cubicBezTo>
                      <a:pt x="38" y="85"/>
                      <a:pt x="40" y="87"/>
                      <a:pt x="40" y="90"/>
                    </a:cubicBezTo>
                    <a:cubicBezTo>
                      <a:pt x="40" y="93"/>
                      <a:pt x="38" y="95"/>
                      <a:pt x="35" y="95"/>
                    </a:cubicBezTo>
                  </a:path>
                </a:pathLst>
              </a:custGeom>
              <a:solidFill>
                <a:srgbClr val="6677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9" name="Freeform 7"/>
              <p:cNvSpPr>
                <a:spLocks/>
              </p:cNvSpPr>
              <p:nvPr/>
            </p:nvSpPr>
            <p:spPr bwMode="auto">
              <a:xfrm>
                <a:off x="5033963" y="3788469"/>
                <a:ext cx="241300" cy="38100"/>
              </a:xfrm>
              <a:custGeom>
                <a:avLst/>
                <a:gdLst>
                  <a:gd name="T0" fmla="*/ 59 w 64"/>
                  <a:gd name="T1" fmla="*/ 10 h 10"/>
                  <a:gd name="T2" fmla="*/ 5 w 64"/>
                  <a:gd name="T3" fmla="*/ 10 h 10"/>
                  <a:gd name="T4" fmla="*/ 0 w 64"/>
                  <a:gd name="T5" fmla="*/ 5 h 10"/>
                  <a:gd name="T6" fmla="*/ 5 w 64"/>
                  <a:gd name="T7" fmla="*/ 0 h 10"/>
                  <a:gd name="T8" fmla="*/ 59 w 64"/>
                  <a:gd name="T9" fmla="*/ 0 h 10"/>
                  <a:gd name="T10" fmla="*/ 64 w 64"/>
                  <a:gd name="T11" fmla="*/ 5 h 10"/>
                  <a:gd name="T12" fmla="*/ 59 w 64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0">
                    <a:moveTo>
                      <a:pt x="59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2" y="0"/>
                      <a:pt x="64" y="2"/>
                      <a:pt x="64" y="5"/>
                    </a:cubicBezTo>
                    <a:cubicBezTo>
                      <a:pt x="64" y="8"/>
                      <a:pt x="62" y="10"/>
                      <a:pt x="59" y="10"/>
                    </a:cubicBezTo>
                  </a:path>
                </a:pathLst>
              </a:custGeom>
              <a:solidFill>
                <a:srgbClr val="6677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0" name="Freeform 8"/>
              <p:cNvSpPr>
                <a:spLocks/>
              </p:cNvSpPr>
              <p:nvPr/>
            </p:nvSpPr>
            <p:spPr bwMode="auto">
              <a:xfrm>
                <a:off x="5321300" y="3788469"/>
                <a:ext cx="234950" cy="360362"/>
              </a:xfrm>
              <a:custGeom>
                <a:avLst/>
                <a:gdLst>
                  <a:gd name="T0" fmla="*/ 57 w 62"/>
                  <a:gd name="T1" fmla="*/ 95 h 95"/>
                  <a:gd name="T2" fmla="*/ 27 w 62"/>
                  <a:gd name="T3" fmla="*/ 95 h 95"/>
                  <a:gd name="T4" fmla="*/ 21 w 62"/>
                  <a:gd name="T5" fmla="*/ 90 h 95"/>
                  <a:gd name="T6" fmla="*/ 27 w 62"/>
                  <a:gd name="T7" fmla="*/ 85 h 95"/>
                  <a:gd name="T8" fmla="*/ 49 w 62"/>
                  <a:gd name="T9" fmla="*/ 85 h 95"/>
                  <a:gd name="T10" fmla="*/ 16 w 62"/>
                  <a:gd name="T11" fmla="*/ 10 h 95"/>
                  <a:gd name="T12" fmla="*/ 5 w 62"/>
                  <a:gd name="T13" fmla="*/ 10 h 95"/>
                  <a:gd name="T14" fmla="*/ 0 w 62"/>
                  <a:gd name="T15" fmla="*/ 5 h 95"/>
                  <a:gd name="T16" fmla="*/ 5 w 62"/>
                  <a:gd name="T17" fmla="*/ 0 h 95"/>
                  <a:gd name="T18" fmla="*/ 19 w 62"/>
                  <a:gd name="T19" fmla="*/ 0 h 95"/>
                  <a:gd name="T20" fmla="*/ 24 w 62"/>
                  <a:gd name="T21" fmla="*/ 3 h 95"/>
                  <a:gd name="T22" fmla="*/ 62 w 62"/>
                  <a:gd name="T23" fmla="*/ 88 h 95"/>
                  <a:gd name="T24" fmla="*/ 61 w 62"/>
                  <a:gd name="T25" fmla="*/ 93 h 95"/>
                  <a:gd name="T26" fmla="*/ 57 w 62"/>
                  <a:gd name="T2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95">
                    <a:moveTo>
                      <a:pt x="57" y="95"/>
                    </a:moveTo>
                    <a:cubicBezTo>
                      <a:pt x="27" y="95"/>
                      <a:pt x="27" y="95"/>
                      <a:pt x="27" y="95"/>
                    </a:cubicBezTo>
                    <a:cubicBezTo>
                      <a:pt x="24" y="95"/>
                      <a:pt x="21" y="93"/>
                      <a:pt x="21" y="90"/>
                    </a:cubicBezTo>
                    <a:cubicBezTo>
                      <a:pt x="21" y="87"/>
                      <a:pt x="24" y="85"/>
                      <a:pt x="27" y="85"/>
                    </a:cubicBezTo>
                    <a:cubicBezTo>
                      <a:pt x="49" y="85"/>
                      <a:pt x="49" y="85"/>
                      <a:pt x="49" y="8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1" y="0"/>
                      <a:pt x="23" y="1"/>
                      <a:pt x="24" y="3"/>
                    </a:cubicBezTo>
                    <a:cubicBezTo>
                      <a:pt x="62" y="88"/>
                      <a:pt x="62" y="88"/>
                      <a:pt x="62" y="88"/>
                    </a:cubicBezTo>
                    <a:cubicBezTo>
                      <a:pt x="62" y="90"/>
                      <a:pt x="62" y="92"/>
                      <a:pt x="61" y="93"/>
                    </a:cubicBezTo>
                    <a:cubicBezTo>
                      <a:pt x="60" y="94"/>
                      <a:pt x="59" y="95"/>
                      <a:pt x="57" y="95"/>
                    </a:cubicBezTo>
                  </a:path>
                </a:pathLst>
              </a:custGeom>
              <a:solidFill>
                <a:srgbClr val="6677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1" name="Freeform 9"/>
              <p:cNvSpPr>
                <a:spLocks/>
              </p:cNvSpPr>
              <p:nvPr/>
            </p:nvSpPr>
            <p:spPr bwMode="auto">
              <a:xfrm>
                <a:off x="5237163" y="3717032"/>
                <a:ext cx="122237" cy="158750"/>
              </a:xfrm>
              <a:custGeom>
                <a:avLst/>
                <a:gdLst>
                  <a:gd name="T0" fmla="*/ 26 w 32"/>
                  <a:gd name="T1" fmla="*/ 42 h 42"/>
                  <a:gd name="T2" fmla="*/ 21 w 32"/>
                  <a:gd name="T3" fmla="*/ 37 h 42"/>
                  <a:gd name="T4" fmla="*/ 21 w 32"/>
                  <a:gd name="T5" fmla="*/ 10 h 42"/>
                  <a:gd name="T6" fmla="*/ 10 w 32"/>
                  <a:gd name="T7" fmla="*/ 10 h 42"/>
                  <a:gd name="T8" fmla="*/ 10 w 32"/>
                  <a:gd name="T9" fmla="*/ 37 h 42"/>
                  <a:gd name="T10" fmla="*/ 5 w 32"/>
                  <a:gd name="T11" fmla="*/ 42 h 42"/>
                  <a:gd name="T12" fmla="*/ 0 w 32"/>
                  <a:gd name="T13" fmla="*/ 37 h 42"/>
                  <a:gd name="T14" fmla="*/ 0 w 32"/>
                  <a:gd name="T15" fmla="*/ 5 h 42"/>
                  <a:gd name="T16" fmla="*/ 5 w 32"/>
                  <a:gd name="T17" fmla="*/ 0 h 42"/>
                  <a:gd name="T18" fmla="*/ 26 w 32"/>
                  <a:gd name="T19" fmla="*/ 0 h 42"/>
                  <a:gd name="T20" fmla="*/ 32 w 32"/>
                  <a:gd name="T21" fmla="*/ 5 h 42"/>
                  <a:gd name="T22" fmla="*/ 32 w 32"/>
                  <a:gd name="T23" fmla="*/ 37 h 42"/>
                  <a:gd name="T24" fmla="*/ 26 w 32"/>
                  <a:gd name="T2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42">
                    <a:moveTo>
                      <a:pt x="26" y="42"/>
                    </a:moveTo>
                    <a:cubicBezTo>
                      <a:pt x="24" y="42"/>
                      <a:pt x="21" y="40"/>
                      <a:pt x="21" y="37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40"/>
                      <a:pt x="8" y="42"/>
                      <a:pt x="5" y="42"/>
                    </a:cubicBezTo>
                    <a:cubicBezTo>
                      <a:pt x="2" y="42"/>
                      <a:pt x="0" y="40"/>
                      <a:pt x="0" y="3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0"/>
                      <a:pt x="32" y="2"/>
                      <a:pt x="32" y="5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40"/>
                      <a:pt x="29" y="42"/>
                      <a:pt x="26" y="42"/>
                    </a:cubicBezTo>
                  </a:path>
                </a:pathLst>
              </a:custGeom>
              <a:solidFill>
                <a:srgbClr val="6677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17" name="Freeform 10"/>
            <p:cNvSpPr>
              <a:spLocks noEditPoints="1"/>
            </p:cNvSpPr>
            <p:nvPr/>
          </p:nvSpPr>
          <p:spPr bwMode="auto">
            <a:xfrm>
              <a:off x="4930775" y="4351338"/>
              <a:ext cx="177800" cy="268287"/>
            </a:xfrm>
            <a:custGeom>
              <a:avLst/>
              <a:gdLst>
                <a:gd name="T0" fmla="*/ 41 w 47"/>
                <a:gd name="T1" fmla="*/ 71 h 71"/>
                <a:gd name="T2" fmla="*/ 5 w 47"/>
                <a:gd name="T3" fmla="*/ 71 h 71"/>
                <a:gd name="T4" fmla="*/ 0 w 47"/>
                <a:gd name="T5" fmla="*/ 66 h 71"/>
                <a:gd name="T6" fmla="*/ 0 w 47"/>
                <a:gd name="T7" fmla="*/ 5 h 71"/>
                <a:gd name="T8" fmla="*/ 5 w 47"/>
                <a:gd name="T9" fmla="*/ 0 h 71"/>
                <a:gd name="T10" fmla="*/ 41 w 47"/>
                <a:gd name="T11" fmla="*/ 0 h 71"/>
                <a:gd name="T12" fmla="*/ 47 w 47"/>
                <a:gd name="T13" fmla="*/ 5 h 71"/>
                <a:gd name="T14" fmla="*/ 47 w 47"/>
                <a:gd name="T15" fmla="*/ 66 h 71"/>
                <a:gd name="T16" fmla="*/ 41 w 47"/>
                <a:gd name="T17" fmla="*/ 71 h 71"/>
                <a:gd name="T18" fmla="*/ 10 w 47"/>
                <a:gd name="T19" fmla="*/ 60 h 71"/>
                <a:gd name="T20" fmla="*/ 36 w 47"/>
                <a:gd name="T21" fmla="*/ 60 h 71"/>
                <a:gd name="T22" fmla="*/ 36 w 47"/>
                <a:gd name="T23" fmla="*/ 10 h 71"/>
                <a:gd name="T24" fmla="*/ 10 w 47"/>
                <a:gd name="T25" fmla="*/ 10 h 71"/>
                <a:gd name="T26" fmla="*/ 10 w 47"/>
                <a:gd name="T27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71">
                  <a:moveTo>
                    <a:pt x="41" y="71"/>
                  </a:moveTo>
                  <a:cubicBezTo>
                    <a:pt x="5" y="71"/>
                    <a:pt x="5" y="71"/>
                    <a:pt x="5" y="71"/>
                  </a:cubicBezTo>
                  <a:cubicBezTo>
                    <a:pt x="2" y="71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4" y="0"/>
                    <a:pt x="47" y="2"/>
                    <a:pt x="47" y="5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8"/>
                    <a:pt x="44" y="71"/>
                    <a:pt x="41" y="71"/>
                  </a:cubicBezTo>
                  <a:moveTo>
                    <a:pt x="10" y="60"/>
                  </a:moveTo>
                  <a:cubicBezTo>
                    <a:pt x="36" y="60"/>
                    <a:pt x="36" y="60"/>
                    <a:pt x="36" y="6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10" y="60"/>
                  </a:lnTo>
                  <a:close/>
                </a:path>
              </a:pathLst>
            </a:custGeom>
            <a:solidFill>
              <a:srgbClr val="667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4703763" y="4092501"/>
              <a:ext cx="128587" cy="128587"/>
            </a:xfrm>
            <a:custGeom>
              <a:avLst/>
              <a:gdLst>
                <a:gd name="T0" fmla="*/ 29 w 34"/>
                <a:gd name="T1" fmla="*/ 34 h 34"/>
                <a:gd name="T2" fmla="*/ 5 w 34"/>
                <a:gd name="T3" fmla="*/ 34 h 34"/>
                <a:gd name="T4" fmla="*/ 0 w 34"/>
                <a:gd name="T5" fmla="*/ 28 h 34"/>
                <a:gd name="T6" fmla="*/ 0 w 34"/>
                <a:gd name="T7" fmla="*/ 5 h 34"/>
                <a:gd name="T8" fmla="*/ 5 w 34"/>
                <a:gd name="T9" fmla="*/ 0 h 34"/>
                <a:gd name="T10" fmla="*/ 29 w 34"/>
                <a:gd name="T11" fmla="*/ 0 h 34"/>
                <a:gd name="T12" fmla="*/ 34 w 34"/>
                <a:gd name="T13" fmla="*/ 5 h 34"/>
                <a:gd name="T14" fmla="*/ 34 w 34"/>
                <a:gd name="T15" fmla="*/ 28 h 34"/>
                <a:gd name="T16" fmla="*/ 29 w 34"/>
                <a:gd name="T17" fmla="*/ 34 h 34"/>
                <a:gd name="T18" fmla="*/ 11 w 34"/>
                <a:gd name="T19" fmla="*/ 23 h 34"/>
                <a:gd name="T20" fmla="*/ 23 w 34"/>
                <a:gd name="T21" fmla="*/ 23 h 34"/>
                <a:gd name="T22" fmla="*/ 23 w 34"/>
                <a:gd name="T23" fmla="*/ 10 h 34"/>
                <a:gd name="T24" fmla="*/ 11 w 34"/>
                <a:gd name="T25" fmla="*/ 10 h 34"/>
                <a:gd name="T26" fmla="*/ 11 w 34"/>
                <a:gd name="T27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34">
                  <a:moveTo>
                    <a:pt x="29" y="34"/>
                  </a:moveTo>
                  <a:cubicBezTo>
                    <a:pt x="5" y="34"/>
                    <a:pt x="5" y="34"/>
                    <a:pt x="5" y="34"/>
                  </a:cubicBezTo>
                  <a:cubicBezTo>
                    <a:pt x="2" y="34"/>
                    <a:pt x="0" y="31"/>
                    <a:pt x="0" y="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2"/>
                    <a:pt x="34" y="5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31"/>
                    <a:pt x="32" y="34"/>
                    <a:pt x="29" y="34"/>
                  </a:cubicBezTo>
                  <a:moveTo>
                    <a:pt x="11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1" y="10"/>
                    <a:pt x="11" y="10"/>
                    <a:pt x="11" y="10"/>
                  </a:cubicBezTo>
                  <a:lnTo>
                    <a:pt x="11" y="23"/>
                  </a:lnTo>
                  <a:close/>
                </a:path>
              </a:pathLst>
            </a:custGeom>
            <a:solidFill>
              <a:srgbClr val="667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4953000" y="4092501"/>
              <a:ext cx="130175" cy="128587"/>
            </a:xfrm>
            <a:custGeom>
              <a:avLst/>
              <a:gdLst>
                <a:gd name="T0" fmla="*/ 29 w 34"/>
                <a:gd name="T1" fmla="*/ 34 h 34"/>
                <a:gd name="T2" fmla="*/ 5 w 34"/>
                <a:gd name="T3" fmla="*/ 34 h 34"/>
                <a:gd name="T4" fmla="*/ 0 w 34"/>
                <a:gd name="T5" fmla="*/ 28 h 34"/>
                <a:gd name="T6" fmla="*/ 0 w 34"/>
                <a:gd name="T7" fmla="*/ 5 h 34"/>
                <a:gd name="T8" fmla="*/ 5 w 34"/>
                <a:gd name="T9" fmla="*/ 0 h 34"/>
                <a:gd name="T10" fmla="*/ 29 w 34"/>
                <a:gd name="T11" fmla="*/ 0 h 34"/>
                <a:gd name="T12" fmla="*/ 34 w 34"/>
                <a:gd name="T13" fmla="*/ 5 h 34"/>
                <a:gd name="T14" fmla="*/ 34 w 34"/>
                <a:gd name="T15" fmla="*/ 28 h 34"/>
                <a:gd name="T16" fmla="*/ 29 w 34"/>
                <a:gd name="T17" fmla="*/ 34 h 34"/>
                <a:gd name="T18" fmla="*/ 11 w 34"/>
                <a:gd name="T19" fmla="*/ 23 h 34"/>
                <a:gd name="T20" fmla="*/ 24 w 34"/>
                <a:gd name="T21" fmla="*/ 23 h 34"/>
                <a:gd name="T22" fmla="*/ 24 w 34"/>
                <a:gd name="T23" fmla="*/ 10 h 34"/>
                <a:gd name="T24" fmla="*/ 11 w 34"/>
                <a:gd name="T25" fmla="*/ 10 h 34"/>
                <a:gd name="T26" fmla="*/ 11 w 34"/>
                <a:gd name="T27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34">
                  <a:moveTo>
                    <a:pt x="29" y="34"/>
                  </a:moveTo>
                  <a:cubicBezTo>
                    <a:pt x="5" y="34"/>
                    <a:pt x="5" y="34"/>
                    <a:pt x="5" y="34"/>
                  </a:cubicBezTo>
                  <a:cubicBezTo>
                    <a:pt x="3" y="34"/>
                    <a:pt x="0" y="31"/>
                    <a:pt x="0" y="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2"/>
                    <a:pt x="34" y="5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31"/>
                    <a:pt x="32" y="34"/>
                    <a:pt x="29" y="34"/>
                  </a:cubicBezTo>
                  <a:moveTo>
                    <a:pt x="11" y="23"/>
                  </a:moveTo>
                  <a:cubicBezTo>
                    <a:pt x="24" y="23"/>
                    <a:pt x="24" y="23"/>
                    <a:pt x="24" y="2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1" y="10"/>
                    <a:pt x="11" y="10"/>
                    <a:pt x="11" y="10"/>
                  </a:cubicBezTo>
                  <a:lnTo>
                    <a:pt x="11" y="23"/>
                  </a:lnTo>
                  <a:close/>
                </a:path>
              </a:pathLst>
            </a:custGeom>
            <a:solidFill>
              <a:srgbClr val="667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4703763" y="4351338"/>
              <a:ext cx="128587" cy="123825"/>
            </a:xfrm>
            <a:custGeom>
              <a:avLst/>
              <a:gdLst>
                <a:gd name="T0" fmla="*/ 29 w 34"/>
                <a:gd name="T1" fmla="*/ 33 h 33"/>
                <a:gd name="T2" fmla="*/ 5 w 34"/>
                <a:gd name="T3" fmla="*/ 33 h 33"/>
                <a:gd name="T4" fmla="*/ 0 w 34"/>
                <a:gd name="T5" fmla="*/ 28 h 33"/>
                <a:gd name="T6" fmla="*/ 0 w 34"/>
                <a:gd name="T7" fmla="*/ 5 h 33"/>
                <a:gd name="T8" fmla="*/ 5 w 34"/>
                <a:gd name="T9" fmla="*/ 0 h 33"/>
                <a:gd name="T10" fmla="*/ 29 w 34"/>
                <a:gd name="T11" fmla="*/ 0 h 33"/>
                <a:gd name="T12" fmla="*/ 34 w 34"/>
                <a:gd name="T13" fmla="*/ 5 h 33"/>
                <a:gd name="T14" fmla="*/ 34 w 34"/>
                <a:gd name="T15" fmla="*/ 28 h 33"/>
                <a:gd name="T16" fmla="*/ 29 w 34"/>
                <a:gd name="T17" fmla="*/ 33 h 33"/>
                <a:gd name="T18" fmla="*/ 11 w 34"/>
                <a:gd name="T19" fmla="*/ 23 h 33"/>
                <a:gd name="T20" fmla="*/ 23 w 34"/>
                <a:gd name="T21" fmla="*/ 23 h 33"/>
                <a:gd name="T22" fmla="*/ 23 w 34"/>
                <a:gd name="T23" fmla="*/ 10 h 33"/>
                <a:gd name="T24" fmla="*/ 11 w 34"/>
                <a:gd name="T25" fmla="*/ 10 h 33"/>
                <a:gd name="T26" fmla="*/ 11 w 34"/>
                <a:gd name="T2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33">
                  <a:moveTo>
                    <a:pt x="29" y="33"/>
                  </a:moveTo>
                  <a:cubicBezTo>
                    <a:pt x="5" y="33"/>
                    <a:pt x="5" y="33"/>
                    <a:pt x="5" y="33"/>
                  </a:cubicBezTo>
                  <a:cubicBezTo>
                    <a:pt x="2" y="33"/>
                    <a:pt x="0" y="31"/>
                    <a:pt x="0" y="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2"/>
                    <a:pt x="34" y="5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31"/>
                    <a:pt x="32" y="33"/>
                    <a:pt x="29" y="33"/>
                  </a:cubicBezTo>
                  <a:moveTo>
                    <a:pt x="11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1" y="10"/>
                    <a:pt x="11" y="10"/>
                    <a:pt x="11" y="10"/>
                  </a:cubicBezTo>
                  <a:lnTo>
                    <a:pt x="11" y="23"/>
                  </a:lnTo>
                  <a:close/>
                </a:path>
              </a:pathLst>
            </a:custGeom>
            <a:solidFill>
              <a:srgbClr val="667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5203825" y="4351338"/>
              <a:ext cx="128587" cy="123825"/>
            </a:xfrm>
            <a:custGeom>
              <a:avLst/>
              <a:gdLst>
                <a:gd name="T0" fmla="*/ 29 w 34"/>
                <a:gd name="T1" fmla="*/ 33 h 33"/>
                <a:gd name="T2" fmla="*/ 6 w 34"/>
                <a:gd name="T3" fmla="*/ 33 h 33"/>
                <a:gd name="T4" fmla="*/ 0 w 34"/>
                <a:gd name="T5" fmla="*/ 28 h 33"/>
                <a:gd name="T6" fmla="*/ 0 w 34"/>
                <a:gd name="T7" fmla="*/ 5 h 33"/>
                <a:gd name="T8" fmla="*/ 6 w 34"/>
                <a:gd name="T9" fmla="*/ 0 h 33"/>
                <a:gd name="T10" fmla="*/ 29 w 34"/>
                <a:gd name="T11" fmla="*/ 0 h 33"/>
                <a:gd name="T12" fmla="*/ 34 w 34"/>
                <a:gd name="T13" fmla="*/ 5 h 33"/>
                <a:gd name="T14" fmla="*/ 34 w 34"/>
                <a:gd name="T15" fmla="*/ 28 h 33"/>
                <a:gd name="T16" fmla="*/ 29 w 34"/>
                <a:gd name="T17" fmla="*/ 33 h 33"/>
                <a:gd name="T18" fmla="*/ 11 w 34"/>
                <a:gd name="T19" fmla="*/ 23 h 33"/>
                <a:gd name="T20" fmla="*/ 24 w 34"/>
                <a:gd name="T21" fmla="*/ 23 h 33"/>
                <a:gd name="T22" fmla="*/ 24 w 34"/>
                <a:gd name="T23" fmla="*/ 10 h 33"/>
                <a:gd name="T24" fmla="*/ 11 w 34"/>
                <a:gd name="T25" fmla="*/ 10 h 33"/>
                <a:gd name="T26" fmla="*/ 11 w 34"/>
                <a:gd name="T2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33">
                  <a:moveTo>
                    <a:pt x="29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3" y="33"/>
                    <a:pt x="0" y="31"/>
                    <a:pt x="0" y="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2"/>
                    <a:pt x="34" y="5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31"/>
                    <a:pt x="32" y="33"/>
                    <a:pt x="29" y="33"/>
                  </a:cubicBezTo>
                  <a:moveTo>
                    <a:pt x="11" y="23"/>
                  </a:moveTo>
                  <a:cubicBezTo>
                    <a:pt x="24" y="23"/>
                    <a:pt x="24" y="23"/>
                    <a:pt x="24" y="2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1" y="10"/>
                    <a:pt x="11" y="10"/>
                    <a:pt x="11" y="10"/>
                  </a:cubicBezTo>
                  <a:lnTo>
                    <a:pt x="11" y="23"/>
                  </a:lnTo>
                  <a:close/>
                </a:path>
              </a:pathLst>
            </a:custGeom>
            <a:solidFill>
              <a:srgbClr val="667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5203825" y="4092501"/>
              <a:ext cx="128587" cy="128587"/>
            </a:xfrm>
            <a:custGeom>
              <a:avLst/>
              <a:gdLst>
                <a:gd name="T0" fmla="*/ 29 w 34"/>
                <a:gd name="T1" fmla="*/ 34 h 34"/>
                <a:gd name="T2" fmla="*/ 6 w 34"/>
                <a:gd name="T3" fmla="*/ 34 h 34"/>
                <a:gd name="T4" fmla="*/ 0 w 34"/>
                <a:gd name="T5" fmla="*/ 28 h 34"/>
                <a:gd name="T6" fmla="*/ 0 w 34"/>
                <a:gd name="T7" fmla="*/ 5 h 34"/>
                <a:gd name="T8" fmla="*/ 6 w 34"/>
                <a:gd name="T9" fmla="*/ 0 h 34"/>
                <a:gd name="T10" fmla="*/ 29 w 34"/>
                <a:gd name="T11" fmla="*/ 0 h 34"/>
                <a:gd name="T12" fmla="*/ 34 w 34"/>
                <a:gd name="T13" fmla="*/ 5 h 34"/>
                <a:gd name="T14" fmla="*/ 34 w 34"/>
                <a:gd name="T15" fmla="*/ 28 h 34"/>
                <a:gd name="T16" fmla="*/ 29 w 34"/>
                <a:gd name="T17" fmla="*/ 34 h 34"/>
                <a:gd name="T18" fmla="*/ 11 w 34"/>
                <a:gd name="T19" fmla="*/ 23 h 34"/>
                <a:gd name="T20" fmla="*/ 24 w 34"/>
                <a:gd name="T21" fmla="*/ 23 h 34"/>
                <a:gd name="T22" fmla="*/ 24 w 34"/>
                <a:gd name="T23" fmla="*/ 10 h 34"/>
                <a:gd name="T24" fmla="*/ 11 w 34"/>
                <a:gd name="T25" fmla="*/ 10 h 34"/>
                <a:gd name="T26" fmla="*/ 11 w 34"/>
                <a:gd name="T27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34">
                  <a:moveTo>
                    <a:pt x="29" y="34"/>
                  </a:moveTo>
                  <a:cubicBezTo>
                    <a:pt x="6" y="34"/>
                    <a:pt x="6" y="34"/>
                    <a:pt x="6" y="34"/>
                  </a:cubicBezTo>
                  <a:cubicBezTo>
                    <a:pt x="3" y="34"/>
                    <a:pt x="0" y="31"/>
                    <a:pt x="0" y="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2"/>
                    <a:pt x="34" y="5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31"/>
                    <a:pt x="32" y="34"/>
                    <a:pt x="29" y="34"/>
                  </a:cubicBezTo>
                  <a:moveTo>
                    <a:pt x="11" y="23"/>
                  </a:moveTo>
                  <a:cubicBezTo>
                    <a:pt x="24" y="23"/>
                    <a:pt x="24" y="23"/>
                    <a:pt x="24" y="2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1" y="10"/>
                    <a:pt x="11" y="10"/>
                    <a:pt x="11" y="10"/>
                  </a:cubicBezTo>
                  <a:lnTo>
                    <a:pt x="11" y="23"/>
                  </a:lnTo>
                  <a:close/>
                </a:path>
              </a:pathLst>
            </a:custGeom>
            <a:solidFill>
              <a:srgbClr val="667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4370388" y="4578350"/>
              <a:ext cx="1265237" cy="41275"/>
            </a:xfrm>
            <a:custGeom>
              <a:avLst/>
              <a:gdLst>
                <a:gd name="T0" fmla="*/ 329 w 334"/>
                <a:gd name="T1" fmla="*/ 11 h 11"/>
                <a:gd name="T2" fmla="*/ 5 w 334"/>
                <a:gd name="T3" fmla="*/ 11 h 11"/>
                <a:gd name="T4" fmla="*/ 0 w 334"/>
                <a:gd name="T5" fmla="*/ 6 h 11"/>
                <a:gd name="T6" fmla="*/ 5 w 334"/>
                <a:gd name="T7" fmla="*/ 0 h 11"/>
                <a:gd name="T8" fmla="*/ 329 w 334"/>
                <a:gd name="T9" fmla="*/ 0 h 11"/>
                <a:gd name="T10" fmla="*/ 334 w 334"/>
                <a:gd name="T11" fmla="*/ 6 h 11"/>
                <a:gd name="T12" fmla="*/ 329 w 33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" h="11">
                  <a:moveTo>
                    <a:pt x="329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32" y="0"/>
                    <a:pt x="334" y="3"/>
                    <a:pt x="334" y="6"/>
                  </a:cubicBezTo>
                  <a:cubicBezTo>
                    <a:pt x="334" y="8"/>
                    <a:pt x="332" y="11"/>
                    <a:pt x="329" y="11"/>
                  </a:cubicBezTo>
                </a:path>
              </a:pathLst>
            </a:custGeom>
            <a:solidFill>
              <a:srgbClr val="667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4419600" y="4395788"/>
              <a:ext cx="196850" cy="215900"/>
            </a:xfrm>
            <a:custGeom>
              <a:avLst/>
              <a:gdLst>
                <a:gd name="T0" fmla="*/ 10 w 52"/>
                <a:gd name="T1" fmla="*/ 57 h 57"/>
                <a:gd name="T2" fmla="*/ 7 w 52"/>
                <a:gd name="T3" fmla="*/ 55 h 57"/>
                <a:gd name="T4" fmla="*/ 0 w 52"/>
                <a:gd name="T5" fmla="*/ 38 h 57"/>
                <a:gd name="T6" fmla="*/ 17 w 52"/>
                <a:gd name="T7" fmla="*/ 16 h 57"/>
                <a:gd name="T8" fmla="*/ 37 w 52"/>
                <a:gd name="T9" fmla="*/ 0 h 57"/>
                <a:gd name="T10" fmla="*/ 50 w 52"/>
                <a:gd name="T11" fmla="*/ 4 h 57"/>
                <a:gd name="T12" fmla="*/ 51 w 52"/>
                <a:gd name="T13" fmla="*/ 11 h 57"/>
                <a:gd name="T14" fmla="*/ 43 w 52"/>
                <a:gd name="T15" fmla="*/ 12 h 57"/>
                <a:gd name="T16" fmla="*/ 37 w 52"/>
                <a:gd name="T17" fmla="*/ 10 h 57"/>
                <a:gd name="T18" fmla="*/ 27 w 52"/>
                <a:gd name="T19" fmla="*/ 20 h 57"/>
                <a:gd name="T20" fmla="*/ 27 w 52"/>
                <a:gd name="T21" fmla="*/ 20 h 57"/>
                <a:gd name="T22" fmla="*/ 22 w 52"/>
                <a:gd name="T23" fmla="*/ 25 h 57"/>
                <a:gd name="T24" fmla="*/ 10 w 52"/>
                <a:gd name="T25" fmla="*/ 38 h 57"/>
                <a:gd name="T26" fmla="*/ 14 w 52"/>
                <a:gd name="T27" fmla="*/ 48 h 57"/>
                <a:gd name="T28" fmla="*/ 14 w 52"/>
                <a:gd name="T29" fmla="*/ 55 h 57"/>
                <a:gd name="T30" fmla="*/ 10 w 52"/>
                <a:gd name="T3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57">
                  <a:moveTo>
                    <a:pt x="10" y="57"/>
                  </a:moveTo>
                  <a:cubicBezTo>
                    <a:pt x="9" y="57"/>
                    <a:pt x="8" y="56"/>
                    <a:pt x="7" y="55"/>
                  </a:cubicBezTo>
                  <a:cubicBezTo>
                    <a:pt x="2" y="51"/>
                    <a:pt x="0" y="45"/>
                    <a:pt x="0" y="38"/>
                  </a:cubicBezTo>
                  <a:cubicBezTo>
                    <a:pt x="0" y="28"/>
                    <a:pt x="7" y="19"/>
                    <a:pt x="17" y="16"/>
                  </a:cubicBezTo>
                  <a:cubicBezTo>
                    <a:pt x="19" y="7"/>
                    <a:pt x="27" y="0"/>
                    <a:pt x="37" y="0"/>
                  </a:cubicBezTo>
                  <a:cubicBezTo>
                    <a:pt x="42" y="0"/>
                    <a:pt x="46" y="1"/>
                    <a:pt x="50" y="4"/>
                  </a:cubicBezTo>
                  <a:cubicBezTo>
                    <a:pt x="52" y="5"/>
                    <a:pt x="52" y="9"/>
                    <a:pt x="51" y="11"/>
                  </a:cubicBezTo>
                  <a:cubicBezTo>
                    <a:pt x="49" y="13"/>
                    <a:pt x="46" y="14"/>
                    <a:pt x="43" y="12"/>
                  </a:cubicBezTo>
                  <a:cubicBezTo>
                    <a:pt x="42" y="11"/>
                    <a:pt x="40" y="10"/>
                    <a:pt x="37" y="10"/>
                  </a:cubicBezTo>
                  <a:cubicBezTo>
                    <a:pt x="32" y="10"/>
                    <a:pt x="27" y="14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3"/>
                    <a:pt x="25" y="25"/>
                    <a:pt x="22" y="25"/>
                  </a:cubicBezTo>
                  <a:cubicBezTo>
                    <a:pt x="16" y="26"/>
                    <a:pt x="10" y="32"/>
                    <a:pt x="10" y="38"/>
                  </a:cubicBezTo>
                  <a:cubicBezTo>
                    <a:pt x="10" y="42"/>
                    <a:pt x="12" y="45"/>
                    <a:pt x="14" y="48"/>
                  </a:cubicBezTo>
                  <a:cubicBezTo>
                    <a:pt x="16" y="50"/>
                    <a:pt x="16" y="53"/>
                    <a:pt x="14" y="55"/>
                  </a:cubicBezTo>
                  <a:cubicBezTo>
                    <a:pt x="13" y="56"/>
                    <a:pt x="12" y="57"/>
                    <a:pt x="10" y="57"/>
                  </a:cubicBezTo>
                </a:path>
              </a:pathLst>
            </a:custGeom>
            <a:solidFill>
              <a:srgbClr val="667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4479925" y="4445000"/>
              <a:ext cx="65087" cy="87312"/>
            </a:xfrm>
            <a:custGeom>
              <a:avLst/>
              <a:gdLst>
                <a:gd name="T0" fmla="*/ 11 w 17"/>
                <a:gd name="T1" fmla="*/ 23 h 23"/>
                <a:gd name="T2" fmla="*/ 8 w 17"/>
                <a:gd name="T3" fmla="*/ 22 h 23"/>
                <a:gd name="T4" fmla="*/ 1 w 17"/>
                <a:gd name="T5" fmla="*/ 5 h 23"/>
                <a:gd name="T6" fmla="*/ 6 w 17"/>
                <a:gd name="T7" fmla="*/ 1 h 23"/>
                <a:gd name="T8" fmla="*/ 11 w 17"/>
                <a:gd name="T9" fmla="*/ 6 h 23"/>
                <a:gd name="T10" fmla="*/ 14 w 17"/>
                <a:gd name="T11" fmla="*/ 13 h 23"/>
                <a:gd name="T12" fmla="*/ 16 w 17"/>
                <a:gd name="T13" fmla="*/ 20 h 23"/>
                <a:gd name="T14" fmla="*/ 11 w 17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3">
                  <a:moveTo>
                    <a:pt x="11" y="23"/>
                  </a:moveTo>
                  <a:cubicBezTo>
                    <a:pt x="10" y="23"/>
                    <a:pt x="9" y="22"/>
                    <a:pt x="8" y="22"/>
                  </a:cubicBezTo>
                  <a:cubicBezTo>
                    <a:pt x="5" y="20"/>
                    <a:pt x="0" y="14"/>
                    <a:pt x="1" y="5"/>
                  </a:cubicBezTo>
                  <a:cubicBezTo>
                    <a:pt x="1" y="2"/>
                    <a:pt x="4" y="0"/>
                    <a:pt x="6" y="1"/>
                  </a:cubicBezTo>
                  <a:cubicBezTo>
                    <a:pt x="9" y="1"/>
                    <a:pt x="11" y="4"/>
                    <a:pt x="11" y="6"/>
                  </a:cubicBezTo>
                  <a:cubicBezTo>
                    <a:pt x="10" y="11"/>
                    <a:pt x="14" y="13"/>
                    <a:pt x="14" y="13"/>
                  </a:cubicBezTo>
                  <a:cubicBezTo>
                    <a:pt x="16" y="15"/>
                    <a:pt x="17" y="18"/>
                    <a:pt x="16" y="20"/>
                  </a:cubicBezTo>
                  <a:cubicBezTo>
                    <a:pt x="15" y="22"/>
                    <a:pt x="13" y="23"/>
                    <a:pt x="11" y="23"/>
                  </a:cubicBezTo>
                </a:path>
              </a:pathLst>
            </a:custGeom>
            <a:solidFill>
              <a:srgbClr val="667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5400675" y="4395788"/>
              <a:ext cx="200025" cy="215900"/>
            </a:xfrm>
            <a:custGeom>
              <a:avLst/>
              <a:gdLst>
                <a:gd name="T0" fmla="*/ 42 w 53"/>
                <a:gd name="T1" fmla="*/ 57 h 57"/>
                <a:gd name="T2" fmla="*/ 39 w 53"/>
                <a:gd name="T3" fmla="*/ 55 h 57"/>
                <a:gd name="T4" fmla="*/ 39 w 53"/>
                <a:gd name="T5" fmla="*/ 48 h 57"/>
                <a:gd name="T6" fmla="*/ 42 w 53"/>
                <a:gd name="T7" fmla="*/ 38 h 57"/>
                <a:gd name="T8" fmla="*/ 30 w 53"/>
                <a:gd name="T9" fmla="*/ 25 h 57"/>
                <a:gd name="T10" fmla="*/ 26 w 53"/>
                <a:gd name="T11" fmla="*/ 20 h 57"/>
                <a:gd name="T12" fmla="*/ 26 w 53"/>
                <a:gd name="T13" fmla="*/ 20 h 57"/>
                <a:gd name="T14" fmla="*/ 15 w 53"/>
                <a:gd name="T15" fmla="*/ 10 h 57"/>
                <a:gd name="T16" fmla="*/ 9 w 53"/>
                <a:gd name="T17" fmla="*/ 12 h 57"/>
                <a:gd name="T18" fmla="*/ 2 w 53"/>
                <a:gd name="T19" fmla="*/ 11 h 57"/>
                <a:gd name="T20" fmla="*/ 3 w 53"/>
                <a:gd name="T21" fmla="*/ 4 h 57"/>
                <a:gd name="T22" fmla="*/ 15 w 53"/>
                <a:gd name="T23" fmla="*/ 0 h 57"/>
                <a:gd name="T24" fmla="*/ 36 w 53"/>
                <a:gd name="T25" fmla="*/ 16 h 57"/>
                <a:gd name="T26" fmla="*/ 53 w 53"/>
                <a:gd name="T27" fmla="*/ 38 h 57"/>
                <a:gd name="T28" fmla="*/ 46 w 53"/>
                <a:gd name="T29" fmla="*/ 55 h 57"/>
                <a:gd name="T30" fmla="*/ 42 w 53"/>
                <a:gd name="T3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7">
                  <a:moveTo>
                    <a:pt x="42" y="57"/>
                  </a:moveTo>
                  <a:cubicBezTo>
                    <a:pt x="41" y="57"/>
                    <a:pt x="40" y="56"/>
                    <a:pt x="39" y="55"/>
                  </a:cubicBezTo>
                  <a:cubicBezTo>
                    <a:pt x="37" y="53"/>
                    <a:pt x="37" y="50"/>
                    <a:pt x="39" y="48"/>
                  </a:cubicBezTo>
                  <a:cubicBezTo>
                    <a:pt x="41" y="45"/>
                    <a:pt x="42" y="42"/>
                    <a:pt x="42" y="38"/>
                  </a:cubicBezTo>
                  <a:cubicBezTo>
                    <a:pt x="42" y="32"/>
                    <a:pt x="37" y="26"/>
                    <a:pt x="30" y="25"/>
                  </a:cubicBezTo>
                  <a:cubicBezTo>
                    <a:pt x="28" y="25"/>
                    <a:pt x="26" y="23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14"/>
                    <a:pt x="21" y="10"/>
                    <a:pt x="15" y="10"/>
                  </a:cubicBezTo>
                  <a:cubicBezTo>
                    <a:pt x="13" y="10"/>
                    <a:pt x="11" y="11"/>
                    <a:pt x="9" y="12"/>
                  </a:cubicBezTo>
                  <a:cubicBezTo>
                    <a:pt x="7" y="14"/>
                    <a:pt x="4" y="13"/>
                    <a:pt x="2" y="11"/>
                  </a:cubicBezTo>
                  <a:cubicBezTo>
                    <a:pt x="0" y="9"/>
                    <a:pt x="1" y="5"/>
                    <a:pt x="3" y="4"/>
                  </a:cubicBezTo>
                  <a:cubicBezTo>
                    <a:pt x="7" y="1"/>
                    <a:pt x="11" y="0"/>
                    <a:pt x="15" y="0"/>
                  </a:cubicBezTo>
                  <a:cubicBezTo>
                    <a:pt x="25" y="0"/>
                    <a:pt x="34" y="7"/>
                    <a:pt x="36" y="16"/>
                  </a:cubicBezTo>
                  <a:cubicBezTo>
                    <a:pt x="46" y="19"/>
                    <a:pt x="53" y="28"/>
                    <a:pt x="53" y="38"/>
                  </a:cubicBezTo>
                  <a:cubicBezTo>
                    <a:pt x="53" y="45"/>
                    <a:pt x="50" y="51"/>
                    <a:pt x="46" y="55"/>
                  </a:cubicBezTo>
                  <a:cubicBezTo>
                    <a:pt x="45" y="56"/>
                    <a:pt x="44" y="57"/>
                    <a:pt x="42" y="57"/>
                  </a:cubicBezTo>
                </a:path>
              </a:pathLst>
            </a:custGeom>
            <a:solidFill>
              <a:srgbClr val="667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5487988" y="4445000"/>
              <a:ext cx="52387" cy="84137"/>
            </a:xfrm>
            <a:custGeom>
              <a:avLst/>
              <a:gdLst>
                <a:gd name="T0" fmla="*/ 5 w 14"/>
                <a:gd name="T1" fmla="*/ 22 h 22"/>
                <a:gd name="T2" fmla="*/ 0 w 14"/>
                <a:gd name="T3" fmla="*/ 13 h 22"/>
                <a:gd name="T4" fmla="*/ 0 w 14"/>
                <a:gd name="T5" fmla="*/ 13 h 22"/>
                <a:gd name="T6" fmla="*/ 3 w 14"/>
                <a:gd name="T7" fmla="*/ 6 h 22"/>
                <a:gd name="T8" fmla="*/ 7 w 14"/>
                <a:gd name="T9" fmla="*/ 1 h 22"/>
                <a:gd name="T10" fmla="*/ 13 w 14"/>
                <a:gd name="T11" fmla="*/ 5 h 22"/>
                <a:gd name="T12" fmla="*/ 5 w 14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2">
                  <a:moveTo>
                    <a:pt x="5" y="2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3" y="11"/>
                    <a:pt x="3" y="6"/>
                  </a:cubicBezTo>
                  <a:cubicBezTo>
                    <a:pt x="2" y="4"/>
                    <a:pt x="4" y="1"/>
                    <a:pt x="7" y="1"/>
                  </a:cubicBezTo>
                  <a:cubicBezTo>
                    <a:pt x="10" y="0"/>
                    <a:pt x="13" y="2"/>
                    <a:pt x="13" y="5"/>
                  </a:cubicBezTo>
                  <a:cubicBezTo>
                    <a:pt x="14" y="14"/>
                    <a:pt x="9" y="20"/>
                    <a:pt x="5" y="22"/>
                  </a:cubicBezTo>
                </a:path>
              </a:pathLst>
            </a:custGeom>
            <a:solidFill>
              <a:srgbClr val="667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32" name="Prostokąt 31"/>
          <p:cNvSpPr/>
          <p:nvPr/>
        </p:nvSpPr>
        <p:spPr>
          <a:xfrm>
            <a:off x="2452781" y="4221088"/>
            <a:ext cx="2592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 smtClean="0">
                <a:solidFill>
                  <a:srgbClr val="6677AD"/>
                </a:solidFill>
                <a:latin typeface="FiraSans-SemiBold"/>
              </a:rPr>
              <a:t>644,3</a:t>
            </a:r>
            <a:r>
              <a:rPr lang="pl-PL" sz="3600" b="1" dirty="0" smtClean="0">
                <a:solidFill>
                  <a:srgbClr val="001D78"/>
                </a:solidFill>
                <a:latin typeface="FiraSans-SemiBold"/>
              </a:rPr>
              <a:t> </a:t>
            </a:r>
            <a:r>
              <a:rPr lang="pl-PL" sz="3200" b="1" dirty="0" smtClean="0">
                <a:solidFill>
                  <a:srgbClr val="6677AD"/>
                </a:solidFill>
                <a:latin typeface="FiraSans-SemiBold"/>
              </a:rPr>
              <a:t>tys.</a:t>
            </a:r>
            <a:endParaRPr lang="pl-PL" sz="3200" b="1" baseline="30000" dirty="0">
              <a:solidFill>
                <a:srgbClr val="6677AD"/>
              </a:solidFill>
              <a:latin typeface="FiraSans-SemiBold"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2452781" y="4945435"/>
            <a:ext cx="40313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 smtClean="0">
                <a:latin typeface="Fira Sans" panose="020B0503050000020004" pitchFamily="34" charset="0"/>
              </a:rPr>
              <a:t>Mieszkania w budynkach</a:t>
            </a:r>
          </a:p>
          <a:p>
            <a:r>
              <a:rPr lang="pl-PL" sz="2200" dirty="0" smtClean="0">
                <a:latin typeface="Fira Sans" panose="020B0503050000020004" pitchFamily="34" charset="0"/>
              </a:rPr>
              <a:t>jednorodzinnych</a:t>
            </a:r>
            <a:endParaRPr lang="pl-PL" sz="2200" baseline="30000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12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="" xmlns:a16="http://schemas.microsoft.com/office/drawing/2014/main" id="{0F9BF9A4-65BB-944B-A3C2-C30875F81C4E}"/>
              </a:ext>
            </a:extLst>
          </p:cNvPr>
          <p:cNvSpPr txBox="1"/>
          <p:nvPr/>
        </p:nvSpPr>
        <p:spPr>
          <a:xfrm>
            <a:off x="4191000" y="2133600"/>
            <a:ext cx="4303731" cy="473930"/>
          </a:xfrm>
          <a:prstGeom prst="rect">
            <a:avLst/>
          </a:prstGeom>
        </p:spPr>
        <p:txBody>
          <a:bodyPr vert="horz" wrap="square" lIns="0" tIns="17481" rIns="0" bIns="0" rtlCol="0">
            <a:spAutoFit/>
          </a:bodyPr>
          <a:lstStyle/>
          <a:p>
            <a:pPr marL="13445" algn="ctr">
              <a:spcBef>
                <a:spcPts val="138"/>
              </a:spcBef>
            </a:pPr>
            <a:r>
              <a:rPr lang="pl-PL" sz="2965" b="1" spc="-89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Dziękuję za uwagę</a:t>
            </a:r>
            <a:endParaRPr sz="2965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0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Ludność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191344" y="1057568"/>
            <a:ext cx="51845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1D78"/>
                </a:solidFill>
                <a:latin typeface="FiraSans-SemiBold"/>
              </a:rPr>
              <a:t>Wielkopolskie 	</a:t>
            </a:r>
            <a:r>
              <a:rPr lang="pl-PL" sz="2400" b="1" dirty="0" smtClean="0">
                <a:solidFill>
                  <a:srgbClr val="001D78"/>
                </a:solidFill>
                <a:latin typeface="FiraSans-SemiBold"/>
              </a:rPr>
              <a:t>3504,6 tys.</a:t>
            </a:r>
          </a:p>
          <a:p>
            <a:r>
              <a:rPr lang="pl-PL" sz="2000" b="1" dirty="0" smtClean="0">
                <a:solidFill>
                  <a:srgbClr val="001D78"/>
                </a:solidFill>
                <a:latin typeface="FiraSans-SemiBold"/>
              </a:rPr>
              <a:t>		   9,2% ludności Polski</a:t>
            </a:r>
          </a:p>
          <a:p>
            <a:pPr algn="ctr"/>
            <a:r>
              <a:rPr lang="pl-PL" sz="2400" b="1" dirty="0" smtClean="0">
                <a:solidFill>
                  <a:srgbClr val="0070C0"/>
                </a:solidFill>
                <a:latin typeface="FiraSans-SemiBold"/>
              </a:rPr>
              <a:t>1,7% </a:t>
            </a:r>
            <a:r>
              <a:rPr lang="pl-PL" sz="2000" b="1" dirty="0" smtClean="0">
                <a:solidFill>
                  <a:srgbClr val="0070C0"/>
                </a:solidFill>
                <a:latin typeface="FiraSans-SemiBold"/>
              </a:rPr>
              <a:t>wzrost w porównaniu do NSP 2011</a:t>
            </a:r>
            <a:endParaRPr lang="pl-PL" sz="2000" b="1" dirty="0">
              <a:solidFill>
                <a:srgbClr val="0070C0"/>
              </a:solidFill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3215680" y="2267580"/>
            <a:ext cx="5956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1D78"/>
                </a:solidFill>
                <a:latin typeface="FiraSans-SemiBold"/>
              </a:rPr>
              <a:t>Przyrosty/ubytki liczby ludności </a:t>
            </a:r>
            <a:r>
              <a:rPr lang="pl-PL" b="1" dirty="0" smtClean="0">
                <a:solidFill>
                  <a:srgbClr val="001D78"/>
                </a:solidFill>
                <a:latin typeface="FiraSans-SemiBold"/>
              </a:rPr>
              <a:t>w </a:t>
            </a:r>
            <a:r>
              <a:rPr lang="pl-PL" b="1" dirty="0">
                <a:solidFill>
                  <a:srgbClr val="001D78"/>
                </a:solidFill>
                <a:latin typeface="FiraSans-SemiBold"/>
              </a:rPr>
              <a:t>latach 2011 i </a:t>
            </a:r>
            <a:r>
              <a:rPr lang="pl-PL" b="1" dirty="0" smtClean="0">
                <a:solidFill>
                  <a:srgbClr val="001D78"/>
                </a:solidFill>
                <a:latin typeface="FiraSans-SemiBold"/>
              </a:rPr>
              <a:t>2021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80" y="2713087"/>
            <a:ext cx="5856601" cy="386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Wykres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623179"/>
              </p:ext>
            </p:extLst>
          </p:nvPr>
        </p:nvGraphicFramePr>
        <p:xfrm>
          <a:off x="6605598" y="20890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Struktura ludności</a:t>
            </a:r>
            <a:endParaRPr lang="pl-PL" dirty="0"/>
          </a:p>
        </p:txBody>
      </p:sp>
      <p:graphicFrame>
        <p:nvGraphicFramePr>
          <p:cNvPr id="18" name="Wykres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361074"/>
              </p:ext>
            </p:extLst>
          </p:nvPr>
        </p:nvGraphicFramePr>
        <p:xfrm>
          <a:off x="953214" y="19168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Prostokąt 18"/>
          <p:cNvSpPr/>
          <p:nvPr/>
        </p:nvSpPr>
        <p:spPr>
          <a:xfrm>
            <a:off x="2337757" y="4953942"/>
            <a:ext cx="3375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106	ogółem</a:t>
            </a:r>
          </a:p>
          <a:p>
            <a:r>
              <a:rPr lang="pl-PL" dirty="0" smtClean="0"/>
              <a:t>111	w miastach</a:t>
            </a:r>
          </a:p>
          <a:p>
            <a:r>
              <a:rPr lang="pl-PL" dirty="0" smtClean="0"/>
              <a:t>100	na wsi</a:t>
            </a:r>
            <a:endParaRPr lang="pl-PL" dirty="0"/>
          </a:p>
        </p:txBody>
      </p:sp>
      <p:sp>
        <p:nvSpPr>
          <p:cNvPr id="21" name="Prostokąt 20"/>
          <p:cNvSpPr/>
          <p:nvPr/>
        </p:nvSpPr>
        <p:spPr>
          <a:xfrm>
            <a:off x="1995245" y="4553596"/>
            <a:ext cx="2895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>
                <a:solidFill>
                  <a:srgbClr val="001D78"/>
                </a:solidFill>
                <a:latin typeface="+mj-lt"/>
              </a:rPr>
              <a:t>Współczynnik feminizacji:</a:t>
            </a:r>
            <a:endParaRPr lang="pl-PL" dirty="0">
              <a:solidFill>
                <a:srgbClr val="001D78"/>
              </a:solidFill>
              <a:latin typeface="+mj-lt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7240494" y="1320866"/>
            <a:ext cx="3968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01D78"/>
                </a:solidFill>
                <a:latin typeface="FiraSans-SemiBold"/>
              </a:rPr>
              <a:t>Według miejsca zamieszkania</a:t>
            </a:r>
            <a:endParaRPr lang="pl-PL" dirty="0"/>
          </a:p>
        </p:txBody>
      </p:sp>
      <p:sp>
        <p:nvSpPr>
          <p:cNvPr id="32" name="Prostokąt 31"/>
          <p:cNvSpPr/>
          <p:nvPr/>
        </p:nvSpPr>
        <p:spPr>
          <a:xfrm>
            <a:off x="2480508" y="1327010"/>
            <a:ext cx="1517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01D78"/>
                </a:solidFill>
                <a:latin typeface="FiraSans-SemiBold"/>
              </a:rPr>
              <a:t>Według płci</a:t>
            </a:r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938833" y="2697238"/>
            <a:ext cx="894314" cy="1858548"/>
            <a:chOff x="938833" y="2697238"/>
            <a:chExt cx="894314" cy="1858548"/>
          </a:xfrm>
        </p:grpSpPr>
        <p:grpSp>
          <p:nvGrpSpPr>
            <p:cNvPr id="22" name="Grupa 21"/>
            <p:cNvGrpSpPr/>
            <p:nvPr/>
          </p:nvGrpSpPr>
          <p:grpSpPr>
            <a:xfrm>
              <a:off x="1031659" y="2697238"/>
              <a:ext cx="702687" cy="1522184"/>
              <a:chOff x="3190075" y="2637737"/>
              <a:chExt cx="77788" cy="155575"/>
            </a:xfrm>
            <a:solidFill>
              <a:srgbClr val="7C7C7C"/>
            </a:solidFill>
          </p:grpSpPr>
          <p:sp>
            <p:nvSpPr>
              <p:cNvPr id="23" name="Oval 92"/>
              <p:cNvSpPr>
                <a:spLocks noChangeArrowheads="1"/>
              </p:cNvSpPr>
              <p:nvPr/>
            </p:nvSpPr>
            <p:spPr bwMode="auto">
              <a:xfrm>
                <a:off x="3213887" y="2637737"/>
                <a:ext cx="28575" cy="285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4" name="Freeform 93"/>
              <p:cNvSpPr>
                <a:spLocks/>
              </p:cNvSpPr>
              <p:nvPr/>
            </p:nvSpPr>
            <p:spPr bwMode="auto">
              <a:xfrm>
                <a:off x="3190075" y="2669487"/>
                <a:ext cx="77788" cy="123825"/>
              </a:xfrm>
              <a:custGeom>
                <a:avLst/>
                <a:gdLst>
                  <a:gd name="T0" fmla="*/ 68 w 69"/>
                  <a:gd name="T1" fmla="*/ 47 h 110"/>
                  <a:gd name="T2" fmla="*/ 57 w 69"/>
                  <a:gd name="T3" fmla="*/ 9 h 110"/>
                  <a:gd name="T4" fmla="*/ 55 w 69"/>
                  <a:gd name="T5" fmla="*/ 6 h 110"/>
                  <a:gd name="T6" fmla="*/ 42 w 69"/>
                  <a:gd name="T7" fmla="*/ 0 h 110"/>
                  <a:gd name="T8" fmla="*/ 35 w 69"/>
                  <a:gd name="T9" fmla="*/ 0 h 110"/>
                  <a:gd name="T10" fmla="*/ 28 w 69"/>
                  <a:gd name="T11" fmla="*/ 0 h 110"/>
                  <a:gd name="T12" fmla="*/ 15 w 69"/>
                  <a:gd name="T13" fmla="*/ 6 h 110"/>
                  <a:gd name="T14" fmla="*/ 12 w 69"/>
                  <a:gd name="T15" fmla="*/ 9 h 110"/>
                  <a:gd name="T16" fmla="*/ 1 w 69"/>
                  <a:gd name="T17" fmla="*/ 47 h 110"/>
                  <a:gd name="T18" fmla="*/ 5 w 69"/>
                  <a:gd name="T19" fmla="*/ 55 h 110"/>
                  <a:gd name="T20" fmla="*/ 7 w 69"/>
                  <a:gd name="T21" fmla="*/ 55 h 110"/>
                  <a:gd name="T22" fmla="*/ 13 w 69"/>
                  <a:gd name="T23" fmla="*/ 51 h 110"/>
                  <a:gd name="T24" fmla="*/ 22 w 69"/>
                  <a:gd name="T25" fmla="*/ 18 h 110"/>
                  <a:gd name="T26" fmla="*/ 22 w 69"/>
                  <a:gd name="T27" fmla="*/ 29 h 110"/>
                  <a:gd name="T28" fmla="*/ 11 w 69"/>
                  <a:gd name="T29" fmla="*/ 67 h 110"/>
                  <a:gd name="T30" fmla="*/ 19 w 69"/>
                  <a:gd name="T31" fmla="*/ 67 h 110"/>
                  <a:gd name="T32" fmla="*/ 19 w 69"/>
                  <a:gd name="T33" fmla="*/ 110 h 110"/>
                  <a:gd name="T34" fmla="*/ 32 w 69"/>
                  <a:gd name="T35" fmla="*/ 110 h 110"/>
                  <a:gd name="T36" fmla="*/ 32 w 69"/>
                  <a:gd name="T37" fmla="*/ 67 h 110"/>
                  <a:gd name="T38" fmla="*/ 38 w 69"/>
                  <a:gd name="T39" fmla="*/ 67 h 110"/>
                  <a:gd name="T40" fmla="*/ 38 w 69"/>
                  <a:gd name="T41" fmla="*/ 110 h 110"/>
                  <a:gd name="T42" fmla="*/ 50 w 69"/>
                  <a:gd name="T43" fmla="*/ 110 h 110"/>
                  <a:gd name="T44" fmla="*/ 50 w 69"/>
                  <a:gd name="T45" fmla="*/ 67 h 110"/>
                  <a:gd name="T46" fmla="*/ 58 w 69"/>
                  <a:gd name="T47" fmla="*/ 67 h 110"/>
                  <a:gd name="T48" fmla="*/ 47 w 69"/>
                  <a:gd name="T49" fmla="*/ 29 h 110"/>
                  <a:gd name="T50" fmla="*/ 47 w 69"/>
                  <a:gd name="T51" fmla="*/ 18 h 110"/>
                  <a:gd name="T52" fmla="*/ 57 w 69"/>
                  <a:gd name="T53" fmla="*/ 51 h 110"/>
                  <a:gd name="T54" fmla="*/ 62 w 69"/>
                  <a:gd name="T55" fmla="*/ 55 h 110"/>
                  <a:gd name="T56" fmla="*/ 64 w 69"/>
                  <a:gd name="T57" fmla="*/ 55 h 110"/>
                  <a:gd name="T58" fmla="*/ 68 w 69"/>
                  <a:gd name="T59" fmla="*/ 4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9" h="110">
                    <a:moveTo>
                      <a:pt x="68" y="47"/>
                    </a:moveTo>
                    <a:cubicBezTo>
                      <a:pt x="57" y="9"/>
                      <a:pt x="57" y="9"/>
                      <a:pt x="57" y="9"/>
                    </a:cubicBezTo>
                    <a:cubicBezTo>
                      <a:pt x="57" y="7"/>
                      <a:pt x="56" y="6"/>
                      <a:pt x="55" y="6"/>
                    </a:cubicBezTo>
                    <a:cubicBezTo>
                      <a:pt x="51" y="3"/>
                      <a:pt x="47" y="2"/>
                      <a:pt x="42" y="0"/>
                    </a:cubicBezTo>
                    <a:cubicBezTo>
                      <a:pt x="39" y="0"/>
                      <a:pt x="37" y="0"/>
                      <a:pt x="35" y="0"/>
                    </a:cubicBezTo>
                    <a:cubicBezTo>
                      <a:pt x="32" y="0"/>
                      <a:pt x="30" y="0"/>
                      <a:pt x="28" y="0"/>
                    </a:cubicBezTo>
                    <a:cubicBezTo>
                      <a:pt x="23" y="1"/>
                      <a:pt x="18" y="3"/>
                      <a:pt x="15" y="6"/>
                    </a:cubicBezTo>
                    <a:cubicBezTo>
                      <a:pt x="14" y="6"/>
                      <a:pt x="13" y="7"/>
                      <a:pt x="12" y="9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0" y="50"/>
                      <a:pt x="2" y="54"/>
                      <a:pt x="5" y="55"/>
                    </a:cubicBezTo>
                    <a:cubicBezTo>
                      <a:pt x="6" y="55"/>
                      <a:pt x="6" y="55"/>
                      <a:pt x="7" y="55"/>
                    </a:cubicBezTo>
                    <a:cubicBezTo>
                      <a:pt x="10" y="55"/>
                      <a:pt x="12" y="53"/>
                      <a:pt x="13" y="51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0" y="67"/>
                      <a:pt x="50" y="67"/>
                      <a:pt x="50" y="67"/>
                    </a:cubicBezTo>
                    <a:cubicBezTo>
                      <a:pt x="58" y="67"/>
                      <a:pt x="58" y="67"/>
                      <a:pt x="58" y="67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57" y="53"/>
                      <a:pt x="60" y="55"/>
                      <a:pt x="62" y="55"/>
                    </a:cubicBezTo>
                    <a:cubicBezTo>
                      <a:pt x="63" y="55"/>
                      <a:pt x="64" y="55"/>
                      <a:pt x="64" y="55"/>
                    </a:cubicBezTo>
                    <a:cubicBezTo>
                      <a:pt x="67" y="54"/>
                      <a:pt x="69" y="50"/>
                      <a:pt x="68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33" name="Prostokąt 32"/>
            <p:cNvSpPr/>
            <p:nvPr/>
          </p:nvSpPr>
          <p:spPr>
            <a:xfrm>
              <a:off x="938833" y="4217232"/>
              <a:ext cx="89431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 dirty="0" smtClean="0"/>
                <a:t>Kobiety</a:t>
              </a:r>
              <a:endParaRPr lang="pl-PL" sz="1600" dirty="0"/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4668258" y="2697239"/>
            <a:ext cx="1110338" cy="1858547"/>
            <a:chOff x="4668258" y="2697239"/>
            <a:chExt cx="1110338" cy="1858547"/>
          </a:xfrm>
        </p:grpSpPr>
        <p:grpSp>
          <p:nvGrpSpPr>
            <p:cNvPr id="25" name="Grupa 24"/>
            <p:cNvGrpSpPr/>
            <p:nvPr/>
          </p:nvGrpSpPr>
          <p:grpSpPr>
            <a:xfrm>
              <a:off x="4873757" y="2697239"/>
              <a:ext cx="688342" cy="1522183"/>
              <a:chOff x="2993225" y="2637737"/>
              <a:chExt cx="76200" cy="155575"/>
            </a:xfrm>
            <a:solidFill>
              <a:srgbClr val="0070C0"/>
            </a:solidFill>
          </p:grpSpPr>
          <p:sp>
            <p:nvSpPr>
              <p:cNvPr id="26" name="Oval 90"/>
              <p:cNvSpPr>
                <a:spLocks noChangeArrowheads="1"/>
              </p:cNvSpPr>
              <p:nvPr/>
            </p:nvSpPr>
            <p:spPr bwMode="auto">
              <a:xfrm>
                <a:off x="3017037" y="2637737"/>
                <a:ext cx="28575" cy="285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" name="Freeform 91"/>
              <p:cNvSpPr>
                <a:spLocks/>
              </p:cNvSpPr>
              <p:nvPr/>
            </p:nvSpPr>
            <p:spPr bwMode="auto">
              <a:xfrm>
                <a:off x="2993225" y="2669487"/>
                <a:ext cx="76200" cy="123825"/>
              </a:xfrm>
              <a:custGeom>
                <a:avLst/>
                <a:gdLst>
                  <a:gd name="T0" fmla="*/ 67 w 67"/>
                  <a:gd name="T1" fmla="*/ 48 h 110"/>
                  <a:gd name="T2" fmla="*/ 58 w 67"/>
                  <a:gd name="T3" fmla="*/ 11 h 110"/>
                  <a:gd name="T4" fmla="*/ 57 w 67"/>
                  <a:gd name="T5" fmla="*/ 8 h 110"/>
                  <a:gd name="T6" fmla="*/ 44 w 67"/>
                  <a:gd name="T7" fmla="*/ 1 h 110"/>
                  <a:gd name="T8" fmla="*/ 34 w 67"/>
                  <a:gd name="T9" fmla="*/ 0 h 110"/>
                  <a:gd name="T10" fmla="*/ 24 w 67"/>
                  <a:gd name="T11" fmla="*/ 1 h 110"/>
                  <a:gd name="T12" fmla="*/ 11 w 67"/>
                  <a:gd name="T13" fmla="*/ 8 h 110"/>
                  <a:gd name="T14" fmla="*/ 9 w 67"/>
                  <a:gd name="T15" fmla="*/ 11 h 110"/>
                  <a:gd name="T16" fmla="*/ 0 w 67"/>
                  <a:gd name="T17" fmla="*/ 48 h 110"/>
                  <a:gd name="T18" fmla="*/ 0 w 67"/>
                  <a:gd name="T19" fmla="*/ 49 h 110"/>
                  <a:gd name="T20" fmla="*/ 6 w 67"/>
                  <a:gd name="T21" fmla="*/ 56 h 110"/>
                  <a:gd name="T22" fmla="*/ 12 w 67"/>
                  <a:gd name="T23" fmla="*/ 51 h 110"/>
                  <a:gd name="T24" fmla="*/ 18 w 67"/>
                  <a:gd name="T25" fmla="*/ 24 h 110"/>
                  <a:gd name="T26" fmla="*/ 18 w 67"/>
                  <a:gd name="T27" fmla="*/ 110 h 110"/>
                  <a:gd name="T28" fmla="*/ 31 w 67"/>
                  <a:gd name="T29" fmla="*/ 110 h 110"/>
                  <a:gd name="T30" fmla="*/ 31 w 67"/>
                  <a:gd name="T31" fmla="*/ 55 h 110"/>
                  <a:gd name="T32" fmla="*/ 37 w 67"/>
                  <a:gd name="T33" fmla="*/ 55 h 110"/>
                  <a:gd name="T34" fmla="*/ 37 w 67"/>
                  <a:gd name="T35" fmla="*/ 110 h 110"/>
                  <a:gd name="T36" fmla="*/ 49 w 67"/>
                  <a:gd name="T37" fmla="*/ 110 h 110"/>
                  <a:gd name="T38" fmla="*/ 49 w 67"/>
                  <a:gd name="T39" fmla="*/ 24 h 110"/>
                  <a:gd name="T40" fmla="*/ 55 w 67"/>
                  <a:gd name="T41" fmla="*/ 51 h 110"/>
                  <a:gd name="T42" fmla="*/ 61 w 67"/>
                  <a:gd name="T43" fmla="*/ 55 h 110"/>
                  <a:gd name="T44" fmla="*/ 67 w 67"/>
                  <a:gd name="T45" fmla="*/ 49 h 110"/>
                  <a:gd name="T46" fmla="*/ 67 w 67"/>
                  <a:gd name="T47" fmla="*/ 4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7" h="110">
                    <a:moveTo>
                      <a:pt x="67" y="48"/>
                    </a:moveTo>
                    <a:cubicBezTo>
                      <a:pt x="58" y="11"/>
                      <a:pt x="58" y="11"/>
                      <a:pt x="58" y="11"/>
                    </a:cubicBezTo>
                    <a:cubicBezTo>
                      <a:pt x="58" y="10"/>
                      <a:pt x="58" y="9"/>
                      <a:pt x="57" y="8"/>
                    </a:cubicBezTo>
                    <a:cubicBezTo>
                      <a:pt x="53" y="5"/>
                      <a:pt x="49" y="3"/>
                      <a:pt x="44" y="1"/>
                    </a:cubicBezTo>
                    <a:cubicBezTo>
                      <a:pt x="40" y="0"/>
                      <a:pt x="37" y="0"/>
                      <a:pt x="34" y="0"/>
                    </a:cubicBezTo>
                    <a:cubicBezTo>
                      <a:pt x="30" y="0"/>
                      <a:pt x="27" y="0"/>
                      <a:pt x="24" y="1"/>
                    </a:cubicBezTo>
                    <a:cubicBezTo>
                      <a:pt x="19" y="2"/>
                      <a:pt x="14" y="5"/>
                      <a:pt x="11" y="8"/>
                    </a:cubicBezTo>
                    <a:cubicBezTo>
                      <a:pt x="10" y="9"/>
                      <a:pt x="9" y="10"/>
                      <a:pt x="9" y="11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9"/>
                      <a:pt x="0" y="49"/>
                    </a:cubicBezTo>
                    <a:cubicBezTo>
                      <a:pt x="0" y="53"/>
                      <a:pt x="3" y="56"/>
                      <a:pt x="6" y="56"/>
                    </a:cubicBezTo>
                    <a:cubicBezTo>
                      <a:pt x="9" y="56"/>
                      <a:pt x="11" y="53"/>
                      <a:pt x="12" y="51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110"/>
                      <a:pt x="18" y="110"/>
                      <a:pt x="18" y="110"/>
                    </a:cubicBezTo>
                    <a:cubicBezTo>
                      <a:pt x="31" y="110"/>
                      <a:pt x="31" y="110"/>
                      <a:pt x="31" y="110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56" y="53"/>
                      <a:pt x="58" y="55"/>
                      <a:pt x="61" y="55"/>
                    </a:cubicBezTo>
                    <a:cubicBezTo>
                      <a:pt x="65" y="55"/>
                      <a:pt x="67" y="53"/>
                      <a:pt x="67" y="49"/>
                    </a:cubicBezTo>
                    <a:cubicBezTo>
                      <a:pt x="67" y="49"/>
                      <a:pt x="67" y="48"/>
                      <a:pt x="67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34" name="Prostokąt 33"/>
            <p:cNvSpPr/>
            <p:nvPr/>
          </p:nvSpPr>
          <p:spPr>
            <a:xfrm>
              <a:off x="4668258" y="4217232"/>
              <a:ext cx="111033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 dirty="0" smtClean="0"/>
                <a:t>Mężczyźni</a:t>
              </a:r>
              <a:endParaRPr lang="pl-PL" sz="1600" dirty="0"/>
            </a:p>
          </p:txBody>
        </p:sp>
      </p:grpSp>
      <p:grpSp>
        <p:nvGrpSpPr>
          <p:cNvPr id="29" name="Grupa 28"/>
          <p:cNvGrpSpPr/>
          <p:nvPr/>
        </p:nvGrpSpPr>
        <p:grpSpPr>
          <a:xfrm>
            <a:off x="10056440" y="3401989"/>
            <a:ext cx="739775" cy="757238"/>
            <a:chOff x="7046913" y="2144713"/>
            <a:chExt cx="739775" cy="757238"/>
          </a:xfrm>
        </p:grpSpPr>
        <p:sp>
          <p:nvSpPr>
            <p:cNvPr id="35" name="Freeform 13"/>
            <p:cNvSpPr>
              <a:spLocks noEditPoints="1"/>
            </p:cNvSpPr>
            <p:nvPr/>
          </p:nvSpPr>
          <p:spPr bwMode="auto">
            <a:xfrm>
              <a:off x="7283450" y="2347913"/>
              <a:ext cx="263525" cy="554038"/>
            </a:xfrm>
            <a:custGeom>
              <a:avLst/>
              <a:gdLst>
                <a:gd name="T0" fmla="*/ 93 w 97"/>
                <a:gd name="T1" fmla="*/ 205 h 205"/>
                <a:gd name="T2" fmla="*/ 4 w 97"/>
                <a:gd name="T3" fmla="*/ 205 h 205"/>
                <a:gd name="T4" fmla="*/ 0 w 97"/>
                <a:gd name="T5" fmla="*/ 201 h 205"/>
                <a:gd name="T6" fmla="*/ 0 w 97"/>
                <a:gd name="T7" fmla="*/ 4 h 205"/>
                <a:gd name="T8" fmla="*/ 4 w 97"/>
                <a:gd name="T9" fmla="*/ 0 h 205"/>
                <a:gd name="T10" fmla="*/ 93 w 97"/>
                <a:gd name="T11" fmla="*/ 0 h 205"/>
                <a:gd name="T12" fmla="*/ 97 w 97"/>
                <a:gd name="T13" fmla="*/ 4 h 205"/>
                <a:gd name="T14" fmla="*/ 97 w 97"/>
                <a:gd name="T15" fmla="*/ 201 h 205"/>
                <a:gd name="T16" fmla="*/ 93 w 97"/>
                <a:gd name="T17" fmla="*/ 205 h 205"/>
                <a:gd name="T18" fmla="*/ 8 w 97"/>
                <a:gd name="T19" fmla="*/ 197 h 205"/>
                <a:gd name="T20" fmla="*/ 88 w 97"/>
                <a:gd name="T21" fmla="*/ 197 h 205"/>
                <a:gd name="T22" fmla="*/ 88 w 97"/>
                <a:gd name="T23" fmla="*/ 8 h 205"/>
                <a:gd name="T24" fmla="*/ 8 w 97"/>
                <a:gd name="T25" fmla="*/ 8 h 205"/>
                <a:gd name="T26" fmla="*/ 8 w 97"/>
                <a:gd name="T27" fmla="*/ 19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" h="205">
                  <a:moveTo>
                    <a:pt x="93" y="205"/>
                  </a:moveTo>
                  <a:cubicBezTo>
                    <a:pt x="4" y="205"/>
                    <a:pt x="4" y="205"/>
                    <a:pt x="4" y="205"/>
                  </a:cubicBezTo>
                  <a:cubicBezTo>
                    <a:pt x="2" y="205"/>
                    <a:pt x="0" y="203"/>
                    <a:pt x="0" y="20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2"/>
                    <a:pt x="97" y="4"/>
                  </a:cubicBezTo>
                  <a:cubicBezTo>
                    <a:pt x="97" y="201"/>
                    <a:pt x="97" y="201"/>
                    <a:pt x="97" y="201"/>
                  </a:cubicBezTo>
                  <a:cubicBezTo>
                    <a:pt x="97" y="203"/>
                    <a:pt x="95" y="205"/>
                    <a:pt x="93" y="205"/>
                  </a:cubicBezTo>
                  <a:close/>
                  <a:moveTo>
                    <a:pt x="8" y="197"/>
                  </a:moveTo>
                  <a:cubicBezTo>
                    <a:pt x="88" y="197"/>
                    <a:pt x="88" y="197"/>
                    <a:pt x="88" y="197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97"/>
                  </a:ln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7167563" y="2586038"/>
              <a:ext cx="100013" cy="23813"/>
            </a:xfrm>
            <a:custGeom>
              <a:avLst/>
              <a:gdLst>
                <a:gd name="T0" fmla="*/ 33 w 37"/>
                <a:gd name="T1" fmla="*/ 9 h 9"/>
                <a:gd name="T2" fmla="*/ 5 w 37"/>
                <a:gd name="T3" fmla="*/ 9 h 9"/>
                <a:gd name="T4" fmla="*/ 0 w 37"/>
                <a:gd name="T5" fmla="*/ 4 h 9"/>
                <a:gd name="T6" fmla="*/ 5 w 37"/>
                <a:gd name="T7" fmla="*/ 0 h 9"/>
                <a:gd name="T8" fmla="*/ 33 w 37"/>
                <a:gd name="T9" fmla="*/ 0 h 9"/>
                <a:gd name="T10" fmla="*/ 37 w 37"/>
                <a:gd name="T11" fmla="*/ 4 h 9"/>
                <a:gd name="T12" fmla="*/ 33 w 37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9">
                  <a:moveTo>
                    <a:pt x="33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7" y="2"/>
                    <a:pt x="37" y="4"/>
                  </a:cubicBezTo>
                  <a:cubicBezTo>
                    <a:pt x="37" y="7"/>
                    <a:pt x="35" y="9"/>
                    <a:pt x="33" y="9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15"/>
            <p:cNvSpPr>
              <a:spLocks/>
            </p:cNvSpPr>
            <p:nvPr/>
          </p:nvSpPr>
          <p:spPr bwMode="auto">
            <a:xfrm>
              <a:off x="7167563" y="2541588"/>
              <a:ext cx="100013" cy="22225"/>
            </a:xfrm>
            <a:custGeom>
              <a:avLst/>
              <a:gdLst>
                <a:gd name="T0" fmla="*/ 33 w 37"/>
                <a:gd name="T1" fmla="*/ 8 h 8"/>
                <a:gd name="T2" fmla="*/ 5 w 37"/>
                <a:gd name="T3" fmla="*/ 8 h 8"/>
                <a:gd name="T4" fmla="*/ 0 w 37"/>
                <a:gd name="T5" fmla="*/ 4 h 8"/>
                <a:gd name="T6" fmla="*/ 5 w 37"/>
                <a:gd name="T7" fmla="*/ 0 h 8"/>
                <a:gd name="T8" fmla="*/ 33 w 37"/>
                <a:gd name="T9" fmla="*/ 0 h 8"/>
                <a:gd name="T10" fmla="*/ 37 w 37"/>
                <a:gd name="T11" fmla="*/ 4 h 8"/>
                <a:gd name="T12" fmla="*/ 33 w 3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8">
                  <a:moveTo>
                    <a:pt x="33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7" y="2"/>
                    <a:pt x="37" y="4"/>
                  </a:cubicBezTo>
                  <a:cubicBezTo>
                    <a:pt x="37" y="6"/>
                    <a:pt x="35" y="8"/>
                    <a:pt x="33" y="8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auto">
            <a:xfrm>
              <a:off x="7167563" y="2498726"/>
              <a:ext cx="100013" cy="22225"/>
            </a:xfrm>
            <a:custGeom>
              <a:avLst/>
              <a:gdLst>
                <a:gd name="T0" fmla="*/ 33 w 37"/>
                <a:gd name="T1" fmla="*/ 8 h 8"/>
                <a:gd name="T2" fmla="*/ 5 w 37"/>
                <a:gd name="T3" fmla="*/ 8 h 8"/>
                <a:gd name="T4" fmla="*/ 0 w 37"/>
                <a:gd name="T5" fmla="*/ 4 h 8"/>
                <a:gd name="T6" fmla="*/ 5 w 37"/>
                <a:gd name="T7" fmla="*/ 0 h 8"/>
                <a:gd name="T8" fmla="*/ 33 w 37"/>
                <a:gd name="T9" fmla="*/ 0 h 8"/>
                <a:gd name="T10" fmla="*/ 37 w 37"/>
                <a:gd name="T11" fmla="*/ 4 h 8"/>
                <a:gd name="T12" fmla="*/ 33 w 3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8">
                  <a:moveTo>
                    <a:pt x="33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7" y="1"/>
                    <a:pt x="37" y="4"/>
                  </a:cubicBezTo>
                  <a:cubicBezTo>
                    <a:pt x="37" y="6"/>
                    <a:pt x="35" y="8"/>
                    <a:pt x="33" y="8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7167563" y="2632076"/>
              <a:ext cx="100013" cy="20638"/>
            </a:xfrm>
            <a:custGeom>
              <a:avLst/>
              <a:gdLst>
                <a:gd name="T0" fmla="*/ 33 w 37"/>
                <a:gd name="T1" fmla="*/ 8 h 8"/>
                <a:gd name="T2" fmla="*/ 5 w 37"/>
                <a:gd name="T3" fmla="*/ 8 h 8"/>
                <a:gd name="T4" fmla="*/ 0 w 37"/>
                <a:gd name="T5" fmla="*/ 4 h 8"/>
                <a:gd name="T6" fmla="*/ 5 w 37"/>
                <a:gd name="T7" fmla="*/ 0 h 8"/>
                <a:gd name="T8" fmla="*/ 33 w 37"/>
                <a:gd name="T9" fmla="*/ 0 h 8"/>
                <a:gd name="T10" fmla="*/ 37 w 37"/>
                <a:gd name="T11" fmla="*/ 4 h 8"/>
                <a:gd name="T12" fmla="*/ 33 w 3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8">
                  <a:moveTo>
                    <a:pt x="33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7" y="2"/>
                    <a:pt x="37" y="4"/>
                  </a:cubicBezTo>
                  <a:cubicBezTo>
                    <a:pt x="37" y="6"/>
                    <a:pt x="35" y="8"/>
                    <a:pt x="33" y="8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18"/>
            <p:cNvSpPr>
              <a:spLocks/>
            </p:cNvSpPr>
            <p:nvPr/>
          </p:nvSpPr>
          <p:spPr bwMode="auto">
            <a:xfrm>
              <a:off x="7167563" y="2674938"/>
              <a:ext cx="100013" cy="23813"/>
            </a:xfrm>
            <a:custGeom>
              <a:avLst/>
              <a:gdLst>
                <a:gd name="T0" fmla="*/ 33 w 37"/>
                <a:gd name="T1" fmla="*/ 9 h 9"/>
                <a:gd name="T2" fmla="*/ 5 w 37"/>
                <a:gd name="T3" fmla="*/ 9 h 9"/>
                <a:gd name="T4" fmla="*/ 0 w 37"/>
                <a:gd name="T5" fmla="*/ 5 h 9"/>
                <a:gd name="T6" fmla="*/ 5 w 37"/>
                <a:gd name="T7" fmla="*/ 0 h 9"/>
                <a:gd name="T8" fmla="*/ 33 w 37"/>
                <a:gd name="T9" fmla="*/ 0 h 9"/>
                <a:gd name="T10" fmla="*/ 37 w 37"/>
                <a:gd name="T11" fmla="*/ 5 h 9"/>
                <a:gd name="T12" fmla="*/ 33 w 37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9">
                  <a:moveTo>
                    <a:pt x="33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7" y="2"/>
                    <a:pt x="37" y="5"/>
                  </a:cubicBezTo>
                  <a:cubicBezTo>
                    <a:pt x="37" y="7"/>
                    <a:pt x="35" y="9"/>
                    <a:pt x="33" y="9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auto">
            <a:xfrm>
              <a:off x="7167563" y="2720976"/>
              <a:ext cx="100013" cy="22225"/>
            </a:xfrm>
            <a:custGeom>
              <a:avLst/>
              <a:gdLst>
                <a:gd name="T0" fmla="*/ 33 w 37"/>
                <a:gd name="T1" fmla="*/ 8 h 8"/>
                <a:gd name="T2" fmla="*/ 5 w 37"/>
                <a:gd name="T3" fmla="*/ 8 h 8"/>
                <a:gd name="T4" fmla="*/ 0 w 37"/>
                <a:gd name="T5" fmla="*/ 4 h 8"/>
                <a:gd name="T6" fmla="*/ 5 w 37"/>
                <a:gd name="T7" fmla="*/ 0 h 8"/>
                <a:gd name="T8" fmla="*/ 33 w 37"/>
                <a:gd name="T9" fmla="*/ 0 h 8"/>
                <a:gd name="T10" fmla="*/ 37 w 37"/>
                <a:gd name="T11" fmla="*/ 4 h 8"/>
                <a:gd name="T12" fmla="*/ 33 w 3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8">
                  <a:moveTo>
                    <a:pt x="33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7" y="2"/>
                    <a:pt x="37" y="4"/>
                  </a:cubicBezTo>
                  <a:cubicBezTo>
                    <a:pt x="37" y="7"/>
                    <a:pt x="35" y="8"/>
                    <a:pt x="33" y="8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20"/>
            <p:cNvSpPr>
              <a:spLocks/>
            </p:cNvSpPr>
            <p:nvPr/>
          </p:nvSpPr>
          <p:spPr bwMode="auto">
            <a:xfrm>
              <a:off x="7167563" y="2767013"/>
              <a:ext cx="100013" cy="22225"/>
            </a:xfrm>
            <a:custGeom>
              <a:avLst/>
              <a:gdLst>
                <a:gd name="T0" fmla="*/ 33 w 37"/>
                <a:gd name="T1" fmla="*/ 8 h 8"/>
                <a:gd name="T2" fmla="*/ 5 w 37"/>
                <a:gd name="T3" fmla="*/ 8 h 8"/>
                <a:gd name="T4" fmla="*/ 0 w 37"/>
                <a:gd name="T5" fmla="*/ 4 h 8"/>
                <a:gd name="T6" fmla="*/ 5 w 37"/>
                <a:gd name="T7" fmla="*/ 0 h 8"/>
                <a:gd name="T8" fmla="*/ 33 w 37"/>
                <a:gd name="T9" fmla="*/ 0 h 8"/>
                <a:gd name="T10" fmla="*/ 37 w 37"/>
                <a:gd name="T11" fmla="*/ 4 h 8"/>
                <a:gd name="T12" fmla="*/ 33 w 3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8">
                  <a:moveTo>
                    <a:pt x="33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7" y="2"/>
                    <a:pt x="37" y="4"/>
                  </a:cubicBezTo>
                  <a:cubicBezTo>
                    <a:pt x="37" y="6"/>
                    <a:pt x="35" y="8"/>
                    <a:pt x="33" y="8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21"/>
            <p:cNvSpPr>
              <a:spLocks/>
            </p:cNvSpPr>
            <p:nvPr/>
          </p:nvSpPr>
          <p:spPr bwMode="auto">
            <a:xfrm>
              <a:off x="7337425" y="2524126"/>
              <a:ext cx="153988" cy="20638"/>
            </a:xfrm>
            <a:custGeom>
              <a:avLst/>
              <a:gdLst>
                <a:gd name="T0" fmla="*/ 52 w 57"/>
                <a:gd name="T1" fmla="*/ 8 h 8"/>
                <a:gd name="T2" fmla="*/ 4 w 57"/>
                <a:gd name="T3" fmla="*/ 8 h 8"/>
                <a:gd name="T4" fmla="*/ 0 w 57"/>
                <a:gd name="T5" fmla="*/ 4 h 8"/>
                <a:gd name="T6" fmla="*/ 4 w 57"/>
                <a:gd name="T7" fmla="*/ 0 h 8"/>
                <a:gd name="T8" fmla="*/ 52 w 57"/>
                <a:gd name="T9" fmla="*/ 0 h 8"/>
                <a:gd name="T10" fmla="*/ 57 w 57"/>
                <a:gd name="T11" fmla="*/ 4 h 8"/>
                <a:gd name="T12" fmla="*/ 52 w 5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8">
                  <a:moveTo>
                    <a:pt x="5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7" y="2"/>
                    <a:pt x="57" y="4"/>
                  </a:cubicBezTo>
                  <a:cubicBezTo>
                    <a:pt x="57" y="6"/>
                    <a:pt x="55" y="8"/>
                    <a:pt x="52" y="8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22"/>
            <p:cNvSpPr>
              <a:spLocks/>
            </p:cNvSpPr>
            <p:nvPr/>
          </p:nvSpPr>
          <p:spPr bwMode="auto">
            <a:xfrm>
              <a:off x="7337425" y="2460626"/>
              <a:ext cx="153988" cy="25400"/>
            </a:xfrm>
            <a:custGeom>
              <a:avLst/>
              <a:gdLst>
                <a:gd name="T0" fmla="*/ 52 w 57"/>
                <a:gd name="T1" fmla="*/ 9 h 9"/>
                <a:gd name="T2" fmla="*/ 4 w 57"/>
                <a:gd name="T3" fmla="*/ 9 h 9"/>
                <a:gd name="T4" fmla="*/ 0 w 57"/>
                <a:gd name="T5" fmla="*/ 5 h 9"/>
                <a:gd name="T6" fmla="*/ 4 w 57"/>
                <a:gd name="T7" fmla="*/ 0 h 9"/>
                <a:gd name="T8" fmla="*/ 52 w 57"/>
                <a:gd name="T9" fmla="*/ 0 h 9"/>
                <a:gd name="T10" fmla="*/ 57 w 57"/>
                <a:gd name="T11" fmla="*/ 5 h 9"/>
                <a:gd name="T12" fmla="*/ 52 w 57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9">
                  <a:moveTo>
                    <a:pt x="52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7" y="2"/>
                    <a:pt x="57" y="5"/>
                  </a:cubicBezTo>
                  <a:cubicBezTo>
                    <a:pt x="57" y="7"/>
                    <a:pt x="55" y="9"/>
                    <a:pt x="52" y="9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7337425" y="2401888"/>
              <a:ext cx="153988" cy="20638"/>
            </a:xfrm>
            <a:custGeom>
              <a:avLst/>
              <a:gdLst>
                <a:gd name="T0" fmla="*/ 52 w 57"/>
                <a:gd name="T1" fmla="*/ 8 h 8"/>
                <a:gd name="T2" fmla="*/ 4 w 57"/>
                <a:gd name="T3" fmla="*/ 8 h 8"/>
                <a:gd name="T4" fmla="*/ 0 w 57"/>
                <a:gd name="T5" fmla="*/ 4 h 8"/>
                <a:gd name="T6" fmla="*/ 4 w 57"/>
                <a:gd name="T7" fmla="*/ 0 h 8"/>
                <a:gd name="T8" fmla="*/ 52 w 57"/>
                <a:gd name="T9" fmla="*/ 0 h 8"/>
                <a:gd name="T10" fmla="*/ 57 w 57"/>
                <a:gd name="T11" fmla="*/ 4 h 8"/>
                <a:gd name="T12" fmla="*/ 52 w 5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8">
                  <a:moveTo>
                    <a:pt x="5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7" y="2"/>
                    <a:pt x="57" y="4"/>
                  </a:cubicBezTo>
                  <a:cubicBezTo>
                    <a:pt x="57" y="6"/>
                    <a:pt x="55" y="8"/>
                    <a:pt x="52" y="8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24"/>
            <p:cNvSpPr>
              <a:spLocks/>
            </p:cNvSpPr>
            <p:nvPr/>
          </p:nvSpPr>
          <p:spPr bwMode="auto">
            <a:xfrm>
              <a:off x="7337425" y="2582863"/>
              <a:ext cx="153988" cy="23813"/>
            </a:xfrm>
            <a:custGeom>
              <a:avLst/>
              <a:gdLst>
                <a:gd name="T0" fmla="*/ 52 w 57"/>
                <a:gd name="T1" fmla="*/ 9 h 9"/>
                <a:gd name="T2" fmla="*/ 4 w 57"/>
                <a:gd name="T3" fmla="*/ 9 h 9"/>
                <a:gd name="T4" fmla="*/ 0 w 57"/>
                <a:gd name="T5" fmla="*/ 4 h 9"/>
                <a:gd name="T6" fmla="*/ 4 w 57"/>
                <a:gd name="T7" fmla="*/ 0 h 9"/>
                <a:gd name="T8" fmla="*/ 52 w 57"/>
                <a:gd name="T9" fmla="*/ 0 h 9"/>
                <a:gd name="T10" fmla="*/ 57 w 57"/>
                <a:gd name="T11" fmla="*/ 4 h 9"/>
                <a:gd name="T12" fmla="*/ 52 w 57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9">
                  <a:moveTo>
                    <a:pt x="52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7" y="2"/>
                    <a:pt x="57" y="4"/>
                  </a:cubicBezTo>
                  <a:cubicBezTo>
                    <a:pt x="57" y="7"/>
                    <a:pt x="55" y="9"/>
                    <a:pt x="52" y="9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25"/>
            <p:cNvSpPr>
              <a:spLocks/>
            </p:cNvSpPr>
            <p:nvPr/>
          </p:nvSpPr>
          <p:spPr bwMode="auto">
            <a:xfrm>
              <a:off x="7337425" y="2644776"/>
              <a:ext cx="153988" cy="22225"/>
            </a:xfrm>
            <a:custGeom>
              <a:avLst/>
              <a:gdLst>
                <a:gd name="T0" fmla="*/ 52 w 57"/>
                <a:gd name="T1" fmla="*/ 8 h 8"/>
                <a:gd name="T2" fmla="*/ 4 w 57"/>
                <a:gd name="T3" fmla="*/ 8 h 8"/>
                <a:gd name="T4" fmla="*/ 0 w 57"/>
                <a:gd name="T5" fmla="*/ 4 h 8"/>
                <a:gd name="T6" fmla="*/ 4 w 57"/>
                <a:gd name="T7" fmla="*/ 0 h 8"/>
                <a:gd name="T8" fmla="*/ 52 w 57"/>
                <a:gd name="T9" fmla="*/ 0 h 8"/>
                <a:gd name="T10" fmla="*/ 57 w 57"/>
                <a:gd name="T11" fmla="*/ 4 h 8"/>
                <a:gd name="T12" fmla="*/ 52 w 5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8">
                  <a:moveTo>
                    <a:pt x="5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7" y="2"/>
                    <a:pt x="57" y="4"/>
                  </a:cubicBezTo>
                  <a:cubicBezTo>
                    <a:pt x="57" y="6"/>
                    <a:pt x="55" y="8"/>
                    <a:pt x="52" y="8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26"/>
            <p:cNvSpPr>
              <a:spLocks/>
            </p:cNvSpPr>
            <p:nvPr/>
          </p:nvSpPr>
          <p:spPr bwMode="auto">
            <a:xfrm>
              <a:off x="7337425" y="2705101"/>
              <a:ext cx="153988" cy="23813"/>
            </a:xfrm>
            <a:custGeom>
              <a:avLst/>
              <a:gdLst>
                <a:gd name="T0" fmla="*/ 52 w 57"/>
                <a:gd name="T1" fmla="*/ 9 h 9"/>
                <a:gd name="T2" fmla="*/ 4 w 57"/>
                <a:gd name="T3" fmla="*/ 9 h 9"/>
                <a:gd name="T4" fmla="*/ 0 w 57"/>
                <a:gd name="T5" fmla="*/ 4 h 9"/>
                <a:gd name="T6" fmla="*/ 4 w 57"/>
                <a:gd name="T7" fmla="*/ 0 h 9"/>
                <a:gd name="T8" fmla="*/ 52 w 57"/>
                <a:gd name="T9" fmla="*/ 0 h 9"/>
                <a:gd name="T10" fmla="*/ 57 w 57"/>
                <a:gd name="T11" fmla="*/ 4 h 9"/>
                <a:gd name="T12" fmla="*/ 52 w 57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9">
                  <a:moveTo>
                    <a:pt x="52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7" y="2"/>
                    <a:pt x="57" y="4"/>
                  </a:cubicBezTo>
                  <a:cubicBezTo>
                    <a:pt x="57" y="7"/>
                    <a:pt x="55" y="9"/>
                    <a:pt x="52" y="9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27"/>
            <p:cNvSpPr>
              <a:spLocks/>
            </p:cNvSpPr>
            <p:nvPr/>
          </p:nvSpPr>
          <p:spPr bwMode="auto">
            <a:xfrm>
              <a:off x="7337425" y="2767013"/>
              <a:ext cx="153988" cy="22225"/>
            </a:xfrm>
            <a:custGeom>
              <a:avLst/>
              <a:gdLst>
                <a:gd name="T0" fmla="*/ 52 w 57"/>
                <a:gd name="T1" fmla="*/ 8 h 8"/>
                <a:gd name="T2" fmla="*/ 4 w 57"/>
                <a:gd name="T3" fmla="*/ 8 h 8"/>
                <a:gd name="T4" fmla="*/ 0 w 57"/>
                <a:gd name="T5" fmla="*/ 4 h 8"/>
                <a:gd name="T6" fmla="*/ 4 w 57"/>
                <a:gd name="T7" fmla="*/ 0 h 8"/>
                <a:gd name="T8" fmla="*/ 52 w 57"/>
                <a:gd name="T9" fmla="*/ 0 h 8"/>
                <a:gd name="T10" fmla="*/ 57 w 57"/>
                <a:gd name="T11" fmla="*/ 4 h 8"/>
                <a:gd name="T12" fmla="*/ 52 w 5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8">
                  <a:moveTo>
                    <a:pt x="5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7" y="2"/>
                    <a:pt x="57" y="4"/>
                  </a:cubicBezTo>
                  <a:cubicBezTo>
                    <a:pt x="57" y="6"/>
                    <a:pt x="55" y="8"/>
                    <a:pt x="52" y="8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28"/>
            <p:cNvSpPr>
              <a:spLocks/>
            </p:cNvSpPr>
            <p:nvPr/>
          </p:nvSpPr>
          <p:spPr bwMode="auto">
            <a:xfrm>
              <a:off x="7129463" y="2449513"/>
              <a:ext cx="138113" cy="450850"/>
            </a:xfrm>
            <a:custGeom>
              <a:avLst/>
              <a:gdLst>
                <a:gd name="T0" fmla="*/ 5 w 51"/>
                <a:gd name="T1" fmla="*/ 166 h 166"/>
                <a:gd name="T2" fmla="*/ 0 w 51"/>
                <a:gd name="T3" fmla="*/ 162 h 166"/>
                <a:gd name="T4" fmla="*/ 0 w 51"/>
                <a:gd name="T5" fmla="*/ 5 h 166"/>
                <a:gd name="T6" fmla="*/ 5 w 51"/>
                <a:gd name="T7" fmla="*/ 0 h 166"/>
                <a:gd name="T8" fmla="*/ 47 w 51"/>
                <a:gd name="T9" fmla="*/ 0 h 166"/>
                <a:gd name="T10" fmla="*/ 51 w 51"/>
                <a:gd name="T11" fmla="*/ 5 h 166"/>
                <a:gd name="T12" fmla="*/ 47 w 51"/>
                <a:gd name="T13" fmla="*/ 9 h 166"/>
                <a:gd name="T14" fmla="*/ 9 w 51"/>
                <a:gd name="T15" fmla="*/ 9 h 166"/>
                <a:gd name="T16" fmla="*/ 9 w 51"/>
                <a:gd name="T17" fmla="*/ 162 h 166"/>
                <a:gd name="T18" fmla="*/ 5 w 51"/>
                <a:gd name="T1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66">
                  <a:moveTo>
                    <a:pt x="5" y="166"/>
                  </a:moveTo>
                  <a:cubicBezTo>
                    <a:pt x="2" y="166"/>
                    <a:pt x="0" y="164"/>
                    <a:pt x="0" y="16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1" y="2"/>
                    <a:pt x="51" y="5"/>
                  </a:cubicBezTo>
                  <a:cubicBezTo>
                    <a:pt x="51" y="7"/>
                    <a:pt x="49" y="9"/>
                    <a:pt x="47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9" y="164"/>
                    <a:pt x="7" y="166"/>
                    <a:pt x="5" y="166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29"/>
            <p:cNvSpPr>
              <a:spLocks/>
            </p:cNvSpPr>
            <p:nvPr/>
          </p:nvSpPr>
          <p:spPr bwMode="auto">
            <a:xfrm>
              <a:off x="7562850" y="2547938"/>
              <a:ext cx="134938" cy="352425"/>
            </a:xfrm>
            <a:custGeom>
              <a:avLst/>
              <a:gdLst>
                <a:gd name="T0" fmla="*/ 46 w 50"/>
                <a:gd name="T1" fmla="*/ 130 h 130"/>
                <a:gd name="T2" fmla="*/ 42 w 50"/>
                <a:gd name="T3" fmla="*/ 126 h 130"/>
                <a:gd name="T4" fmla="*/ 42 w 50"/>
                <a:gd name="T5" fmla="*/ 8 h 130"/>
                <a:gd name="T6" fmla="*/ 4 w 50"/>
                <a:gd name="T7" fmla="*/ 8 h 130"/>
                <a:gd name="T8" fmla="*/ 0 w 50"/>
                <a:gd name="T9" fmla="*/ 4 h 130"/>
                <a:gd name="T10" fmla="*/ 4 w 50"/>
                <a:gd name="T11" fmla="*/ 0 h 130"/>
                <a:gd name="T12" fmla="*/ 46 w 50"/>
                <a:gd name="T13" fmla="*/ 0 h 130"/>
                <a:gd name="T14" fmla="*/ 50 w 50"/>
                <a:gd name="T15" fmla="*/ 4 h 130"/>
                <a:gd name="T16" fmla="*/ 50 w 50"/>
                <a:gd name="T17" fmla="*/ 126 h 130"/>
                <a:gd name="T18" fmla="*/ 46 w 5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30">
                  <a:moveTo>
                    <a:pt x="46" y="130"/>
                  </a:moveTo>
                  <a:cubicBezTo>
                    <a:pt x="44" y="130"/>
                    <a:pt x="42" y="128"/>
                    <a:pt x="42" y="12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8" y="0"/>
                    <a:pt x="50" y="2"/>
                    <a:pt x="50" y="4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50" y="128"/>
                    <a:pt x="48" y="130"/>
                    <a:pt x="46" y="130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30"/>
            <p:cNvSpPr>
              <a:spLocks/>
            </p:cNvSpPr>
            <p:nvPr/>
          </p:nvSpPr>
          <p:spPr bwMode="auto">
            <a:xfrm>
              <a:off x="7046913" y="2881313"/>
              <a:ext cx="738188" cy="20638"/>
            </a:xfrm>
            <a:custGeom>
              <a:avLst/>
              <a:gdLst>
                <a:gd name="T0" fmla="*/ 268 w 272"/>
                <a:gd name="T1" fmla="*/ 8 h 8"/>
                <a:gd name="T2" fmla="*/ 5 w 272"/>
                <a:gd name="T3" fmla="*/ 8 h 8"/>
                <a:gd name="T4" fmla="*/ 0 w 272"/>
                <a:gd name="T5" fmla="*/ 4 h 8"/>
                <a:gd name="T6" fmla="*/ 5 w 272"/>
                <a:gd name="T7" fmla="*/ 0 h 8"/>
                <a:gd name="T8" fmla="*/ 268 w 272"/>
                <a:gd name="T9" fmla="*/ 0 h 8"/>
                <a:gd name="T10" fmla="*/ 272 w 272"/>
                <a:gd name="T11" fmla="*/ 4 h 8"/>
                <a:gd name="T12" fmla="*/ 268 w 27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" h="8">
                  <a:moveTo>
                    <a:pt x="268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70" y="0"/>
                    <a:pt x="272" y="2"/>
                    <a:pt x="272" y="4"/>
                  </a:cubicBezTo>
                  <a:cubicBezTo>
                    <a:pt x="272" y="6"/>
                    <a:pt x="270" y="8"/>
                    <a:pt x="268" y="8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31"/>
            <p:cNvSpPr>
              <a:spLocks/>
            </p:cNvSpPr>
            <p:nvPr/>
          </p:nvSpPr>
          <p:spPr bwMode="auto">
            <a:xfrm>
              <a:off x="7685088" y="2713038"/>
              <a:ext cx="101600" cy="188913"/>
            </a:xfrm>
            <a:custGeom>
              <a:avLst/>
              <a:gdLst>
                <a:gd name="T0" fmla="*/ 22 w 38"/>
                <a:gd name="T1" fmla="*/ 70 h 70"/>
                <a:gd name="T2" fmla="*/ 18 w 38"/>
                <a:gd name="T3" fmla="*/ 67 h 70"/>
                <a:gd name="T4" fmla="*/ 21 w 38"/>
                <a:gd name="T5" fmla="*/ 62 h 70"/>
                <a:gd name="T6" fmla="*/ 29 w 38"/>
                <a:gd name="T7" fmla="*/ 50 h 70"/>
                <a:gd name="T8" fmla="*/ 22 w 38"/>
                <a:gd name="T9" fmla="*/ 37 h 70"/>
                <a:gd name="T10" fmla="*/ 20 w 38"/>
                <a:gd name="T11" fmla="*/ 34 h 70"/>
                <a:gd name="T12" fmla="*/ 21 w 38"/>
                <a:gd name="T13" fmla="*/ 31 h 70"/>
                <a:gd name="T14" fmla="*/ 22 w 38"/>
                <a:gd name="T15" fmla="*/ 26 h 70"/>
                <a:gd name="T16" fmla="*/ 14 w 38"/>
                <a:gd name="T17" fmla="*/ 17 h 70"/>
                <a:gd name="T18" fmla="*/ 14 w 38"/>
                <a:gd name="T19" fmla="*/ 17 h 70"/>
                <a:gd name="T20" fmla="*/ 10 w 38"/>
                <a:gd name="T21" fmla="*/ 14 h 70"/>
                <a:gd name="T22" fmla="*/ 4 w 38"/>
                <a:gd name="T23" fmla="*/ 9 h 70"/>
                <a:gd name="T24" fmla="*/ 0 w 38"/>
                <a:gd name="T25" fmla="*/ 5 h 70"/>
                <a:gd name="T26" fmla="*/ 4 w 38"/>
                <a:gd name="T27" fmla="*/ 0 h 70"/>
                <a:gd name="T28" fmla="*/ 17 w 38"/>
                <a:gd name="T29" fmla="*/ 9 h 70"/>
                <a:gd name="T30" fmla="*/ 31 w 38"/>
                <a:gd name="T31" fmla="*/ 26 h 70"/>
                <a:gd name="T32" fmla="*/ 30 w 38"/>
                <a:gd name="T33" fmla="*/ 32 h 70"/>
                <a:gd name="T34" fmla="*/ 38 w 38"/>
                <a:gd name="T35" fmla="*/ 49 h 70"/>
                <a:gd name="T36" fmla="*/ 22 w 38"/>
                <a:gd name="T37" fmla="*/ 70 h 70"/>
                <a:gd name="T38" fmla="*/ 22 w 38"/>
                <a:gd name="T3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" h="70">
                  <a:moveTo>
                    <a:pt x="22" y="70"/>
                  </a:moveTo>
                  <a:cubicBezTo>
                    <a:pt x="20" y="70"/>
                    <a:pt x="18" y="69"/>
                    <a:pt x="18" y="67"/>
                  </a:cubicBezTo>
                  <a:cubicBezTo>
                    <a:pt x="17" y="64"/>
                    <a:pt x="19" y="62"/>
                    <a:pt x="21" y="62"/>
                  </a:cubicBezTo>
                  <a:cubicBezTo>
                    <a:pt x="25" y="61"/>
                    <a:pt x="30" y="55"/>
                    <a:pt x="29" y="50"/>
                  </a:cubicBezTo>
                  <a:cubicBezTo>
                    <a:pt x="29" y="41"/>
                    <a:pt x="26" y="38"/>
                    <a:pt x="22" y="37"/>
                  </a:cubicBezTo>
                  <a:cubicBezTo>
                    <a:pt x="21" y="37"/>
                    <a:pt x="20" y="35"/>
                    <a:pt x="20" y="34"/>
                  </a:cubicBezTo>
                  <a:cubicBezTo>
                    <a:pt x="19" y="33"/>
                    <a:pt x="20" y="32"/>
                    <a:pt x="21" y="31"/>
                  </a:cubicBezTo>
                  <a:cubicBezTo>
                    <a:pt x="22" y="29"/>
                    <a:pt x="22" y="27"/>
                    <a:pt x="22" y="26"/>
                  </a:cubicBezTo>
                  <a:cubicBezTo>
                    <a:pt x="22" y="21"/>
                    <a:pt x="19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2" y="17"/>
                    <a:pt x="10" y="16"/>
                    <a:pt x="10" y="14"/>
                  </a:cubicBezTo>
                  <a:cubicBezTo>
                    <a:pt x="9" y="11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" y="0"/>
                    <a:pt x="15" y="4"/>
                    <a:pt x="17" y="9"/>
                  </a:cubicBezTo>
                  <a:cubicBezTo>
                    <a:pt x="25" y="11"/>
                    <a:pt x="31" y="17"/>
                    <a:pt x="31" y="26"/>
                  </a:cubicBezTo>
                  <a:cubicBezTo>
                    <a:pt x="31" y="28"/>
                    <a:pt x="30" y="30"/>
                    <a:pt x="30" y="32"/>
                  </a:cubicBezTo>
                  <a:cubicBezTo>
                    <a:pt x="35" y="35"/>
                    <a:pt x="38" y="41"/>
                    <a:pt x="38" y="49"/>
                  </a:cubicBezTo>
                  <a:cubicBezTo>
                    <a:pt x="38" y="59"/>
                    <a:pt x="31" y="68"/>
                    <a:pt x="22" y="70"/>
                  </a:cubicBezTo>
                  <a:cubicBezTo>
                    <a:pt x="22" y="70"/>
                    <a:pt x="22" y="70"/>
                    <a:pt x="22" y="70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32"/>
            <p:cNvSpPr>
              <a:spLocks/>
            </p:cNvSpPr>
            <p:nvPr/>
          </p:nvSpPr>
          <p:spPr bwMode="auto">
            <a:xfrm>
              <a:off x="7046913" y="2713038"/>
              <a:ext cx="103188" cy="188913"/>
            </a:xfrm>
            <a:custGeom>
              <a:avLst/>
              <a:gdLst>
                <a:gd name="T0" fmla="*/ 17 w 38"/>
                <a:gd name="T1" fmla="*/ 70 h 70"/>
                <a:gd name="T2" fmla="*/ 16 w 38"/>
                <a:gd name="T3" fmla="*/ 70 h 70"/>
                <a:gd name="T4" fmla="*/ 1 w 38"/>
                <a:gd name="T5" fmla="*/ 49 h 70"/>
                <a:gd name="T6" fmla="*/ 9 w 38"/>
                <a:gd name="T7" fmla="*/ 32 h 70"/>
                <a:gd name="T8" fmla="*/ 8 w 38"/>
                <a:gd name="T9" fmla="*/ 26 h 70"/>
                <a:gd name="T10" fmla="*/ 21 w 38"/>
                <a:gd name="T11" fmla="*/ 9 h 70"/>
                <a:gd name="T12" fmla="*/ 34 w 38"/>
                <a:gd name="T13" fmla="*/ 0 h 70"/>
                <a:gd name="T14" fmla="*/ 38 w 38"/>
                <a:gd name="T15" fmla="*/ 5 h 70"/>
                <a:gd name="T16" fmla="*/ 34 w 38"/>
                <a:gd name="T17" fmla="*/ 9 h 70"/>
                <a:gd name="T18" fmla="*/ 29 w 38"/>
                <a:gd name="T19" fmla="*/ 14 h 70"/>
                <a:gd name="T20" fmla="*/ 24 w 38"/>
                <a:gd name="T21" fmla="*/ 17 h 70"/>
                <a:gd name="T22" fmla="*/ 24 w 38"/>
                <a:gd name="T23" fmla="*/ 17 h 70"/>
                <a:gd name="T24" fmla="*/ 16 w 38"/>
                <a:gd name="T25" fmla="*/ 26 h 70"/>
                <a:gd name="T26" fmla="*/ 18 w 38"/>
                <a:gd name="T27" fmla="*/ 31 h 70"/>
                <a:gd name="T28" fmla="*/ 19 w 38"/>
                <a:gd name="T29" fmla="*/ 34 h 70"/>
                <a:gd name="T30" fmla="*/ 16 w 38"/>
                <a:gd name="T31" fmla="*/ 37 h 70"/>
                <a:gd name="T32" fmla="*/ 9 w 38"/>
                <a:gd name="T33" fmla="*/ 50 h 70"/>
                <a:gd name="T34" fmla="*/ 18 w 38"/>
                <a:gd name="T35" fmla="*/ 62 h 70"/>
                <a:gd name="T36" fmla="*/ 21 w 38"/>
                <a:gd name="T37" fmla="*/ 67 h 70"/>
                <a:gd name="T38" fmla="*/ 17 w 38"/>
                <a:gd name="T3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" h="70">
                  <a:moveTo>
                    <a:pt x="17" y="70"/>
                  </a:moveTo>
                  <a:cubicBezTo>
                    <a:pt x="17" y="70"/>
                    <a:pt x="16" y="70"/>
                    <a:pt x="16" y="70"/>
                  </a:cubicBezTo>
                  <a:cubicBezTo>
                    <a:pt x="8" y="68"/>
                    <a:pt x="0" y="59"/>
                    <a:pt x="1" y="49"/>
                  </a:cubicBezTo>
                  <a:cubicBezTo>
                    <a:pt x="1" y="41"/>
                    <a:pt x="4" y="35"/>
                    <a:pt x="9" y="32"/>
                  </a:cubicBezTo>
                  <a:cubicBezTo>
                    <a:pt x="8" y="30"/>
                    <a:pt x="8" y="28"/>
                    <a:pt x="8" y="26"/>
                  </a:cubicBezTo>
                  <a:cubicBezTo>
                    <a:pt x="8" y="17"/>
                    <a:pt x="14" y="11"/>
                    <a:pt x="21" y="9"/>
                  </a:cubicBezTo>
                  <a:cubicBezTo>
                    <a:pt x="23" y="4"/>
                    <a:pt x="28" y="0"/>
                    <a:pt x="34" y="0"/>
                  </a:cubicBezTo>
                  <a:cubicBezTo>
                    <a:pt x="37" y="0"/>
                    <a:pt x="38" y="2"/>
                    <a:pt x="38" y="5"/>
                  </a:cubicBezTo>
                  <a:cubicBezTo>
                    <a:pt x="38" y="7"/>
                    <a:pt x="37" y="9"/>
                    <a:pt x="34" y="9"/>
                  </a:cubicBezTo>
                  <a:cubicBezTo>
                    <a:pt x="31" y="9"/>
                    <a:pt x="29" y="11"/>
                    <a:pt x="29" y="14"/>
                  </a:cubicBezTo>
                  <a:cubicBezTo>
                    <a:pt x="28" y="16"/>
                    <a:pt x="27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0" y="17"/>
                    <a:pt x="16" y="21"/>
                    <a:pt x="16" y="26"/>
                  </a:cubicBezTo>
                  <a:cubicBezTo>
                    <a:pt x="16" y="27"/>
                    <a:pt x="17" y="29"/>
                    <a:pt x="18" y="31"/>
                  </a:cubicBezTo>
                  <a:cubicBezTo>
                    <a:pt x="19" y="32"/>
                    <a:pt x="19" y="33"/>
                    <a:pt x="19" y="34"/>
                  </a:cubicBezTo>
                  <a:cubicBezTo>
                    <a:pt x="18" y="35"/>
                    <a:pt x="17" y="37"/>
                    <a:pt x="16" y="37"/>
                  </a:cubicBezTo>
                  <a:cubicBezTo>
                    <a:pt x="10" y="40"/>
                    <a:pt x="9" y="45"/>
                    <a:pt x="9" y="50"/>
                  </a:cubicBezTo>
                  <a:cubicBezTo>
                    <a:pt x="9" y="55"/>
                    <a:pt x="13" y="61"/>
                    <a:pt x="18" y="62"/>
                  </a:cubicBezTo>
                  <a:cubicBezTo>
                    <a:pt x="20" y="62"/>
                    <a:pt x="21" y="64"/>
                    <a:pt x="21" y="67"/>
                  </a:cubicBezTo>
                  <a:cubicBezTo>
                    <a:pt x="21" y="69"/>
                    <a:pt x="19" y="70"/>
                    <a:pt x="17" y="70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33"/>
            <p:cNvSpPr>
              <a:spLocks/>
            </p:cNvSpPr>
            <p:nvPr/>
          </p:nvSpPr>
          <p:spPr bwMode="auto">
            <a:xfrm>
              <a:off x="7578725" y="2593976"/>
              <a:ext cx="22225" cy="203200"/>
            </a:xfrm>
            <a:custGeom>
              <a:avLst/>
              <a:gdLst>
                <a:gd name="T0" fmla="*/ 4 w 8"/>
                <a:gd name="T1" fmla="*/ 75 h 75"/>
                <a:gd name="T2" fmla="*/ 0 w 8"/>
                <a:gd name="T3" fmla="*/ 71 h 75"/>
                <a:gd name="T4" fmla="*/ 0 w 8"/>
                <a:gd name="T5" fmla="*/ 5 h 75"/>
                <a:gd name="T6" fmla="*/ 4 w 8"/>
                <a:gd name="T7" fmla="*/ 0 h 75"/>
                <a:gd name="T8" fmla="*/ 8 w 8"/>
                <a:gd name="T9" fmla="*/ 5 h 75"/>
                <a:gd name="T10" fmla="*/ 8 w 8"/>
                <a:gd name="T11" fmla="*/ 71 h 75"/>
                <a:gd name="T12" fmla="*/ 4 w 8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5">
                  <a:moveTo>
                    <a:pt x="4" y="75"/>
                  </a:moveTo>
                  <a:cubicBezTo>
                    <a:pt x="2" y="75"/>
                    <a:pt x="0" y="73"/>
                    <a:pt x="0" y="7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5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3"/>
                    <a:pt x="7" y="75"/>
                    <a:pt x="4" y="75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34"/>
            <p:cNvSpPr>
              <a:spLocks/>
            </p:cNvSpPr>
            <p:nvPr/>
          </p:nvSpPr>
          <p:spPr bwMode="auto">
            <a:xfrm>
              <a:off x="7624763" y="2593976"/>
              <a:ext cx="22225" cy="203200"/>
            </a:xfrm>
            <a:custGeom>
              <a:avLst/>
              <a:gdLst>
                <a:gd name="T0" fmla="*/ 4 w 8"/>
                <a:gd name="T1" fmla="*/ 75 h 75"/>
                <a:gd name="T2" fmla="*/ 0 w 8"/>
                <a:gd name="T3" fmla="*/ 71 h 75"/>
                <a:gd name="T4" fmla="*/ 0 w 8"/>
                <a:gd name="T5" fmla="*/ 5 h 75"/>
                <a:gd name="T6" fmla="*/ 4 w 8"/>
                <a:gd name="T7" fmla="*/ 0 h 75"/>
                <a:gd name="T8" fmla="*/ 8 w 8"/>
                <a:gd name="T9" fmla="*/ 5 h 75"/>
                <a:gd name="T10" fmla="*/ 8 w 8"/>
                <a:gd name="T11" fmla="*/ 71 h 75"/>
                <a:gd name="T12" fmla="*/ 4 w 8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5">
                  <a:moveTo>
                    <a:pt x="4" y="75"/>
                  </a:moveTo>
                  <a:cubicBezTo>
                    <a:pt x="2" y="75"/>
                    <a:pt x="0" y="73"/>
                    <a:pt x="0" y="7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3"/>
                    <a:pt x="6" y="75"/>
                    <a:pt x="4" y="75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35"/>
            <p:cNvSpPr>
              <a:spLocks/>
            </p:cNvSpPr>
            <p:nvPr/>
          </p:nvSpPr>
          <p:spPr bwMode="auto">
            <a:xfrm>
              <a:off x="7353300" y="2827338"/>
              <a:ext cx="119063" cy="74613"/>
            </a:xfrm>
            <a:custGeom>
              <a:avLst/>
              <a:gdLst>
                <a:gd name="T0" fmla="*/ 39 w 44"/>
                <a:gd name="T1" fmla="*/ 28 h 28"/>
                <a:gd name="T2" fmla="*/ 35 w 44"/>
                <a:gd name="T3" fmla="*/ 24 h 28"/>
                <a:gd name="T4" fmla="*/ 35 w 44"/>
                <a:gd name="T5" fmla="*/ 9 h 28"/>
                <a:gd name="T6" fmla="*/ 9 w 44"/>
                <a:gd name="T7" fmla="*/ 9 h 28"/>
                <a:gd name="T8" fmla="*/ 9 w 44"/>
                <a:gd name="T9" fmla="*/ 24 h 28"/>
                <a:gd name="T10" fmla="*/ 5 w 44"/>
                <a:gd name="T11" fmla="*/ 28 h 28"/>
                <a:gd name="T12" fmla="*/ 0 w 44"/>
                <a:gd name="T13" fmla="*/ 24 h 28"/>
                <a:gd name="T14" fmla="*/ 0 w 44"/>
                <a:gd name="T15" fmla="*/ 5 h 28"/>
                <a:gd name="T16" fmla="*/ 5 w 44"/>
                <a:gd name="T17" fmla="*/ 0 h 28"/>
                <a:gd name="T18" fmla="*/ 39 w 44"/>
                <a:gd name="T19" fmla="*/ 0 h 28"/>
                <a:gd name="T20" fmla="*/ 44 w 44"/>
                <a:gd name="T21" fmla="*/ 5 h 28"/>
                <a:gd name="T22" fmla="*/ 44 w 44"/>
                <a:gd name="T23" fmla="*/ 24 h 28"/>
                <a:gd name="T24" fmla="*/ 39 w 44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28">
                  <a:moveTo>
                    <a:pt x="39" y="28"/>
                  </a:moveTo>
                  <a:cubicBezTo>
                    <a:pt x="37" y="28"/>
                    <a:pt x="35" y="26"/>
                    <a:pt x="35" y="2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6"/>
                    <a:pt x="7" y="28"/>
                    <a:pt x="5" y="28"/>
                  </a:cubicBezTo>
                  <a:cubicBezTo>
                    <a:pt x="2" y="28"/>
                    <a:pt x="0" y="26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2" y="0"/>
                    <a:pt x="44" y="2"/>
                    <a:pt x="44" y="5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6"/>
                    <a:pt x="42" y="28"/>
                    <a:pt x="39" y="28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36"/>
            <p:cNvSpPr>
              <a:spLocks/>
            </p:cNvSpPr>
            <p:nvPr/>
          </p:nvSpPr>
          <p:spPr bwMode="auto">
            <a:xfrm>
              <a:off x="7180263" y="2827338"/>
              <a:ext cx="73025" cy="74613"/>
            </a:xfrm>
            <a:custGeom>
              <a:avLst/>
              <a:gdLst>
                <a:gd name="T0" fmla="*/ 23 w 27"/>
                <a:gd name="T1" fmla="*/ 28 h 28"/>
                <a:gd name="T2" fmla="*/ 19 w 27"/>
                <a:gd name="T3" fmla="*/ 24 h 28"/>
                <a:gd name="T4" fmla="*/ 19 w 27"/>
                <a:gd name="T5" fmla="*/ 9 h 28"/>
                <a:gd name="T6" fmla="*/ 9 w 27"/>
                <a:gd name="T7" fmla="*/ 9 h 28"/>
                <a:gd name="T8" fmla="*/ 9 w 27"/>
                <a:gd name="T9" fmla="*/ 24 h 28"/>
                <a:gd name="T10" fmla="*/ 4 w 27"/>
                <a:gd name="T11" fmla="*/ 28 h 28"/>
                <a:gd name="T12" fmla="*/ 0 w 27"/>
                <a:gd name="T13" fmla="*/ 24 h 28"/>
                <a:gd name="T14" fmla="*/ 0 w 27"/>
                <a:gd name="T15" fmla="*/ 5 h 28"/>
                <a:gd name="T16" fmla="*/ 4 w 27"/>
                <a:gd name="T17" fmla="*/ 0 h 28"/>
                <a:gd name="T18" fmla="*/ 23 w 27"/>
                <a:gd name="T19" fmla="*/ 0 h 28"/>
                <a:gd name="T20" fmla="*/ 27 w 27"/>
                <a:gd name="T21" fmla="*/ 5 h 28"/>
                <a:gd name="T22" fmla="*/ 27 w 27"/>
                <a:gd name="T23" fmla="*/ 24 h 28"/>
                <a:gd name="T24" fmla="*/ 23 w 27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28">
                  <a:moveTo>
                    <a:pt x="23" y="28"/>
                  </a:moveTo>
                  <a:cubicBezTo>
                    <a:pt x="20" y="28"/>
                    <a:pt x="19" y="26"/>
                    <a:pt x="19" y="24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6"/>
                    <a:pt x="7" y="28"/>
                    <a:pt x="4" y="28"/>
                  </a:cubicBezTo>
                  <a:cubicBezTo>
                    <a:pt x="2" y="28"/>
                    <a:pt x="0" y="26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7" y="2"/>
                    <a:pt x="27" y="5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6"/>
                    <a:pt x="25" y="28"/>
                    <a:pt x="23" y="28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37"/>
            <p:cNvSpPr>
              <a:spLocks/>
            </p:cNvSpPr>
            <p:nvPr/>
          </p:nvSpPr>
          <p:spPr bwMode="auto">
            <a:xfrm>
              <a:off x="7575550" y="2827338"/>
              <a:ext cx="73025" cy="74613"/>
            </a:xfrm>
            <a:custGeom>
              <a:avLst/>
              <a:gdLst>
                <a:gd name="T0" fmla="*/ 22 w 27"/>
                <a:gd name="T1" fmla="*/ 28 h 28"/>
                <a:gd name="T2" fmla="*/ 18 w 27"/>
                <a:gd name="T3" fmla="*/ 24 h 28"/>
                <a:gd name="T4" fmla="*/ 18 w 27"/>
                <a:gd name="T5" fmla="*/ 9 h 28"/>
                <a:gd name="T6" fmla="*/ 8 w 27"/>
                <a:gd name="T7" fmla="*/ 9 h 28"/>
                <a:gd name="T8" fmla="*/ 8 w 27"/>
                <a:gd name="T9" fmla="*/ 24 h 28"/>
                <a:gd name="T10" fmla="*/ 4 w 27"/>
                <a:gd name="T11" fmla="*/ 28 h 28"/>
                <a:gd name="T12" fmla="*/ 0 w 27"/>
                <a:gd name="T13" fmla="*/ 24 h 28"/>
                <a:gd name="T14" fmla="*/ 0 w 27"/>
                <a:gd name="T15" fmla="*/ 5 h 28"/>
                <a:gd name="T16" fmla="*/ 4 w 27"/>
                <a:gd name="T17" fmla="*/ 0 h 28"/>
                <a:gd name="T18" fmla="*/ 22 w 27"/>
                <a:gd name="T19" fmla="*/ 0 h 28"/>
                <a:gd name="T20" fmla="*/ 27 w 27"/>
                <a:gd name="T21" fmla="*/ 5 h 28"/>
                <a:gd name="T22" fmla="*/ 27 w 27"/>
                <a:gd name="T23" fmla="*/ 24 h 28"/>
                <a:gd name="T24" fmla="*/ 22 w 27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28">
                  <a:moveTo>
                    <a:pt x="22" y="28"/>
                  </a:moveTo>
                  <a:cubicBezTo>
                    <a:pt x="20" y="28"/>
                    <a:pt x="18" y="26"/>
                    <a:pt x="18" y="2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6"/>
                    <a:pt x="6" y="28"/>
                    <a:pt x="4" y="28"/>
                  </a:cubicBezTo>
                  <a:cubicBezTo>
                    <a:pt x="2" y="28"/>
                    <a:pt x="0" y="26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7" y="2"/>
                    <a:pt x="27" y="5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6"/>
                    <a:pt x="25" y="28"/>
                    <a:pt x="22" y="28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Freeform 38"/>
            <p:cNvSpPr>
              <a:spLocks/>
            </p:cNvSpPr>
            <p:nvPr/>
          </p:nvSpPr>
          <p:spPr bwMode="auto">
            <a:xfrm>
              <a:off x="7175500" y="2233613"/>
              <a:ext cx="223838" cy="203200"/>
            </a:xfrm>
            <a:custGeom>
              <a:avLst/>
              <a:gdLst>
                <a:gd name="T0" fmla="*/ 4 w 83"/>
                <a:gd name="T1" fmla="*/ 75 h 75"/>
                <a:gd name="T2" fmla="*/ 0 w 83"/>
                <a:gd name="T3" fmla="*/ 71 h 75"/>
                <a:gd name="T4" fmla="*/ 0 w 83"/>
                <a:gd name="T5" fmla="*/ 4 h 75"/>
                <a:gd name="T6" fmla="*/ 4 w 83"/>
                <a:gd name="T7" fmla="*/ 0 h 75"/>
                <a:gd name="T8" fmla="*/ 78 w 83"/>
                <a:gd name="T9" fmla="*/ 0 h 75"/>
                <a:gd name="T10" fmla="*/ 83 w 83"/>
                <a:gd name="T11" fmla="*/ 4 h 75"/>
                <a:gd name="T12" fmla="*/ 83 w 83"/>
                <a:gd name="T13" fmla="*/ 30 h 75"/>
                <a:gd name="T14" fmla="*/ 78 w 83"/>
                <a:gd name="T15" fmla="*/ 34 h 75"/>
                <a:gd name="T16" fmla="*/ 74 w 83"/>
                <a:gd name="T17" fmla="*/ 30 h 75"/>
                <a:gd name="T18" fmla="*/ 74 w 83"/>
                <a:gd name="T19" fmla="*/ 8 h 75"/>
                <a:gd name="T20" fmla="*/ 8 w 83"/>
                <a:gd name="T21" fmla="*/ 8 h 75"/>
                <a:gd name="T22" fmla="*/ 8 w 83"/>
                <a:gd name="T23" fmla="*/ 71 h 75"/>
                <a:gd name="T24" fmla="*/ 4 w 83"/>
                <a:gd name="T2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75">
                  <a:moveTo>
                    <a:pt x="4" y="75"/>
                  </a:moveTo>
                  <a:cubicBezTo>
                    <a:pt x="2" y="75"/>
                    <a:pt x="0" y="73"/>
                    <a:pt x="0" y="7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3" y="2"/>
                    <a:pt x="83" y="4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3" y="32"/>
                    <a:pt x="81" y="34"/>
                    <a:pt x="78" y="34"/>
                  </a:cubicBezTo>
                  <a:cubicBezTo>
                    <a:pt x="76" y="34"/>
                    <a:pt x="74" y="32"/>
                    <a:pt x="74" y="30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3"/>
                    <a:pt x="6" y="75"/>
                    <a:pt x="4" y="75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39"/>
            <p:cNvSpPr>
              <a:spLocks/>
            </p:cNvSpPr>
            <p:nvPr/>
          </p:nvSpPr>
          <p:spPr bwMode="auto">
            <a:xfrm>
              <a:off x="7334250" y="2173288"/>
              <a:ext cx="138113" cy="193675"/>
            </a:xfrm>
            <a:custGeom>
              <a:avLst/>
              <a:gdLst>
                <a:gd name="T0" fmla="*/ 46 w 51"/>
                <a:gd name="T1" fmla="*/ 71 h 71"/>
                <a:gd name="T2" fmla="*/ 42 w 51"/>
                <a:gd name="T3" fmla="*/ 67 h 71"/>
                <a:gd name="T4" fmla="*/ 42 w 51"/>
                <a:gd name="T5" fmla="*/ 9 h 71"/>
                <a:gd name="T6" fmla="*/ 8 w 51"/>
                <a:gd name="T7" fmla="*/ 9 h 71"/>
                <a:gd name="T8" fmla="*/ 8 w 51"/>
                <a:gd name="T9" fmla="*/ 25 h 71"/>
                <a:gd name="T10" fmla="*/ 4 w 51"/>
                <a:gd name="T11" fmla="*/ 29 h 71"/>
                <a:gd name="T12" fmla="*/ 0 w 51"/>
                <a:gd name="T13" fmla="*/ 25 h 71"/>
                <a:gd name="T14" fmla="*/ 0 w 51"/>
                <a:gd name="T15" fmla="*/ 5 h 71"/>
                <a:gd name="T16" fmla="*/ 4 w 51"/>
                <a:gd name="T17" fmla="*/ 0 h 71"/>
                <a:gd name="T18" fmla="*/ 46 w 51"/>
                <a:gd name="T19" fmla="*/ 0 h 71"/>
                <a:gd name="T20" fmla="*/ 51 w 51"/>
                <a:gd name="T21" fmla="*/ 5 h 71"/>
                <a:gd name="T22" fmla="*/ 51 w 51"/>
                <a:gd name="T23" fmla="*/ 67 h 71"/>
                <a:gd name="T24" fmla="*/ 46 w 51"/>
                <a:gd name="T2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71">
                  <a:moveTo>
                    <a:pt x="46" y="71"/>
                  </a:moveTo>
                  <a:cubicBezTo>
                    <a:pt x="44" y="71"/>
                    <a:pt x="42" y="69"/>
                    <a:pt x="42" y="67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7"/>
                    <a:pt x="6" y="29"/>
                    <a:pt x="4" y="29"/>
                  </a:cubicBezTo>
                  <a:cubicBezTo>
                    <a:pt x="2" y="29"/>
                    <a:pt x="0" y="27"/>
                    <a:pt x="0" y="2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0"/>
                    <a:pt x="51" y="2"/>
                    <a:pt x="51" y="5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9"/>
                    <a:pt x="49" y="71"/>
                    <a:pt x="46" y="71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40"/>
            <p:cNvSpPr>
              <a:spLocks/>
            </p:cNvSpPr>
            <p:nvPr/>
          </p:nvSpPr>
          <p:spPr bwMode="auto">
            <a:xfrm>
              <a:off x="7486650" y="2271713"/>
              <a:ext cx="142875" cy="261938"/>
            </a:xfrm>
            <a:custGeom>
              <a:avLst/>
              <a:gdLst>
                <a:gd name="T0" fmla="*/ 49 w 53"/>
                <a:gd name="T1" fmla="*/ 97 h 97"/>
                <a:gd name="T2" fmla="*/ 45 w 53"/>
                <a:gd name="T3" fmla="*/ 93 h 97"/>
                <a:gd name="T4" fmla="*/ 45 w 53"/>
                <a:gd name="T5" fmla="*/ 9 h 97"/>
                <a:gd name="T6" fmla="*/ 4 w 53"/>
                <a:gd name="T7" fmla="*/ 9 h 97"/>
                <a:gd name="T8" fmla="*/ 0 w 53"/>
                <a:gd name="T9" fmla="*/ 5 h 97"/>
                <a:gd name="T10" fmla="*/ 4 w 53"/>
                <a:gd name="T11" fmla="*/ 0 h 97"/>
                <a:gd name="T12" fmla="*/ 49 w 53"/>
                <a:gd name="T13" fmla="*/ 0 h 97"/>
                <a:gd name="T14" fmla="*/ 53 w 53"/>
                <a:gd name="T15" fmla="*/ 5 h 97"/>
                <a:gd name="T16" fmla="*/ 53 w 53"/>
                <a:gd name="T17" fmla="*/ 93 h 97"/>
                <a:gd name="T18" fmla="*/ 49 w 53"/>
                <a:gd name="T1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7">
                  <a:moveTo>
                    <a:pt x="49" y="97"/>
                  </a:moveTo>
                  <a:cubicBezTo>
                    <a:pt x="47" y="97"/>
                    <a:pt x="45" y="95"/>
                    <a:pt x="45" y="93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1" y="0"/>
                    <a:pt x="53" y="2"/>
                    <a:pt x="53" y="5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5"/>
                    <a:pt x="51" y="97"/>
                    <a:pt x="49" y="97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41"/>
            <p:cNvSpPr>
              <a:spLocks/>
            </p:cNvSpPr>
            <p:nvPr/>
          </p:nvSpPr>
          <p:spPr bwMode="auto">
            <a:xfrm>
              <a:off x="7416800" y="2144713"/>
              <a:ext cx="20638" cy="53975"/>
            </a:xfrm>
            <a:custGeom>
              <a:avLst/>
              <a:gdLst>
                <a:gd name="T0" fmla="*/ 4 w 8"/>
                <a:gd name="T1" fmla="*/ 20 h 20"/>
                <a:gd name="T2" fmla="*/ 0 w 8"/>
                <a:gd name="T3" fmla="*/ 16 h 20"/>
                <a:gd name="T4" fmla="*/ 0 w 8"/>
                <a:gd name="T5" fmla="*/ 4 h 20"/>
                <a:gd name="T6" fmla="*/ 4 w 8"/>
                <a:gd name="T7" fmla="*/ 0 h 20"/>
                <a:gd name="T8" fmla="*/ 8 w 8"/>
                <a:gd name="T9" fmla="*/ 4 h 20"/>
                <a:gd name="T10" fmla="*/ 8 w 8"/>
                <a:gd name="T11" fmla="*/ 16 h 20"/>
                <a:gd name="T12" fmla="*/ 4 w 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0">
                  <a:moveTo>
                    <a:pt x="4" y="20"/>
                  </a:moveTo>
                  <a:cubicBezTo>
                    <a:pt x="2" y="20"/>
                    <a:pt x="0" y="18"/>
                    <a:pt x="0" y="1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6" y="20"/>
                    <a:pt x="4" y="20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42"/>
            <p:cNvSpPr>
              <a:spLocks/>
            </p:cNvSpPr>
            <p:nvPr/>
          </p:nvSpPr>
          <p:spPr bwMode="auto">
            <a:xfrm>
              <a:off x="7221538" y="2276476"/>
              <a:ext cx="39688" cy="25400"/>
            </a:xfrm>
            <a:custGeom>
              <a:avLst/>
              <a:gdLst>
                <a:gd name="T0" fmla="*/ 11 w 15"/>
                <a:gd name="T1" fmla="*/ 9 h 9"/>
                <a:gd name="T2" fmla="*/ 4 w 15"/>
                <a:gd name="T3" fmla="*/ 9 h 9"/>
                <a:gd name="T4" fmla="*/ 0 w 15"/>
                <a:gd name="T5" fmla="*/ 4 h 9"/>
                <a:gd name="T6" fmla="*/ 4 w 15"/>
                <a:gd name="T7" fmla="*/ 0 h 9"/>
                <a:gd name="T8" fmla="*/ 11 w 15"/>
                <a:gd name="T9" fmla="*/ 0 h 9"/>
                <a:gd name="T10" fmla="*/ 15 w 15"/>
                <a:gd name="T11" fmla="*/ 4 h 9"/>
                <a:gd name="T12" fmla="*/ 11 w 1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9">
                  <a:moveTo>
                    <a:pt x="11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5" y="2"/>
                    <a:pt x="15" y="4"/>
                  </a:cubicBezTo>
                  <a:cubicBezTo>
                    <a:pt x="15" y="7"/>
                    <a:pt x="13" y="9"/>
                    <a:pt x="11" y="9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Freeform 43"/>
            <p:cNvSpPr>
              <a:spLocks/>
            </p:cNvSpPr>
            <p:nvPr/>
          </p:nvSpPr>
          <p:spPr bwMode="auto">
            <a:xfrm>
              <a:off x="7288213" y="2276476"/>
              <a:ext cx="41275" cy="25400"/>
            </a:xfrm>
            <a:custGeom>
              <a:avLst/>
              <a:gdLst>
                <a:gd name="T0" fmla="*/ 11 w 15"/>
                <a:gd name="T1" fmla="*/ 9 h 9"/>
                <a:gd name="T2" fmla="*/ 4 w 15"/>
                <a:gd name="T3" fmla="*/ 9 h 9"/>
                <a:gd name="T4" fmla="*/ 0 w 15"/>
                <a:gd name="T5" fmla="*/ 4 h 9"/>
                <a:gd name="T6" fmla="*/ 4 w 15"/>
                <a:gd name="T7" fmla="*/ 0 h 9"/>
                <a:gd name="T8" fmla="*/ 11 w 15"/>
                <a:gd name="T9" fmla="*/ 0 h 9"/>
                <a:gd name="T10" fmla="*/ 15 w 15"/>
                <a:gd name="T11" fmla="*/ 4 h 9"/>
                <a:gd name="T12" fmla="*/ 11 w 1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9">
                  <a:moveTo>
                    <a:pt x="11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5" y="2"/>
                    <a:pt x="15" y="4"/>
                  </a:cubicBezTo>
                  <a:cubicBezTo>
                    <a:pt x="15" y="7"/>
                    <a:pt x="13" y="9"/>
                    <a:pt x="11" y="9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Freeform 44"/>
            <p:cNvSpPr>
              <a:spLocks/>
            </p:cNvSpPr>
            <p:nvPr/>
          </p:nvSpPr>
          <p:spPr bwMode="auto">
            <a:xfrm>
              <a:off x="7221538" y="2322513"/>
              <a:ext cx="39688" cy="22225"/>
            </a:xfrm>
            <a:custGeom>
              <a:avLst/>
              <a:gdLst>
                <a:gd name="T0" fmla="*/ 11 w 15"/>
                <a:gd name="T1" fmla="*/ 8 h 8"/>
                <a:gd name="T2" fmla="*/ 4 w 15"/>
                <a:gd name="T3" fmla="*/ 8 h 8"/>
                <a:gd name="T4" fmla="*/ 0 w 15"/>
                <a:gd name="T5" fmla="*/ 4 h 8"/>
                <a:gd name="T6" fmla="*/ 4 w 15"/>
                <a:gd name="T7" fmla="*/ 0 h 8"/>
                <a:gd name="T8" fmla="*/ 11 w 15"/>
                <a:gd name="T9" fmla="*/ 0 h 8"/>
                <a:gd name="T10" fmla="*/ 15 w 15"/>
                <a:gd name="T11" fmla="*/ 4 h 8"/>
                <a:gd name="T12" fmla="*/ 11 w 1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8">
                  <a:moveTo>
                    <a:pt x="11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5" y="2"/>
                    <a:pt x="15" y="4"/>
                  </a:cubicBezTo>
                  <a:cubicBezTo>
                    <a:pt x="15" y="6"/>
                    <a:pt x="13" y="8"/>
                    <a:pt x="11" y="8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Freeform 45"/>
            <p:cNvSpPr>
              <a:spLocks/>
            </p:cNvSpPr>
            <p:nvPr/>
          </p:nvSpPr>
          <p:spPr bwMode="auto">
            <a:xfrm>
              <a:off x="7221538" y="2368551"/>
              <a:ext cx="39688" cy="22225"/>
            </a:xfrm>
            <a:custGeom>
              <a:avLst/>
              <a:gdLst>
                <a:gd name="T0" fmla="*/ 11 w 15"/>
                <a:gd name="T1" fmla="*/ 8 h 8"/>
                <a:gd name="T2" fmla="*/ 4 w 15"/>
                <a:gd name="T3" fmla="*/ 8 h 8"/>
                <a:gd name="T4" fmla="*/ 0 w 15"/>
                <a:gd name="T5" fmla="*/ 4 h 8"/>
                <a:gd name="T6" fmla="*/ 4 w 15"/>
                <a:gd name="T7" fmla="*/ 0 h 8"/>
                <a:gd name="T8" fmla="*/ 11 w 15"/>
                <a:gd name="T9" fmla="*/ 0 h 8"/>
                <a:gd name="T10" fmla="*/ 15 w 15"/>
                <a:gd name="T11" fmla="*/ 4 h 8"/>
                <a:gd name="T12" fmla="*/ 11 w 1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8">
                  <a:moveTo>
                    <a:pt x="11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5" y="2"/>
                    <a:pt x="15" y="4"/>
                  </a:cubicBezTo>
                  <a:cubicBezTo>
                    <a:pt x="15" y="6"/>
                    <a:pt x="13" y="8"/>
                    <a:pt x="11" y="8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46"/>
            <p:cNvSpPr>
              <a:spLocks/>
            </p:cNvSpPr>
            <p:nvPr/>
          </p:nvSpPr>
          <p:spPr bwMode="auto">
            <a:xfrm>
              <a:off x="7564438" y="2322513"/>
              <a:ext cx="63500" cy="25400"/>
            </a:xfrm>
            <a:custGeom>
              <a:avLst/>
              <a:gdLst>
                <a:gd name="T0" fmla="*/ 19 w 23"/>
                <a:gd name="T1" fmla="*/ 9 h 9"/>
                <a:gd name="T2" fmla="*/ 5 w 23"/>
                <a:gd name="T3" fmla="*/ 9 h 9"/>
                <a:gd name="T4" fmla="*/ 0 w 23"/>
                <a:gd name="T5" fmla="*/ 4 h 9"/>
                <a:gd name="T6" fmla="*/ 5 w 23"/>
                <a:gd name="T7" fmla="*/ 0 h 9"/>
                <a:gd name="T8" fmla="*/ 19 w 23"/>
                <a:gd name="T9" fmla="*/ 0 h 9"/>
                <a:gd name="T10" fmla="*/ 23 w 23"/>
                <a:gd name="T11" fmla="*/ 4 h 9"/>
                <a:gd name="T12" fmla="*/ 19 w 2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9">
                  <a:moveTo>
                    <a:pt x="1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7"/>
                    <a:pt x="21" y="9"/>
                    <a:pt x="19" y="9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Freeform 47"/>
            <p:cNvSpPr>
              <a:spLocks/>
            </p:cNvSpPr>
            <p:nvPr/>
          </p:nvSpPr>
          <p:spPr bwMode="auto">
            <a:xfrm>
              <a:off x="7564438" y="2371726"/>
              <a:ext cx="63500" cy="23813"/>
            </a:xfrm>
            <a:custGeom>
              <a:avLst/>
              <a:gdLst>
                <a:gd name="T0" fmla="*/ 19 w 23"/>
                <a:gd name="T1" fmla="*/ 9 h 9"/>
                <a:gd name="T2" fmla="*/ 5 w 23"/>
                <a:gd name="T3" fmla="*/ 9 h 9"/>
                <a:gd name="T4" fmla="*/ 0 w 23"/>
                <a:gd name="T5" fmla="*/ 5 h 9"/>
                <a:gd name="T6" fmla="*/ 5 w 23"/>
                <a:gd name="T7" fmla="*/ 0 h 9"/>
                <a:gd name="T8" fmla="*/ 19 w 23"/>
                <a:gd name="T9" fmla="*/ 0 h 9"/>
                <a:gd name="T10" fmla="*/ 23 w 23"/>
                <a:gd name="T11" fmla="*/ 5 h 9"/>
                <a:gd name="T12" fmla="*/ 19 w 2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9">
                  <a:moveTo>
                    <a:pt x="1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5"/>
                  </a:cubicBezTo>
                  <a:cubicBezTo>
                    <a:pt x="23" y="7"/>
                    <a:pt x="21" y="9"/>
                    <a:pt x="19" y="9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" name="Freeform 48"/>
            <p:cNvSpPr>
              <a:spLocks/>
            </p:cNvSpPr>
            <p:nvPr/>
          </p:nvSpPr>
          <p:spPr bwMode="auto">
            <a:xfrm>
              <a:off x="7564438" y="2422526"/>
              <a:ext cx="63500" cy="22225"/>
            </a:xfrm>
            <a:custGeom>
              <a:avLst/>
              <a:gdLst>
                <a:gd name="T0" fmla="*/ 19 w 23"/>
                <a:gd name="T1" fmla="*/ 8 h 8"/>
                <a:gd name="T2" fmla="*/ 5 w 23"/>
                <a:gd name="T3" fmla="*/ 8 h 8"/>
                <a:gd name="T4" fmla="*/ 0 w 23"/>
                <a:gd name="T5" fmla="*/ 4 h 8"/>
                <a:gd name="T6" fmla="*/ 5 w 23"/>
                <a:gd name="T7" fmla="*/ 0 h 8"/>
                <a:gd name="T8" fmla="*/ 19 w 23"/>
                <a:gd name="T9" fmla="*/ 0 h 8"/>
                <a:gd name="T10" fmla="*/ 23 w 23"/>
                <a:gd name="T11" fmla="*/ 4 h 8"/>
                <a:gd name="T12" fmla="*/ 19 w 2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19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6"/>
                    <a:pt x="21" y="8"/>
                    <a:pt x="19" y="8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" name="Freeform 49"/>
            <p:cNvSpPr>
              <a:spLocks/>
            </p:cNvSpPr>
            <p:nvPr/>
          </p:nvSpPr>
          <p:spPr bwMode="auto">
            <a:xfrm>
              <a:off x="7564438" y="2471738"/>
              <a:ext cx="63500" cy="22225"/>
            </a:xfrm>
            <a:custGeom>
              <a:avLst/>
              <a:gdLst>
                <a:gd name="T0" fmla="*/ 19 w 23"/>
                <a:gd name="T1" fmla="*/ 8 h 8"/>
                <a:gd name="T2" fmla="*/ 5 w 23"/>
                <a:gd name="T3" fmla="*/ 8 h 8"/>
                <a:gd name="T4" fmla="*/ 0 w 23"/>
                <a:gd name="T5" fmla="*/ 4 h 8"/>
                <a:gd name="T6" fmla="*/ 5 w 23"/>
                <a:gd name="T7" fmla="*/ 0 h 8"/>
                <a:gd name="T8" fmla="*/ 19 w 23"/>
                <a:gd name="T9" fmla="*/ 0 h 8"/>
                <a:gd name="T10" fmla="*/ 23 w 23"/>
                <a:gd name="T11" fmla="*/ 4 h 8"/>
                <a:gd name="T12" fmla="*/ 19 w 2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19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7"/>
                    <a:pt x="21" y="8"/>
                    <a:pt x="19" y="8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72" name="Group 52"/>
          <p:cNvGrpSpPr>
            <a:grpSpLocks noChangeAspect="1"/>
          </p:cNvGrpSpPr>
          <p:nvPr/>
        </p:nvGrpSpPr>
        <p:grpSpPr bwMode="auto">
          <a:xfrm>
            <a:off x="6608072" y="2117834"/>
            <a:ext cx="1028700" cy="949325"/>
            <a:chOff x="6202" y="2245"/>
            <a:chExt cx="648" cy="598"/>
          </a:xfrm>
        </p:grpSpPr>
        <p:sp>
          <p:nvSpPr>
            <p:cNvPr id="73" name="Freeform 57"/>
            <p:cNvSpPr>
              <a:spLocks/>
            </p:cNvSpPr>
            <p:nvPr/>
          </p:nvSpPr>
          <p:spPr bwMode="auto">
            <a:xfrm>
              <a:off x="6317" y="2512"/>
              <a:ext cx="458" cy="217"/>
            </a:xfrm>
            <a:custGeom>
              <a:avLst/>
              <a:gdLst>
                <a:gd name="T0" fmla="*/ 0 w 268"/>
                <a:gd name="T1" fmla="*/ 0 h 127"/>
                <a:gd name="T2" fmla="*/ 134 w 268"/>
                <a:gd name="T3" fmla="*/ 127 h 127"/>
                <a:gd name="T4" fmla="*/ 268 w 268"/>
                <a:gd name="T5" fmla="*/ 0 h 127"/>
                <a:gd name="T6" fmla="*/ 0 w 268"/>
                <a:gd name="T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" h="127">
                  <a:moveTo>
                    <a:pt x="0" y="0"/>
                  </a:moveTo>
                  <a:cubicBezTo>
                    <a:pt x="4" y="71"/>
                    <a:pt x="62" y="127"/>
                    <a:pt x="134" y="127"/>
                  </a:cubicBezTo>
                  <a:cubicBezTo>
                    <a:pt x="206" y="127"/>
                    <a:pt x="264" y="71"/>
                    <a:pt x="2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58"/>
            <p:cNvSpPr>
              <a:spLocks/>
            </p:cNvSpPr>
            <p:nvPr/>
          </p:nvSpPr>
          <p:spPr bwMode="auto">
            <a:xfrm>
              <a:off x="6242" y="2509"/>
              <a:ext cx="608" cy="9"/>
            </a:xfrm>
            <a:custGeom>
              <a:avLst/>
              <a:gdLst>
                <a:gd name="T0" fmla="*/ 354 w 356"/>
                <a:gd name="T1" fmla="*/ 5 h 5"/>
                <a:gd name="T2" fmla="*/ 3 w 356"/>
                <a:gd name="T3" fmla="*/ 5 h 5"/>
                <a:gd name="T4" fmla="*/ 0 w 356"/>
                <a:gd name="T5" fmla="*/ 2 h 5"/>
                <a:gd name="T6" fmla="*/ 3 w 356"/>
                <a:gd name="T7" fmla="*/ 0 h 5"/>
                <a:gd name="T8" fmla="*/ 354 w 356"/>
                <a:gd name="T9" fmla="*/ 0 h 5"/>
                <a:gd name="T10" fmla="*/ 356 w 356"/>
                <a:gd name="T11" fmla="*/ 2 h 5"/>
                <a:gd name="T12" fmla="*/ 354 w 356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6" h="5">
                  <a:moveTo>
                    <a:pt x="354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5" y="0"/>
                    <a:pt x="356" y="1"/>
                    <a:pt x="356" y="2"/>
                  </a:cubicBezTo>
                  <a:cubicBezTo>
                    <a:pt x="356" y="4"/>
                    <a:pt x="355" y="5"/>
                    <a:pt x="354" y="5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59"/>
            <p:cNvSpPr>
              <a:spLocks/>
            </p:cNvSpPr>
            <p:nvPr/>
          </p:nvSpPr>
          <p:spPr bwMode="auto">
            <a:xfrm>
              <a:off x="6539" y="2507"/>
              <a:ext cx="159" cy="51"/>
            </a:xfrm>
            <a:custGeom>
              <a:avLst/>
              <a:gdLst>
                <a:gd name="T0" fmla="*/ 90 w 93"/>
                <a:gd name="T1" fmla="*/ 30 h 30"/>
                <a:gd name="T2" fmla="*/ 89 w 93"/>
                <a:gd name="T3" fmla="*/ 30 h 30"/>
                <a:gd name="T4" fmla="*/ 41 w 93"/>
                <a:gd name="T5" fmla="*/ 17 h 30"/>
                <a:gd name="T6" fmla="*/ 3 w 93"/>
                <a:gd name="T7" fmla="*/ 6 h 30"/>
                <a:gd name="T8" fmla="*/ 1 w 93"/>
                <a:gd name="T9" fmla="*/ 3 h 30"/>
                <a:gd name="T10" fmla="*/ 5 w 93"/>
                <a:gd name="T11" fmla="*/ 1 h 30"/>
                <a:gd name="T12" fmla="*/ 43 w 93"/>
                <a:gd name="T13" fmla="*/ 11 h 30"/>
                <a:gd name="T14" fmla="*/ 90 w 93"/>
                <a:gd name="T15" fmla="*/ 24 h 30"/>
                <a:gd name="T16" fmla="*/ 92 w 93"/>
                <a:gd name="T17" fmla="*/ 28 h 30"/>
                <a:gd name="T18" fmla="*/ 90 w 93"/>
                <a:gd name="T1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30">
                  <a:moveTo>
                    <a:pt x="90" y="30"/>
                  </a:moveTo>
                  <a:cubicBezTo>
                    <a:pt x="89" y="30"/>
                    <a:pt x="89" y="30"/>
                    <a:pt x="89" y="30"/>
                  </a:cubicBezTo>
                  <a:cubicBezTo>
                    <a:pt x="73" y="25"/>
                    <a:pt x="57" y="21"/>
                    <a:pt x="41" y="17"/>
                  </a:cubicBezTo>
                  <a:cubicBezTo>
                    <a:pt x="29" y="13"/>
                    <a:pt x="16" y="10"/>
                    <a:pt x="3" y="6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17" y="4"/>
                    <a:pt x="30" y="8"/>
                    <a:pt x="43" y="11"/>
                  </a:cubicBezTo>
                  <a:cubicBezTo>
                    <a:pt x="58" y="15"/>
                    <a:pt x="74" y="20"/>
                    <a:pt x="90" y="24"/>
                  </a:cubicBezTo>
                  <a:cubicBezTo>
                    <a:pt x="92" y="24"/>
                    <a:pt x="93" y="26"/>
                    <a:pt x="92" y="28"/>
                  </a:cubicBezTo>
                  <a:cubicBezTo>
                    <a:pt x="92" y="29"/>
                    <a:pt x="91" y="30"/>
                    <a:pt x="90" y="30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60"/>
            <p:cNvSpPr>
              <a:spLocks/>
            </p:cNvSpPr>
            <p:nvPr/>
          </p:nvSpPr>
          <p:spPr bwMode="auto">
            <a:xfrm>
              <a:off x="6705" y="2552"/>
              <a:ext cx="19" cy="13"/>
            </a:xfrm>
            <a:custGeom>
              <a:avLst/>
              <a:gdLst>
                <a:gd name="T0" fmla="*/ 8 w 11"/>
                <a:gd name="T1" fmla="*/ 8 h 8"/>
                <a:gd name="T2" fmla="*/ 7 w 11"/>
                <a:gd name="T3" fmla="*/ 8 h 8"/>
                <a:gd name="T4" fmla="*/ 3 w 11"/>
                <a:gd name="T5" fmla="*/ 6 h 8"/>
                <a:gd name="T6" fmla="*/ 1 w 11"/>
                <a:gd name="T7" fmla="*/ 3 h 8"/>
                <a:gd name="T8" fmla="*/ 4 w 11"/>
                <a:gd name="T9" fmla="*/ 1 h 8"/>
                <a:gd name="T10" fmla="*/ 9 w 11"/>
                <a:gd name="T11" fmla="*/ 2 h 8"/>
                <a:gd name="T12" fmla="*/ 11 w 11"/>
                <a:gd name="T13" fmla="*/ 6 h 8"/>
                <a:gd name="T14" fmla="*/ 8 w 11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8">
                  <a:moveTo>
                    <a:pt x="8" y="8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1" y="4"/>
                    <a:pt x="11" y="6"/>
                  </a:cubicBezTo>
                  <a:cubicBezTo>
                    <a:pt x="10" y="7"/>
                    <a:pt x="9" y="8"/>
                    <a:pt x="8" y="8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Freeform 61"/>
            <p:cNvSpPr>
              <a:spLocks/>
            </p:cNvSpPr>
            <p:nvPr/>
          </p:nvSpPr>
          <p:spPr bwMode="auto">
            <a:xfrm>
              <a:off x="6539" y="2507"/>
              <a:ext cx="162" cy="99"/>
            </a:xfrm>
            <a:custGeom>
              <a:avLst/>
              <a:gdLst>
                <a:gd name="T0" fmla="*/ 92 w 95"/>
                <a:gd name="T1" fmla="*/ 58 h 58"/>
                <a:gd name="T2" fmla="*/ 91 w 95"/>
                <a:gd name="T3" fmla="*/ 58 h 58"/>
                <a:gd name="T4" fmla="*/ 52 w 95"/>
                <a:gd name="T5" fmla="*/ 35 h 58"/>
                <a:gd name="T6" fmla="*/ 2 w 95"/>
                <a:gd name="T7" fmla="*/ 6 h 58"/>
                <a:gd name="T8" fmla="*/ 1 w 95"/>
                <a:gd name="T9" fmla="*/ 2 h 58"/>
                <a:gd name="T10" fmla="*/ 5 w 95"/>
                <a:gd name="T11" fmla="*/ 1 h 58"/>
                <a:gd name="T12" fmla="*/ 55 w 95"/>
                <a:gd name="T13" fmla="*/ 30 h 58"/>
                <a:gd name="T14" fmla="*/ 93 w 95"/>
                <a:gd name="T15" fmla="*/ 52 h 58"/>
                <a:gd name="T16" fmla="*/ 95 w 95"/>
                <a:gd name="T17" fmla="*/ 56 h 58"/>
                <a:gd name="T18" fmla="*/ 92 w 95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58">
                  <a:moveTo>
                    <a:pt x="92" y="58"/>
                  </a:moveTo>
                  <a:cubicBezTo>
                    <a:pt x="91" y="58"/>
                    <a:pt x="91" y="58"/>
                    <a:pt x="91" y="58"/>
                  </a:cubicBezTo>
                  <a:cubicBezTo>
                    <a:pt x="78" y="50"/>
                    <a:pt x="65" y="43"/>
                    <a:pt x="52" y="35"/>
                  </a:cubicBezTo>
                  <a:cubicBezTo>
                    <a:pt x="36" y="25"/>
                    <a:pt x="19" y="15"/>
                    <a:pt x="2" y="6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22" y="10"/>
                    <a:pt x="39" y="20"/>
                    <a:pt x="55" y="30"/>
                  </a:cubicBezTo>
                  <a:cubicBezTo>
                    <a:pt x="68" y="37"/>
                    <a:pt x="81" y="45"/>
                    <a:pt x="93" y="52"/>
                  </a:cubicBezTo>
                  <a:cubicBezTo>
                    <a:pt x="95" y="53"/>
                    <a:pt x="95" y="55"/>
                    <a:pt x="95" y="56"/>
                  </a:cubicBezTo>
                  <a:cubicBezTo>
                    <a:pt x="94" y="57"/>
                    <a:pt x="93" y="58"/>
                    <a:pt x="92" y="58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" name="Freeform 62"/>
            <p:cNvSpPr>
              <a:spLocks/>
            </p:cNvSpPr>
            <p:nvPr/>
          </p:nvSpPr>
          <p:spPr bwMode="auto">
            <a:xfrm>
              <a:off x="6539" y="2507"/>
              <a:ext cx="130" cy="128"/>
            </a:xfrm>
            <a:custGeom>
              <a:avLst/>
              <a:gdLst>
                <a:gd name="T0" fmla="*/ 72 w 76"/>
                <a:gd name="T1" fmla="*/ 75 h 75"/>
                <a:gd name="T2" fmla="*/ 70 w 76"/>
                <a:gd name="T3" fmla="*/ 74 h 75"/>
                <a:gd name="T4" fmla="*/ 38 w 76"/>
                <a:gd name="T5" fmla="*/ 42 h 75"/>
                <a:gd name="T6" fmla="*/ 2 w 76"/>
                <a:gd name="T7" fmla="*/ 6 h 75"/>
                <a:gd name="T8" fmla="*/ 2 w 76"/>
                <a:gd name="T9" fmla="*/ 1 h 75"/>
                <a:gd name="T10" fmla="*/ 6 w 76"/>
                <a:gd name="T11" fmla="*/ 1 h 75"/>
                <a:gd name="T12" fmla="*/ 42 w 76"/>
                <a:gd name="T13" fmla="*/ 37 h 75"/>
                <a:gd name="T14" fmla="*/ 74 w 76"/>
                <a:gd name="T15" fmla="*/ 70 h 75"/>
                <a:gd name="T16" fmla="*/ 75 w 76"/>
                <a:gd name="T17" fmla="*/ 74 h 75"/>
                <a:gd name="T18" fmla="*/ 72 w 76"/>
                <a:gd name="T1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5">
                  <a:moveTo>
                    <a:pt x="72" y="75"/>
                  </a:moveTo>
                  <a:cubicBezTo>
                    <a:pt x="72" y="75"/>
                    <a:pt x="71" y="75"/>
                    <a:pt x="70" y="74"/>
                  </a:cubicBezTo>
                  <a:cubicBezTo>
                    <a:pt x="59" y="64"/>
                    <a:pt x="48" y="52"/>
                    <a:pt x="38" y="42"/>
                  </a:cubicBezTo>
                  <a:cubicBezTo>
                    <a:pt x="26" y="30"/>
                    <a:pt x="14" y="17"/>
                    <a:pt x="2" y="6"/>
                  </a:cubicBezTo>
                  <a:cubicBezTo>
                    <a:pt x="1" y="4"/>
                    <a:pt x="0" y="3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18" y="13"/>
                    <a:pt x="30" y="26"/>
                    <a:pt x="42" y="37"/>
                  </a:cubicBezTo>
                  <a:cubicBezTo>
                    <a:pt x="52" y="48"/>
                    <a:pt x="63" y="59"/>
                    <a:pt x="74" y="70"/>
                  </a:cubicBezTo>
                  <a:cubicBezTo>
                    <a:pt x="76" y="71"/>
                    <a:pt x="76" y="73"/>
                    <a:pt x="75" y="74"/>
                  </a:cubicBezTo>
                  <a:cubicBezTo>
                    <a:pt x="74" y="75"/>
                    <a:pt x="73" y="75"/>
                    <a:pt x="72" y="75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" name="Freeform 63"/>
            <p:cNvSpPr>
              <a:spLocks/>
            </p:cNvSpPr>
            <p:nvPr/>
          </p:nvSpPr>
          <p:spPr bwMode="auto">
            <a:xfrm>
              <a:off x="6539" y="2507"/>
              <a:ext cx="96" cy="154"/>
            </a:xfrm>
            <a:custGeom>
              <a:avLst/>
              <a:gdLst>
                <a:gd name="T0" fmla="*/ 52 w 56"/>
                <a:gd name="T1" fmla="*/ 90 h 90"/>
                <a:gd name="T2" fmla="*/ 50 w 56"/>
                <a:gd name="T3" fmla="*/ 88 h 90"/>
                <a:gd name="T4" fmla="*/ 32 w 56"/>
                <a:gd name="T5" fmla="*/ 57 h 90"/>
                <a:gd name="T6" fmla="*/ 1 w 56"/>
                <a:gd name="T7" fmla="*/ 5 h 90"/>
                <a:gd name="T8" fmla="*/ 2 w 56"/>
                <a:gd name="T9" fmla="*/ 1 h 90"/>
                <a:gd name="T10" fmla="*/ 6 w 56"/>
                <a:gd name="T11" fmla="*/ 2 h 90"/>
                <a:gd name="T12" fmla="*/ 37 w 56"/>
                <a:gd name="T13" fmla="*/ 54 h 90"/>
                <a:gd name="T14" fmla="*/ 55 w 56"/>
                <a:gd name="T15" fmla="*/ 85 h 90"/>
                <a:gd name="T16" fmla="*/ 54 w 56"/>
                <a:gd name="T17" fmla="*/ 89 h 90"/>
                <a:gd name="T18" fmla="*/ 52 w 56"/>
                <a:gd name="T1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90">
                  <a:moveTo>
                    <a:pt x="52" y="90"/>
                  </a:moveTo>
                  <a:cubicBezTo>
                    <a:pt x="51" y="90"/>
                    <a:pt x="50" y="89"/>
                    <a:pt x="50" y="88"/>
                  </a:cubicBezTo>
                  <a:cubicBezTo>
                    <a:pt x="44" y="79"/>
                    <a:pt x="38" y="68"/>
                    <a:pt x="32" y="57"/>
                  </a:cubicBezTo>
                  <a:cubicBezTo>
                    <a:pt x="21" y="39"/>
                    <a:pt x="10" y="20"/>
                    <a:pt x="1" y="5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15" y="17"/>
                    <a:pt x="26" y="36"/>
                    <a:pt x="37" y="54"/>
                  </a:cubicBezTo>
                  <a:cubicBezTo>
                    <a:pt x="43" y="65"/>
                    <a:pt x="50" y="76"/>
                    <a:pt x="55" y="85"/>
                  </a:cubicBezTo>
                  <a:cubicBezTo>
                    <a:pt x="56" y="87"/>
                    <a:pt x="55" y="88"/>
                    <a:pt x="54" y="89"/>
                  </a:cubicBezTo>
                  <a:cubicBezTo>
                    <a:pt x="53" y="89"/>
                    <a:pt x="53" y="90"/>
                    <a:pt x="52" y="90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" name="Freeform 64"/>
            <p:cNvSpPr>
              <a:spLocks/>
            </p:cNvSpPr>
            <p:nvPr/>
          </p:nvSpPr>
          <p:spPr bwMode="auto">
            <a:xfrm>
              <a:off x="6539" y="2507"/>
              <a:ext cx="48" cy="145"/>
            </a:xfrm>
            <a:custGeom>
              <a:avLst/>
              <a:gdLst>
                <a:gd name="T0" fmla="*/ 25 w 28"/>
                <a:gd name="T1" fmla="*/ 85 h 85"/>
                <a:gd name="T2" fmla="*/ 22 w 28"/>
                <a:gd name="T3" fmla="*/ 83 h 85"/>
                <a:gd name="T4" fmla="*/ 1 w 28"/>
                <a:gd name="T5" fmla="*/ 4 h 85"/>
                <a:gd name="T6" fmla="*/ 3 w 28"/>
                <a:gd name="T7" fmla="*/ 1 h 85"/>
                <a:gd name="T8" fmla="*/ 7 w 28"/>
                <a:gd name="T9" fmla="*/ 3 h 85"/>
                <a:gd name="T10" fmla="*/ 28 w 28"/>
                <a:gd name="T11" fmla="*/ 82 h 85"/>
                <a:gd name="T12" fmla="*/ 26 w 28"/>
                <a:gd name="T13" fmla="*/ 85 h 85"/>
                <a:gd name="T14" fmla="*/ 25 w 28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85">
                  <a:moveTo>
                    <a:pt x="25" y="85"/>
                  </a:moveTo>
                  <a:cubicBezTo>
                    <a:pt x="24" y="85"/>
                    <a:pt x="22" y="85"/>
                    <a:pt x="22" y="8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6" y="1"/>
                    <a:pt x="7" y="3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3"/>
                    <a:pt x="27" y="85"/>
                    <a:pt x="26" y="85"/>
                  </a:cubicBezTo>
                  <a:cubicBezTo>
                    <a:pt x="25" y="85"/>
                    <a:pt x="25" y="85"/>
                    <a:pt x="25" y="85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" name="Freeform 65"/>
            <p:cNvSpPr>
              <a:spLocks/>
            </p:cNvSpPr>
            <p:nvPr/>
          </p:nvSpPr>
          <p:spPr bwMode="auto">
            <a:xfrm>
              <a:off x="6541" y="2659"/>
              <a:ext cx="10" cy="24"/>
            </a:xfrm>
            <a:custGeom>
              <a:avLst/>
              <a:gdLst>
                <a:gd name="T0" fmla="*/ 3 w 6"/>
                <a:gd name="T1" fmla="*/ 14 h 14"/>
                <a:gd name="T2" fmla="*/ 0 w 6"/>
                <a:gd name="T3" fmla="*/ 11 h 14"/>
                <a:gd name="T4" fmla="*/ 0 w 6"/>
                <a:gd name="T5" fmla="*/ 3 h 14"/>
                <a:gd name="T6" fmla="*/ 3 w 6"/>
                <a:gd name="T7" fmla="*/ 0 h 14"/>
                <a:gd name="T8" fmla="*/ 6 w 6"/>
                <a:gd name="T9" fmla="*/ 3 h 14"/>
                <a:gd name="T10" fmla="*/ 6 w 6"/>
                <a:gd name="T11" fmla="*/ 11 h 14"/>
                <a:gd name="T12" fmla="*/ 3 w 6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4">
                  <a:moveTo>
                    <a:pt x="3" y="14"/>
                  </a:moveTo>
                  <a:cubicBezTo>
                    <a:pt x="1" y="14"/>
                    <a:pt x="0" y="13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3"/>
                    <a:pt x="4" y="14"/>
                    <a:pt x="3" y="14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" name="Freeform 66"/>
            <p:cNvSpPr>
              <a:spLocks/>
            </p:cNvSpPr>
            <p:nvPr/>
          </p:nvSpPr>
          <p:spPr bwMode="auto">
            <a:xfrm>
              <a:off x="6541" y="2570"/>
              <a:ext cx="10" cy="77"/>
            </a:xfrm>
            <a:custGeom>
              <a:avLst/>
              <a:gdLst>
                <a:gd name="T0" fmla="*/ 3 w 6"/>
                <a:gd name="T1" fmla="*/ 45 h 45"/>
                <a:gd name="T2" fmla="*/ 0 w 6"/>
                <a:gd name="T3" fmla="*/ 42 h 45"/>
                <a:gd name="T4" fmla="*/ 0 w 6"/>
                <a:gd name="T5" fmla="*/ 3 h 45"/>
                <a:gd name="T6" fmla="*/ 3 w 6"/>
                <a:gd name="T7" fmla="*/ 0 h 45"/>
                <a:gd name="T8" fmla="*/ 6 w 6"/>
                <a:gd name="T9" fmla="*/ 3 h 45"/>
                <a:gd name="T10" fmla="*/ 6 w 6"/>
                <a:gd name="T11" fmla="*/ 42 h 45"/>
                <a:gd name="T12" fmla="*/ 3 w 6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5">
                  <a:moveTo>
                    <a:pt x="3" y="45"/>
                  </a:moveTo>
                  <a:cubicBezTo>
                    <a:pt x="1" y="45"/>
                    <a:pt x="0" y="44"/>
                    <a:pt x="0" y="4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4"/>
                    <a:pt x="4" y="45"/>
                    <a:pt x="3" y="45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" name="Freeform 67"/>
            <p:cNvSpPr>
              <a:spLocks/>
            </p:cNvSpPr>
            <p:nvPr/>
          </p:nvSpPr>
          <p:spPr bwMode="auto">
            <a:xfrm>
              <a:off x="6476" y="2507"/>
              <a:ext cx="75" cy="251"/>
            </a:xfrm>
            <a:custGeom>
              <a:avLst/>
              <a:gdLst>
                <a:gd name="T0" fmla="*/ 3 w 44"/>
                <a:gd name="T1" fmla="*/ 147 h 147"/>
                <a:gd name="T2" fmla="*/ 2 w 44"/>
                <a:gd name="T3" fmla="*/ 147 h 147"/>
                <a:gd name="T4" fmla="*/ 0 w 44"/>
                <a:gd name="T5" fmla="*/ 143 h 147"/>
                <a:gd name="T6" fmla="*/ 38 w 44"/>
                <a:gd name="T7" fmla="*/ 3 h 147"/>
                <a:gd name="T8" fmla="*/ 42 w 44"/>
                <a:gd name="T9" fmla="*/ 1 h 147"/>
                <a:gd name="T10" fmla="*/ 44 w 44"/>
                <a:gd name="T11" fmla="*/ 4 h 147"/>
                <a:gd name="T12" fmla="*/ 6 w 44"/>
                <a:gd name="T13" fmla="*/ 145 h 147"/>
                <a:gd name="T14" fmla="*/ 3 w 44"/>
                <a:gd name="T15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47">
                  <a:moveTo>
                    <a:pt x="3" y="147"/>
                  </a:moveTo>
                  <a:cubicBezTo>
                    <a:pt x="3" y="147"/>
                    <a:pt x="3" y="147"/>
                    <a:pt x="2" y="147"/>
                  </a:cubicBezTo>
                  <a:cubicBezTo>
                    <a:pt x="1" y="146"/>
                    <a:pt x="0" y="145"/>
                    <a:pt x="0" y="14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1"/>
                    <a:pt x="40" y="0"/>
                    <a:pt x="42" y="1"/>
                  </a:cubicBezTo>
                  <a:cubicBezTo>
                    <a:pt x="43" y="1"/>
                    <a:pt x="44" y="3"/>
                    <a:pt x="44" y="4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46"/>
                    <a:pt x="4" y="147"/>
                    <a:pt x="3" y="147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4" name="Freeform 68"/>
            <p:cNvSpPr>
              <a:spLocks/>
            </p:cNvSpPr>
            <p:nvPr/>
          </p:nvSpPr>
          <p:spPr bwMode="auto">
            <a:xfrm>
              <a:off x="6416" y="2507"/>
              <a:ext cx="135" cy="225"/>
            </a:xfrm>
            <a:custGeom>
              <a:avLst/>
              <a:gdLst>
                <a:gd name="T0" fmla="*/ 3 w 79"/>
                <a:gd name="T1" fmla="*/ 132 h 132"/>
                <a:gd name="T2" fmla="*/ 2 w 79"/>
                <a:gd name="T3" fmla="*/ 132 h 132"/>
                <a:gd name="T4" fmla="*/ 1 w 79"/>
                <a:gd name="T5" fmla="*/ 128 h 132"/>
                <a:gd name="T6" fmla="*/ 73 w 79"/>
                <a:gd name="T7" fmla="*/ 2 h 132"/>
                <a:gd name="T8" fmla="*/ 77 w 79"/>
                <a:gd name="T9" fmla="*/ 1 h 132"/>
                <a:gd name="T10" fmla="*/ 78 w 79"/>
                <a:gd name="T11" fmla="*/ 5 h 132"/>
                <a:gd name="T12" fmla="*/ 6 w 79"/>
                <a:gd name="T13" fmla="*/ 131 h 132"/>
                <a:gd name="T14" fmla="*/ 3 w 79"/>
                <a:gd name="T1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132">
                  <a:moveTo>
                    <a:pt x="3" y="132"/>
                  </a:moveTo>
                  <a:cubicBezTo>
                    <a:pt x="3" y="132"/>
                    <a:pt x="2" y="132"/>
                    <a:pt x="2" y="132"/>
                  </a:cubicBezTo>
                  <a:cubicBezTo>
                    <a:pt x="0" y="131"/>
                    <a:pt x="0" y="129"/>
                    <a:pt x="1" y="128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4" y="1"/>
                    <a:pt x="76" y="0"/>
                    <a:pt x="77" y="1"/>
                  </a:cubicBezTo>
                  <a:cubicBezTo>
                    <a:pt x="79" y="2"/>
                    <a:pt x="79" y="4"/>
                    <a:pt x="78" y="5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5" y="132"/>
                    <a:pt x="4" y="132"/>
                    <a:pt x="3" y="132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" name="Freeform 69"/>
            <p:cNvSpPr>
              <a:spLocks/>
            </p:cNvSpPr>
            <p:nvPr/>
          </p:nvSpPr>
          <p:spPr bwMode="auto">
            <a:xfrm>
              <a:off x="6365" y="2507"/>
              <a:ext cx="186" cy="186"/>
            </a:xfrm>
            <a:custGeom>
              <a:avLst/>
              <a:gdLst>
                <a:gd name="T0" fmla="*/ 3 w 109"/>
                <a:gd name="T1" fmla="*/ 109 h 109"/>
                <a:gd name="T2" fmla="*/ 1 w 109"/>
                <a:gd name="T3" fmla="*/ 108 h 109"/>
                <a:gd name="T4" fmla="*/ 1 w 109"/>
                <a:gd name="T5" fmla="*/ 104 h 109"/>
                <a:gd name="T6" fmla="*/ 104 w 109"/>
                <a:gd name="T7" fmla="*/ 1 h 109"/>
                <a:gd name="T8" fmla="*/ 108 w 109"/>
                <a:gd name="T9" fmla="*/ 1 h 109"/>
                <a:gd name="T10" fmla="*/ 108 w 109"/>
                <a:gd name="T11" fmla="*/ 6 h 109"/>
                <a:gd name="T12" fmla="*/ 5 w 109"/>
                <a:gd name="T13" fmla="*/ 108 h 109"/>
                <a:gd name="T14" fmla="*/ 3 w 109"/>
                <a:gd name="T1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109">
                  <a:moveTo>
                    <a:pt x="3" y="109"/>
                  </a:moveTo>
                  <a:cubicBezTo>
                    <a:pt x="2" y="109"/>
                    <a:pt x="2" y="109"/>
                    <a:pt x="1" y="108"/>
                  </a:cubicBezTo>
                  <a:cubicBezTo>
                    <a:pt x="0" y="107"/>
                    <a:pt x="0" y="105"/>
                    <a:pt x="1" y="104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5" y="0"/>
                    <a:pt x="107" y="0"/>
                    <a:pt x="108" y="1"/>
                  </a:cubicBezTo>
                  <a:cubicBezTo>
                    <a:pt x="109" y="3"/>
                    <a:pt x="109" y="4"/>
                    <a:pt x="108" y="6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5" y="109"/>
                    <a:pt x="4" y="109"/>
                    <a:pt x="3" y="109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" name="Freeform 70"/>
            <p:cNvSpPr>
              <a:spLocks/>
            </p:cNvSpPr>
            <p:nvPr/>
          </p:nvSpPr>
          <p:spPr bwMode="auto">
            <a:xfrm>
              <a:off x="6325" y="2507"/>
              <a:ext cx="226" cy="135"/>
            </a:xfrm>
            <a:custGeom>
              <a:avLst/>
              <a:gdLst>
                <a:gd name="T0" fmla="*/ 3 w 132"/>
                <a:gd name="T1" fmla="*/ 79 h 79"/>
                <a:gd name="T2" fmla="*/ 0 w 132"/>
                <a:gd name="T3" fmla="*/ 78 h 79"/>
                <a:gd name="T4" fmla="*/ 1 w 132"/>
                <a:gd name="T5" fmla="*/ 74 h 79"/>
                <a:gd name="T6" fmla="*/ 127 w 132"/>
                <a:gd name="T7" fmla="*/ 1 h 79"/>
                <a:gd name="T8" fmla="*/ 131 w 132"/>
                <a:gd name="T9" fmla="*/ 2 h 79"/>
                <a:gd name="T10" fmla="*/ 130 w 132"/>
                <a:gd name="T11" fmla="*/ 6 h 79"/>
                <a:gd name="T12" fmla="*/ 4 w 132"/>
                <a:gd name="T13" fmla="*/ 79 h 79"/>
                <a:gd name="T14" fmla="*/ 3 w 13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79">
                  <a:moveTo>
                    <a:pt x="3" y="79"/>
                  </a:moveTo>
                  <a:cubicBezTo>
                    <a:pt x="2" y="79"/>
                    <a:pt x="1" y="79"/>
                    <a:pt x="0" y="78"/>
                  </a:cubicBezTo>
                  <a:cubicBezTo>
                    <a:pt x="0" y="76"/>
                    <a:pt x="0" y="74"/>
                    <a:pt x="1" y="74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9" y="0"/>
                    <a:pt x="130" y="1"/>
                    <a:pt x="131" y="2"/>
                  </a:cubicBezTo>
                  <a:cubicBezTo>
                    <a:pt x="132" y="3"/>
                    <a:pt x="132" y="5"/>
                    <a:pt x="130" y="6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4" y="79"/>
                    <a:pt x="3" y="79"/>
                    <a:pt x="3" y="79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" name="Freeform 71"/>
            <p:cNvSpPr>
              <a:spLocks/>
            </p:cNvSpPr>
            <p:nvPr/>
          </p:nvSpPr>
          <p:spPr bwMode="auto">
            <a:xfrm>
              <a:off x="6300" y="2507"/>
              <a:ext cx="251" cy="75"/>
            </a:xfrm>
            <a:custGeom>
              <a:avLst/>
              <a:gdLst>
                <a:gd name="T0" fmla="*/ 3 w 147"/>
                <a:gd name="T1" fmla="*/ 44 h 44"/>
                <a:gd name="T2" fmla="*/ 1 w 147"/>
                <a:gd name="T3" fmla="*/ 42 h 44"/>
                <a:gd name="T4" fmla="*/ 3 w 147"/>
                <a:gd name="T5" fmla="*/ 38 h 44"/>
                <a:gd name="T6" fmla="*/ 143 w 147"/>
                <a:gd name="T7" fmla="*/ 1 h 44"/>
                <a:gd name="T8" fmla="*/ 147 w 147"/>
                <a:gd name="T9" fmla="*/ 3 h 44"/>
                <a:gd name="T10" fmla="*/ 145 w 147"/>
                <a:gd name="T11" fmla="*/ 6 h 44"/>
                <a:gd name="T12" fmla="*/ 4 w 147"/>
                <a:gd name="T13" fmla="*/ 44 h 44"/>
                <a:gd name="T14" fmla="*/ 3 w 147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44">
                  <a:moveTo>
                    <a:pt x="3" y="44"/>
                  </a:moveTo>
                  <a:cubicBezTo>
                    <a:pt x="2" y="44"/>
                    <a:pt x="1" y="43"/>
                    <a:pt x="1" y="42"/>
                  </a:cubicBezTo>
                  <a:cubicBezTo>
                    <a:pt x="0" y="40"/>
                    <a:pt x="1" y="39"/>
                    <a:pt x="3" y="38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5" y="0"/>
                    <a:pt x="146" y="1"/>
                    <a:pt x="147" y="3"/>
                  </a:cubicBezTo>
                  <a:cubicBezTo>
                    <a:pt x="147" y="4"/>
                    <a:pt x="146" y="6"/>
                    <a:pt x="145" y="6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3" y="44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" name="Freeform 72"/>
            <p:cNvSpPr>
              <a:spLocks/>
            </p:cNvSpPr>
            <p:nvPr/>
          </p:nvSpPr>
          <p:spPr bwMode="auto">
            <a:xfrm>
              <a:off x="6293" y="2512"/>
              <a:ext cx="497" cy="259"/>
            </a:xfrm>
            <a:custGeom>
              <a:avLst/>
              <a:gdLst>
                <a:gd name="T0" fmla="*/ 148 w 291"/>
                <a:gd name="T1" fmla="*/ 149 h 152"/>
                <a:gd name="T2" fmla="*/ 83 w 291"/>
                <a:gd name="T3" fmla="*/ 134 h 152"/>
                <a:gd name="T4" fmla="*/ 0 w 291"/>
                <a:gd name="T5" fmla="*/ 3 h 152"/>
                <a:gd name="T6" fmla="*/ 2 w 291"/>
                <a:gd name="T7" fmla="*/ 0 h 152"/>
                <a:gd name="T8" fmla="*/ 5 w 291"/>
                <a:gd name="T9" fmla="*/ 3 h 152"/>
                <a:gd name="T10" fmla="*/ 85 w 291"/>
                <a:gd name="T11" fmla="*/ 128 h 152"/>
                <a:gd name="T12" fmla="*/ 233 w 291"/>
                <a:gd name="T13" fmla="*/ 115 h 152"/>
                <a:gd name="T14" fmla="*/ 285 w 291"/>
                <a:gd name="T15" fmla="*/ 38 h 152"/>
                <a:gd name="T16" fmla="*/ 289 w 291"/>
                <a:gd name="T17" fmla="*/ 36 h 152"/>
                <a:gd name="T18" fmla="*/ 291 w 291"/>
                <a:gd name="T19" fmla="*/ 40 h 152"/>
                <a:gd name="T20" fmla="*/ 236 w 291"/>
                <a:gd name="T21" fmla="*/ 119 h 152"/>
                <a:gd name="T22" fmla="*/ 148 w 291"/>
                <a:gd name="T23" fmla="*/ 14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1" h="152">
                  <a:moveTo>
                    <a:pt x="148" y="149"/>
                  </a:moveTo>
                  <a:cubicBezTo>
                    <a:pt x="126" y="149"/>
                    <a:pt x="104" y="144"/>
                    <a:pt x="83" y="134"/>
                  </a:cubicBezTo>
                  <a:cubicBezTo>
                    <a:pt x="32" y="109"/>
                    <a:pt x="1" y="60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7" y="58"/>
                    <a:pt x="37" y="104"/>
                    <a:pt x="85" y="128"/>
                  </a:cubicBezTo>
                  <a:cubicBezTo>
                    <a:pt x="134" y="152"/>
                    <a:pt x="189" y="147"/>
                    <a:pt x="233" y="115"/>
                  </a:cubicBezTo>
                  <a:cubicBezTo>
                    <a:pt x="258" y="96"/>
                    <a:pt x="276" y="69"/>
                    <a:pt x="285" y="38"/>
                  </a:cubicBezTo>
                  <a:cubicBezTo>
                    <a:pt x="285" y="37"/>
                    <a:pt x="287" y="36"/>
                    <a:pt x="289" y="36"/>
                  </a:cubicBezTo>
                  <a:cubicBezTo>
                    <a:pt x="290" y="37"/>
                    <a:pt x="291" y="38"/>
                    <a:pt x="291" y="40"/>
                  </a:cubicBezTo>
                  <a:cubicBezTo>
                    <a:pt x="281" y="72"/>
                    <a:pt x="263" y="100"/>
                    <a:pt x="236" y="119"/>
                  </a:cubicBezTo>
                  <a:cubicBezTo>
                    <a:pt x="210" y="139"/>
                    <a:pt x="179" y="149"/>
                    <a:pt x="148" y="149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9" name="Freeform 73"/>
            <p:cNvSpPr>
              <a:spLocks/>
            </p:cNvSpPr>
            <p:nvPr/>
          </p:nvSpPr>
          <p:spPr bwMode="auto">
            <a:xfrm>
              <a:off x="6548" y="2775"/>
              <a:ext cx="49" cy="37"/>
            </a:xfrm>
            <a:custGeom>
              <a:avLst/>
              <a:gdLst>
                <a:gd name="T0" fmla="*/ 20 w 29"/>
                <a:gd name="T1" fmla="*/ 6 h 22"/>
                <a:gd name="T2" fmla="*/ 15 w 29"/>
                <a:gd name="T3" fmla="*/ 3 h 22"/>
                <a:gd name="T4" fmla="*/ 10 w 29"/>
                <a:gd name="T5" fmla="*/ 1 h 22"/>
                <a:gd name="T6" fmla="*/ 3 w 29"/>
                <a:gd name="T7" fmla="*/ 2 h 22"/>
                <a:gd name="T8" fmla="*/ 9 w 29"/>
                <a:gd name="T9" fmla="*/ 19 h 22"/>
                <a:gd name="T10" fmla="*/ 22 w 29"/>
                <a:gd name="T11" fmla="*/ 22 h 22"/>
                <a:gd name="T12" fmla="*/ 27 w 29"/>
                <a:gd name="T13" fmla="*/ 22 h 22"/>
                <a:gd name="T14" fmla="*/ 29 w 29"/>
                <a:gd name="T15" fmla="*/ 22 h 22"/>
                <a:gd name="T16" fmla="*/ 27 w 29"/>
                <a:gd name="T17" fmla="*/ 16 h 22"/>
                <a:gd name="T18" fmla="*/ 25 w 29"/>
                <a:gd name="T19" fmla="*/ 11 h 22"/>
                <a:gd name="T20" fmla="*/ 20 w 29"/>
                <a:gd name="T21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2">
                  <a:moveTo>
                    <a:pt x="20" y="6"/>
                  </a:moveTo>
                  <a:cubicBezTo>
                    <a:pt x="19" y="4"/>
                    <a:pt x="17" y="3"/>
                    <a:pt x="15" y="3"/>
                  </a:cubicBezTo>
                  <a:cubicBezTo>
                    <a:pt x="13" y="2"/>
                    <a:pt x="12" y="1"/>
                    <a:pt x="10" y="1"/>
                  </a:cubicBezTo>
                  <a:cubicBezTo>
                    <a:pt x="7" y="0"/>
                    <a:pt x="4" y="0"/>
                    <a:pt x="3" y="2"/>
                  </a:cubicBezTo>
                  <a:cubicBezTo>
                    <a:pt x="0" y="5"/>
                    <a:pt x="2" y="13"/>
                    <a:pt x="9" y="19"/>
                  </a:cubicBezTo>
                  <a:cubicBezTo>
                    <a:pt x="13" y="21"/>
                    <a:pt x="18" y="22"/>
                    <a:pt x="22" y="22"/>
                  </a:cubicBezTo>
                  <a:cubicBezTo>
                    <a:pt x="24" y="22"/>
                    <a:pt x="25" y="22"/>
                    <a:pt x="27" y="22"/>
                  </a:cubicBezTo>
                  <a:cubicBezTo>
                    <a:pt x="28" y="22"/>
                    <a:pt x="29" y="22"/>
                    <a:pt x="29" y="22"/>
                  </a:cubicBezTo>
                  <a:cubicBezTo>
                    <a:pt x="29" y="22"/>
                    <a:pt x="28" y="19"/>
                    <a:pt x="27" y="16"/>
                  </a:cubicBezTo>
                  <a:cubicBezTo>
                    <a:pt x="27" y="14"/>
                    <a:pt x="26" y="12"/>
                    <a:pt x="25" y="11"/>
                  </a:cubicBezTo>
                  <a:cubicBezTo>
                    <a:pt x="23" y="9"/>
                    <a:pt x="22" y="7"/>
                    <a:pt x="2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Freeform 74"/>
            <p:cNvSpPr>
              <a:spLocks/>
            </p:cNvSpPr>
            <p:nvPr/>
          </p:nvSpPr>
          <p:spPr bwMode="auto">
            <a:xfrm>
              <a:off x="6631" y="2828"/>
              <a:ext cx="24" cy="15"/>
            </a:xfrm>
            <a:custGeom>
              <a:avLst/>
              <a:gdLst>
                <a:gd name="T0" fmla="*/ 12 w 14"/>
                <a:gd name="T1" fmla="*/ 3 h 9"/>
                <a:gd name="T2" fmla="*/ 4 w 14"/>
                <a:gd name="T3" fmla="*/ 0 h 9"/>
                <a:gd name="T4" fmla="*/ 0 w 14"/>
                <a:gd name="T5" fmla="*/ 2 h 9"/>
                <a:gd name="T6" fmla="*/ 2 w 14"/>
                <a:gd name="T7" fmla="*/ 6 h 9"/>
                <a:gd name="T8" fmla="*/ 9 w 14"/>
                <a:gd name="T9" fmla="*/ 8 h 9"/>
                <a:gd name="T10" fmla="*/ 10 w 14"/>
                <a:gd name="T11" fmla="*/ 9 h 9"/>
                <a:gd name="T12" fmla="*/ 11 w 14"/>
                <a:gd name="T13" fmla="*/ 9 h 9"/>
                <a:gd name="T14" fmla="*/ 14 w 14"/>
                <a:gd name="T15" fmla="*/ 7 h 9"/>
                <a:gd name="T16" fmla="*/ 12 w 14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9">
                  <a:moveTo>
                    <a:pt x="12" y="3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2"/>
                  </a:cubicBezTo>
                  <a:cubicBezTo>
                    <a:pt x="0" y="3"/>
                    <a:pt x="0" y="5"/>
                    <a:pt x="2" y="6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2" y="9"/>
                    <a:pt x="13" y="8"/>
                    <a:pt x="14" y="7"/>
                  </a:cubicBezTo>
                  <a:cubicBezTo>
                    <a:pt x="14" y="6"/>
                    <a:pt x="14" y="4"/>
                    <a:pt x="12" y="3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75"/>
            <p:cNvSpPr>
              <a:spLocks noEditPoints="1"/>
            </p:cNvSpPr>
            <p:nvPr/>
          </p:nvSpPr>
          <p:spPr bwMode="auto">
            <a:xfrm>
              <a:off x="6544" y="2770"/>
              <a:ext cx="77" cy="58"/>
            </a:xfrm>
            <a:custGeom>
              <a:avLst/>
              <a:gdLst>
                <a:gd name="T0" fmla="*/ 43 w 45"/>
                <a:gd name="T1" fmla="*/ 29 h 34"/>
                <a:gd name="T2" fmla="*/ 37 w 45"/>
                <a:gd name="T3" fmla="*/ 25 h 34"/>
                <a:gd name="T4" fmla="*/ 33 w 45"/>
                <a:gd name="T5" fmla="*/ 23 h 34"/>
                <a:gd name="T6" fmla="*/ 32 w 45"/>
                <a:gd name="T7" fmla="*/ 18 h 34"/>
                <a:gd name="T8" fmla="*/ 29 w 45"/>
                <a:gd name="T9" fmla="*/ 12 h 34"/>
                <a:gd name="T10" fmla="*/ 24 w 45"/>
                <a:gd name="T11" fmla="*/ 6 h 34"/>
                <a:gd name="T12" fmla="*/ 18 w 45"/>
                <a:gd name="T13" fmla="*/ 3 h 34"/>
                <a:gd name="T14" fmla="*/ 13 w 45"/>
                <a:gd name="T15" fmla="*/ 1 h 34"/>
                <a:gd name="T16" fmla="*/ 3 w 45"/>
                <a:gd name="T17" fmla="*/ 3 h 34"/>
                <a:gd name="T18" fmla="*/ 1 w 45"/>
                <a:gd name="T19" fmla="*/ 9 h 34"/>
                <a:gd name="T20" fmla="*/ 9 w 45"/>
                <a:gd name="T21" fmla="*/ 24 h 34"/>
                <a:gd name="T22" fmla="*/ 24 w 45"/>
                <a:gd name="T23" fmla="*/ 29 h 34"/>
                <a:gd name="T24" fmla="*/ 24 w 45"/>
                <a:gd name="T25" fmla="*/ 29 h 34"/>
                <a:gd name="T26" fmla="*/ 24 w 45"/>
                <a:gd name="T27" fmla="*/ 29 h 34"/>
                <a:gd name="T28" fmla="*/ 29 w 45"/>
                <a:gd name="T29" fmla="*/ 28 h 34"/>
                <a:gd name="T30" fmla="*/ 30 w 45"/>
                <a:gd name="T31" fmla="*/ 28 h 34"/>
                <a:gd name="T32" fmla="*/ 34 w 45"/>
                <a:gd name="T33" fmla="*/ 30 h 34"/>
                <a:gd name="T34" fmla="*/ 41 w 45"/>
                <a:gd name="T35" fmla="*/ 34 h 34"/>
                <a:gd name="T36" fmla="*/ 42 w 45"/>
                <a:gd name="T37" fmla="*/ 34 h 34"/>
                <a:gd name="T38" fmla="*/ 45 w 45"/>
                <a:gd name="T39" fmla="*/ 33 h 34"/>
                <a:gd name="T40" fmla="*/ 43 w 45"/>
                <a:gd name="T41" fmla="*/ 29 h 34"/>
                <a:gd name="T42" fmla="*/ 24 w 45"/>
                <a:gd name="T43" fmla="*/ 22 h 34"/>
                <a:gd name="T44" fmla="*/ 24 w 45"/>
                <a:gd name="T45" fmla="*/ 22 h 34"/>
                <a:gd name="T46" fmla="*/ 13 w 45"/>
                <a:gd name="T47" fmla="*/ 19 h 34"/>
                <a:gd name="T48" fmla="*/ 7 w 45"/>
                <a:gd name="T49" fmla="*/ 9 h 34"/>
                <a:gd name="T50" fmla="*/ 7 w 45"/>
                <a:gd name="T51" fmla="*/ 7 h 34"/>
                <a:gd name="T52" fmla="*/ 9 w 45"/>
                <a:gd name="T53" fmla="*/ 6 h 34"/>
                <a:gd name="T54" fmla="*/ 11 w 45"/>
                <a:gd name="T55" fmla="*/ 6 h 34"/>
                <a:gd name="T56" fmla="*/ 16 w 45"/>
                <a:gd name="T57" fmla="*/ 8 h 34"/>
                <a:gd name="T58" fmla="*/ 21 w 45"/>
                <a:gd name="T59" fmla="*/ 11 h 34"/>
                <a:gd name="T60" fmla="*/ 24 w 45"/>
                <a:gd name="T61" fmla="*/ 15 h 34"/>
                <a:gd name="T62" fmla="*/ 26 w 45"/>
                <a:gd name="T63" fmla="*/ 20 h 34"/>
                <a:gd name="T64" fmla="*/ 27 w 45"/>
                <a:gd name="T65" fmla="*/ 22 h 34"/>
                <a:gd name="T66" fmla="*/ 24 w 45"/>
                <a:gd name="T67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" h="34">
                  <a:moveTo>
                    <a:pt x="43" y="29"/>
                  </a:moveTo>
                  <a:cubicBezTo>
                    <a:pt x="41" y="27"/>
                    <a:pt x="38" y="26"/>
                    <a:pt x="37" y="25"/>
                  </a:cubicBezTo>
                  <a:cubicBezTo>
                    <a:pt x="35" y="24"/>
                    <a:pt x="34" y="23"/>
                    <a:pt x="33" y="23"/>
                  </a:cubicBezTo>
                  <a:cubicBezTo>
                    <a:pt x="33" y="22"/>
                    <a:pt x="33" y="20"/>
                    <a:pt x="32" y="18"/>
                  </a:cubicBezTo>
                  <a:cubicBezTo>
                    <a:pt x="31" y="16"/>
                    <a:pt x="30" y="14"/>
                    <a:pt x="29" y="12"/>
                  </a:cubicBezTo>
                  <a:cubicBezTo>
                    <a:pt x="28" y="10"/>
                    <a:pt x="26" y="8"/>
                    <a:pt x="24" y="6"/>
                  </a:cubicBezTo>
                  <a:cubicBezTo>
                    <a:pt x="22" y="5"/>
                    <a:pt x="20" y="4"/>
                    <a:pt x="18" y="3"/>
                  </a:cubicBezTo>
                  <a:cubicBezTo>
                    <a:pt x="16" y="2"/>
                    <a:pt x="15" y="1"/>
                    <a:pt x="13" y="1"/>
                  </a:cubicBezTo>
                  <a:cubicBezTo>
                    <a:pt x="8" y="0"/>
                    <a:pt x="5" y="0"/>
                    <a:pt x="3" y="3"/>
                  </a:cubicBezTo>
                  <a:cubicBezTo>
                    <a:pt x="1" y="4"/>
                    <a:pt x="0" y="7"/>
                    <a:pt x="1" y="9"/>
                  </a:cubicBezTo>
                  <a:cubicBezTo>
                    <a:pt x="1" y="14"/>
                    <a:pt x="4" y="20"/>
                    <a:pt x="9" y="24"/>
                  </a:cubicBezTo>
                  <a:cubicBezTo>
                    <a:pt x="14" y="28"/>
                    <a:pt x="21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6" y="29"/>
                    <a:pt x="28" y="28"/>
                    <a:pt x="29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1" y="28"/>
                    <a:pt x="32" y="29"/>
                    <a:pt x="34" y="30"/>
                  </a:cubicBezTo>
                  <a:cubicBezTo>
                    <a:pt x="35" y="31"/>
                    <a:pt x="38" y="32"/>
                    <a:pt x="41" y="34"/>
                  </a:cubicBezTo>
                  <a:cubicBezTo>
                    <a:pt x="41" y="34"/>
                    <a:pt x="42" y="34"/>
                    <a:pt x="42" y="34"/>
                  </a:cubicBezTo>
                  <a:cubicBezTo>
                    <a:pt x="43" y="34"/>
                    <a:pt x="44" y="34"/>
                    <a:pt x="45" y="33"/>
                  </a:cubicBezTo>
                  <a:cubicBezTo>
                    <a:pt x="45" y="31"/>
                    <a:pt x="45" y="29"/>
                    <a:pt x="43" y="29"/>
                  </a:cubicBezTo>
                  <a:close/>
                  <a:moveTo>
                    <a:pt x="24" y="22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19" y="22"/>
                    <a:pt x="16" y="21"/>
                    <a:pt x="13" y="19"/>
                  </a:cubicBezTo>
                  <a:cubicBezTo>
                    <a:pt x="8" y="15"/>
                    <a:pt x="7" y="11"/>
                    <a:pt x="7" y="9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6"/>
                    <a:pt x="8" y="6"/>
                    <a:pt x="9" y="6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3" y="7"/>
                    <a:pt x="14" y="7"/>
                    <a:pt x="16" y="8"/>
                  </a:cubicBezTo>
                  <a:cubicBezTo>
                    <a:pt x="17" y="9"/>
                    <a:pt x="19" y="10"/>
                    <a:pt x="21" y="11"/>
                  </a:cubicBezTo>
                  <a:cubicBezTo>
                    <a:pt x="22" y="12"/>
                    <a:pt x="23" y="14"/>
                    <a:pt x="24" y="15"/>
                  </a:cubicBezTo>
                  <a:cubicBezTo>
                    <a:pt x="25" y="17"/>
                    <a:pt x="26" y="18"/>
                    <a:pt x="26" y="20"/>
                  </a:cubicBezTo>
                  <a:cubicBezTo>
                    <a:pt x="27" y="21"/>
                    <a:pt x="27" y="22"/>
                    <a:pt x="27" y="22"/>
                  </a:cubicBezTo>
                  <a:cubicBezTo>
                    <a:pt x="26" y="22"/>
                    <a:pt x="25" y="22"/>
                    <a:pt x="24" y="22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Freeform 76"/>
            <p:cNvSpPr>
              <a:spLocks/>
            </p:cNvSpPr>
            <p:nvPr/>
          </p:nvSpPr>
          <p:spPr bwMode="auto">
            <a:xfrm>
              <a:off x="6674" y="2739"/>
              <a:ext cx="46" cy="24"/>
            </a:xfrm>
            <a:custGeom>
              <a:avLst/>
              <a:gdLst>
                <a:gd name="T0" fmla="*/ 14 w 27"/>
                <a:gd name="T1" fmla="*/ 0 h 14"/>
                <a:gd name="T2" fmla="*/ 4 w 27"/>
                <a:gd name="T3" fmla="*/ 1 h 14"/>
                <a:gd name="T4" fmla="*/ 0 w 27"/>
                <a:gd name="T5" fmla="*/ 5 h 14"/>
                <a:gd name="T6" fmla="*/ 3 w 27"/>
                <a:gd name="T7" fmla="*/ 11 h 14"/>
                <a:gd name="T8" fmla="*/ 12 w 27"/>
                <a:gd name="T9" fmla="*/ 13 h 14"/>
                <a:gd name="T10" fmla="*/ 23 w 27"/>
                <a:gd name="T11" fmla="*/ 10 h 14"/>
                <a:gd name="T12" fmla="*/ 27 w 27"/>
                <a:gd name="T13" fmla="*/ 7 h 14"/>
                <a:gd name="T14" fmla="*/ 23 w 27"/>
                <a:gd name="T15" fmla="*/ 3 h 14"/>
                <a:gd name="T16" fmla="*/ 14 w 27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0"/>
                  </a:moveTo>
                  <a:cubicBezTo>
                    <a:pt x="10" y="0"/>
                    <a:pt x="7" y="0"/>
                    <a:pt x="4" y="1"/>
                  </a:cubicBezTo>
                  <a:cubicBezTo>
                    <a:pt x="2" y="2"/>
                    <a:pt x="0" y="3"/>
                    <a:pt x="0" y="5"/>
                  </a:cubicBezTo>
                  <a:cubicBezTo>
                    <a:pt x="0" y="7"/>
                    <a:pt x="1" y="9"/>
                    <a:pt x="3" y="11"/>
                  </a:cubicBezTo>
                  <a:cubicBezTo>
                    <a:pt x="5" y="12"/>
                    <a:pt x="9" y="13"/>
                    <a:pt x="12" y="13"/>
                  </a:cubicBezTo>
                  <a:cubicBezTo>
                    <a:pt x="16" y="14"/>
                    <a:pt x="20" y="12"/>
                    <a:pt x="23" y="10"/>
                  </a:cubicBezTo>
                  <a:cubicBezTo>
                    <a:pt x="25" y="9"/>
                    <a:pt x="27" y="7"/>
                    <a:pt x="27" y="7"/>
                  </a:cubicBezTo>
                  <a:cubicBezTo>
                    <a:pt x="27" y="7"/>
                    <a:pt x="25" y="5"/>
                    <a:pt x="23" y="3"/>
                  </a:cubicBezTo>
                  <a:cubicBezTo>
                    <a:pt x="21" y="2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3" name="Freeform 77"/>
            <p:cNvSpPr>
              <a:spLocks noEditPoints="1"/>
            </p:cNvSpPr>
            <p:nvPr/>
          </p:nvSpPr>
          <p:spPr bwMode="auto">
            <a:xfrm>
              <a:off x="6669" y="2734"/>
              <a:ext cx="56" cy="32"/>
            </a:xfrm>
            <a:custGeom>
              <a:avLst/>
              <a:gdLst>
                <a:gd name="T0" fmla="*/ 16 w 33"/>
                <a:gd name="T1" fmla="*/ 19 h 19"/>
                <a:gd name="T2" fmla="*/ 16 w 33"/>
                <a:gd name="T3" fmla="*/ 19 h 19"/>
                <a:gd name="T4" fmla="*/ 15 w 33"/>
                <a:gd name="T5" fmla="*/ 19 h 19"/>
                <a:gd name="T6" fmla="*/ 5 w 33"/>
                <a:gd name="T7" fmla="*/ 16 h 19"/>
                <a:gd name="T8" fmla="*/ 0 w 33"/>
                <a:gd name="T9" fmla="*/ 8 h 19"/>
                <a:gd name="T10" fmla="*/ 6 w 33"/>
                <a:gd name="T11" fmla="*/ 1 h 19"/>
                <a:gd name="T12" fmla="*/ 17 w 33"/>
                <a:gd name="T13" fmla="*/ 0 h 19"/>
                <a:gd name="T14" fmla="*/ 28 w 33"/>
                <a:gd name="T15" fmla="*/ 4 h 19"/>
                <a:gd name="T16" fmla="*/ 32 w 33"/>
                <a:gd name="T17" fmla="*/ 8 h 19"/>
                <a:gd name="T18" fmla="*/ 32 w 33"/>
                <a:gd name="T19" fmla="*/ 12 h 19"/>
                <a:gd name="T20" fmla="*/ 27 w 33"/>
                <a:gd name="T21" fmla="*/ 16 h 19"/>
                <a:gd name="T22" fmla="*/ 16 w 33"/>
                <a:gd name="T23" fmla="*/ 19 h 19"/>
                <a:gd name="T24" fmla="*/ 15 w 33"/>
                <a:gd name="T25" fmla="*/ 6 h 19"/>
                <a:gd name="T26" fmla="*/ 8 w 33"/>
                <a:gd name="T27" fmla="*/ 7 h 19"/>
                <a:gd name="T28" fmla="*/ 6 w 33"/>
                <a:gd name="T29" fmla="*/ 9 h 19"/>
                <a:gd name="T30" fmla="*/ 8 w 33"/>
                <a:gd name="T31" fmla="*/ 11 h 19"/>
                <a:gd name="T32" fmla="*/ 16 w 33"/>
                <a:gd name="T33" fmla="*/ 14 h 19"/>
                <a:gd name="T34" fmla="*/ 16 w 33"/>
                <a:gd name="T35" fmla="*/ 14 h 19"/>
                <a:gd name="T36" fmla="*/ 24 w 33"/>
                <a:gd name="T37" fmla="*/ 11 h 19"/>
                <a:gd name="T38" fmla="*/ 26 w 33"/>
                <a:gd name="T39" fmla="*/ 10 h 19"/>
                <a:gd name="T40" fmla="*/ 24 w 33"/>
                <a:gd name="T41" fmla="*/ 9 h 19"/>
                <a:gd name="T42" fmla="*/ 17 w 33"/>
                <a:gd name="T43" fmla="*/ 6 h 19"/>
                <a:gd name="T44" fmla="*/ 15 w 33"/>
                <a:gd name="T45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19">
                  <a:moveTo>
                    <a:pt x="16" y="19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5" y="19"/>
                  </a:cubicBezTo>
                  <a:cubicBezTo>
                    <a:pt x="11" y="19"/>
                    <a:pt x="7" y="18"/>
                    <a:pt x="5" y="16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1" y="5"/>
                    <a:pt x="3" y="3"/>
                    <a:pt x="6" y="1"/>
                  </a:cubicBezTo>
                  <a:cubicBezTo>
                    <a:pt x="10" y="0"/>
                    <a:pt x="13" y="0"/>
                    <a:pt x="17" y="0"/>
                  </a:cubicBezTo>
                  <a:cubicBezTo>
                    <a:pt x="21" y="0"/>
                    <a:pt x="24" y="1"/>
                    <a:pt x="28" y="4"/>
                  </a:cubicBezTo>
                  <a:cubicBezTo>
                    <a:pt x="30" y="6"/>
                    <a:pt x="32" y="8"/>
                    <a:pt x="32" y="8"/>
                  </a:cubicBezTo>
                  <a:cubicBezTo>
                    <a:pt x="33" y="9"/>
                    <a:pt x="33" y="11"/>
                    <a:pt x="32" y="12"/>
                  </a:cubicBezTo>
                  <a:cubicBezTo>
                    <a:pt x="32" y="12"/>
                    <a:pt x="30" y="14"/>
                    <a:pt x="27" y="16"/>
                  </a:cubicBezTo>
                  <a:cubicBezTo>
                    <a:pt x="25" y="17"/>
                    <a:pt x="21" y="19"/>
                    <a:pt x="16" y="19"/>
                  </a:cubicBezTo>
                  <a:close/>
                  <a:moveTo>
                    <a:pt x="15" y="6"/>
                  </a:moveTo>
                  <a:cubicBezTo>
                    <a:pt x="12" y="6"/>
                    <a:pt x="10" y="6"/>
                    <a:pt x="8" y="7"/>
                  </a:cubicBezTo>
                  <a:cubicBezTo>
                    <a:pt x="7" y="7"/>
                    <a:pt x="6" y="8"/>
                    <a:pt x="6" y="9"/>
                  </a:cubicBezTo>
                  <a:cubicBezTo>
                    <a:pt x="6" y="9"/>
                    <a:pt x="7" y="10"/>
                    <a:pt x="8" y="11"/>
                  </a:cubicBezTo>
                  <a:cubicBezTo>
                    <a:pt x="10" y="12"/>
                    <a:pt x="13" y="13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9" y="14"/>
                    <a:pt x="22" y="12"/>
                    <a:pt x="24" y="11"/>
                  </a:cubicBezTo>
                  <a:cubicBezTo>
                    <a:pt x="25" y="10"/>
                    <a:pt x="25" y="10"/>
                    <a:pt x="26" y="10"/>
                  </a:cubicBezTo>
                  <a:cubicBezTo>
                    <a:pt x="25" y="9"/>
                    <a:pt x="25" y="9"/>
                    <a:pt x="24" y="9"/>
                  </a:cubicBezTo>
                  <a:cubicBezTo>
                    <a:pt x="23" y="7"/>
                    <a:pt x="20" y="6"/>
                    <a:pt x="17" y="6"/>
                  </a:cubicBezTo>
                  <a:cubicBezTo>
                    <a:pt x="16" y="6"/>
                    <a:pt x="16" y="6"/>
                    <a:pt x="15" y="6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4" name="Freeform 78"/>
            <p:cNvSpPr>
              <a:spLocks/>
            </p:cNvSpPr>
            <p:nvPr/>
          </p:nvSpPr>
          <p:spPr bwMode="auto">
            <a:xfrm>
              <a:off x="6715" y="2742"/>
              <a:ext cx="36" cy="14"/>
            </a:xfrm>
            <a:custGeom>
              <a:avLst/>
              <a:gdLst>
                <a:gd name="T0" fmla="*/ 3 w 21"/>
                <a:gd name="T1" fmla="*/ 8 h 8"/>
                <a:gd name="T2" fmla="*/ 0 w 21"/>
                <a:gd name="T3" fmla="*/ 5 h 8"/>
                <a:gd name="T4" fmla="*/ 3 w 21"/>
                <a:gd name="T5" fmla="*/ 2 h 8"/>
                <a:gd name="T6" fmla="*/ 4 w 21"/>
                <a:gd name="T7" fmla="*/ 2 h 8"/>
                <a:gd name="T8" fmla="*/ 7 w 21"/>
                <a:gd name="T9" fmla="*/ 2 h 8"/>
                <a:gd name="T10" fmla="*/ 8 w 21"/>
                <a:gd name="T11" fmla="*/ 1 h 8"/>
                <a:gd name="T12" fmla="*/ 17 w 21"/>
                <a:gd name="T13" fmla="*/ 1 h 8"/>
                <a:gd name="T14" fmla="*/ 17 w 21"/>
                <a:gd name="T15" fmla="*/ 1 h 8"/>
                <a:gd name="T16" fmla="*/ 20 w 21"/>
                <a:gd name="T17" fmla="*/ 3 h 8"/>
                <a:gd name="T18" fmla="*/ 18 w 21"/>
                <a:gd name="T19" fmla="*/ 7 h 8"/>
                <a:gd name="T20" fmla="*/ 17 w 21"/>
                <a:gd name="T21" fmla="*/ 7 h 8"/>
                <a:gd name="T22" fmla="*/ 9 w 21"/>
                <a:gd name="T23" fmla="*/ 7 h 8"/>
                <a:gd name="T24" fmla="*/ 8 w 21"/>
                <a:gd name="T25" fmla="*/ 7 h 8"/>
                <a:gd name="T26" fmla="*/ 4 w 21"/>
                <a:gd name="T27" fmla="*/ 8 h 8"/>
                <a:gd name="T28" fmla="*/ 3 w 21"/>
                <a:gd name="T29" fmla="*/ 8 h 8"/>
                <a:gd name="T30" fmla="*/ 3 w 21"/>
                <a:gd name="T3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8">
                  <a:moveTo>
                    <a:pt x="3" y="8"/>
                  </a:moveTo>
                  <a:cubicBezTo>
                    <a:pt x="1" y="8"/>
                    <a:pt x="0" y="6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1" y="1"/>
                    <a:pt x="14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9" y="0"/>
                    <a:pt x="20" y="2"/>
                    <a:pt x="20" y="3"/>
                  </a:cubicBezTo>
                  <a:cubicBezTo>
                    <a:pt x="21" y="5"/>
                    <a:pt x="19" y="6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4" y="7"/>
                    <a:pt x="11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5" name="Freeform 79"/>
            <p:cNvSpPr>
              <a:spLocks/>
            </p:cNvSpPr>
            <p:nvPr/>
          </p:nvSpPr>
          <p:spPr bwMode="auto">
            <a:xfrm>
              <a:off x="6725" y="2696"/>
              <a:ext cx="41" cy="24"/>
            </a:xfrm>
            <a:custGeom>
              <a:avLst/>
              <a:gdLst>
                <a:gd name="T0" fmla="*/ 11 w 24"/>
                <a:gd name="T1" fmla="*/ 1 h 14"/>
                <a:gd name="T2" fmla="*/ 1 w 24"/>
                <a:gd name="T3" fmla="*/ 9 h 14"/>
                <a:gd name="T4" fmla="*/ 5 w 24"/>
                <a:gd name="T5" fmla="*/ 13 h 14"/>
                <a:gd name="T6" fmla="*/ 14 w 24"/>
                <a:gd name="T7" fmla="*/ 13 h 14"/>
                <a:gd name="T8" fmla="*/ 22 w 24"/>
                <a:gd name="T9" fmla="*/ 7 h 14"/>
                <a:gd name="T10" fmla="*/ 24 w 24"/>
                <a:gd name="T11" fmla="*/ 3 h 14"/>
                <a:gd name="T12" fmla="*/ 20 w 24"/>
                <a:gd name="T13" fmla="*/ 1 h 14"/>
                <a:gd name="T14" fmla="*/ 11 w 24"/>
                <a:gd name="T1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4">
                  <a:moveTo>
                    <a:pt x="11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11"/>
                    <a:pt x="3" y="12"/>
                    <a:pt x="5" y="13"/>
                  </a:cubicBezTo>
                  <a:cubicBezTo>
                    <a:pt x="7" y="14"/>
                    <a:pt x="11" y="14"/>
                    <a:pt x="14" y="13"/>
                  </a:cubicBezTo>
                  <a:cubicBezTo>
                    <a:pt x="17" y="12"/>
                    <a:pt x="20" y="9"/>
                    <a:pt x="22" y="7"/>
                  </a:cubicBezTo>
                  <a:cubicBezTo>
                    <a:pt x="23" y="5"/>
                    <a:pt x="24" y="3"/>
                    <a:pt x="24" y="3"/>
                  </a:cubicBezTo>
                  <a:cubicBezTo>
                    <a:pt x="24" y="3"/>
                    <a:pt x="23" y="2"/>
                    <a:pt x="20" y="1"/>
                  </a:cubicBezTo>
                  <a:cubicBezTo>
                    <a:pt x="17" y="0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6" name="Freeform 80"/>
            <p:cNvSpPr>
              <a:spLocks noEditPoints="1"/>
            </p:cNvSpPr>
            <p:nvPr/>
          </p:nvSpPr>
          <p:spPr bwMode="auto">
            <a:xfrm>
              <a:off x="6720" y="2686"/>
              <a:ext cx="77" cy="38"/>
            </a:xfrm>
            <a:custGeom>
              <a:avLst/>
              <a:gdLst>
                <a:gd name="T0" fmla="*/ 44 w 45"/>
                <a:gd name="T1" fmla="*/ 2 h 22"/>
                <a:gd name="T2" fmla="*/ 40 w 45"/>
                <a:gd name="T3" fmla="*/ 0 h 22"/>
                <a:gd name="T4" fmla="*/ 38 w 45"/>
                <a:gd name="T5" fmla="*/ 1 h 22"/>
                <a:gd name="T6" fmla="*/ 30 w 45"/>
                <a:gd name="T7" fmla="*/ 5 h 22"/>
                <a:gd name="T8" fmla="*/ 28 w 45"/>
                <a:gd name="T9" fmla="*/ 6 h 22"/>
                <a:gd name="T10" fmla="*/ 24 w 45"/>
                <a:gd name="T11" fmla="*/ 4 h 22"/>
                <a:gd name="T12" fmla="*/ 13 w 45"/>
                <a:gd name="T13" fmla="*/ 4 h 22"/>
                <a:gd name="T14" fmla="*/ 1 w 45"/>
                <a:gd name="T15" fmla="*/ 16 h 22"/>
                <a:gd name="T16" fmla="*/ 7 w 45"/>
                <a:gd name="T17" fmla="*/ 22 h 22"/>
                <a:gd name="T18" fmla="*/ 12 w 45"/>
                <a:gd name="T19" fmla="*/ 22 h 22"/>
                <a:gd name="T20" fmla="*/ 18 w 45"/>
                <a:gd name="T21" fmla="*/ 22 h 22"/>
                <a:gd name="T22" fmla="*/ 27 w 45"/>
                <a:gd name="T23" fmla="*/ 15 h 22"/>
                <a:gd name="T24" fmla="*/ 29 w 45"/>
                <a:gd name="T25" fmla="*/ 11 h 22"/>
                <a:gd name="T26" fmla="*/ 32 w 45"/>
                <a:gd name="T27" fmla="*/ 10 h 22"/>
                <a:gd name="T28" fmla="*/ 40 w 45"/>
                <a:gd name="T29" fmla="*/ 7 h 22"/>
                <a:gd name="T30" fmla="*/ 42 w 45"/>
                <a:gd name="T31" fmla="*/ 6 h 22"/>
                <a:gd name="T32" fmla="*/ 44 w 45"/>
                <a:gd name="T33" fmla="*/ 2 h 22"/>
                <a:gd name="T34" fmla="*/ 22 w 45"/>
                <a:gd name="T35" fmla="*/ 11 h 22"/>
                <a:gd name="T36" fmla="*/ 16 w 45"/>
                <a:gd name="T37" fmla="*/ 16 h 22"/>
                <a:gd name="T38" fmla="*/ 9 w 45"/>
                <a:gd name="T39" fmla="*/ 16 h 22"/>
                <a:gd name="T40" fmla="*/ 7 w 45"/>
                <a:gd name="T41" fmla="*/ 15 h 22"/>
                <a:gd name="T42" fmla="*/ 15 w 45"/>
                <a:gd name="T43" fmla="*/ 10 h 22"/>
                <a:gd name="T44" fmla="*/ 18 w 45"/>
                <a:gd name="T45" fmla="*/ 9 h 22"/>
                <a:gd name="T46" fmla="*/ 22 w 45"/>
                <a:gd name="T47" fmla="*/ 10 h 22"/>
                <a:gd name="T48" fmla="*/ 23 w 45"/>
                <a:gd name="T49" fmla="*/ 10 h 22"/>
                <a:gd name="T50" fmla="*/ 22 w 45"/>
                <a:gd name="T51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" h="22">
                  <a:moveTo>
                    <a:pt x="44" y="2"/>
                  </a:moveTo>
                  <a:cubicBezTo>
                    <a:pt x="43" y="0"/>
                    <a:pt x="41" y="0"/>
                    <a:pt x="40" y="0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4" y="3"/>
                    <a:pt x="31" y="4"/>
                    <a:pt x="30" y="5"/>
                  </a:cubicBezTo>
                  <a:cubicBezTo>
                    <a:pt x="29" y="5"/>
                    <a:pt x="28" y="5"/>
                    <a:pt x="28" y="6"/>
                  </a:cubicBezTo>
                  <a:cubicBezTo>
                    <a:pt x="27" y="5"/>
                    <a:pt x="25" y="5"/>
                    <a:pt x="24" y="4"/>
                  </a:cubicBezTo>
                  <a:cubicBezTo>
                    <a:pt x="20" y="3"/>
                    <a:pt x="17" y="3"/>
                    <a:pt x="13" y="4"/>
                  </a:cubicBezTo>
                  <a:cubicBezTo>
                    <a:pt x="5" y="6"/>
                    <a:pt x="0" y="11"/>
                    <a:pt x="1" y="16"/>
                  </a:cubicBezTo>
                  <a:cubicBezTo>
                    <a:pt x="2" y="19"/>
                    <a:pt x="4" y="21"/>
                    <a:pt x="7" y="22"/>
                  </a:cubicBezTo>
                  <a:cubicBezTo>
                    <a:pt x="9" y="22"/>
                    <a:pt x="10" y="22"/>
                    <a:pt x="12" y="22"/>
                  </a:cubicBezTo>
                  <a:cubicBezTo>
                    <a:pt x="14" y="22"/>
                    <a:pt x="16" y="22"/>
                    <a:pt x="18" y="22"/>
                  </a:cubicBezTo>
                  <a:cubicBezTo>
                    <a:pt x="21" y="21"/>
                    <a:pt x="24" y="18"/>
                    <a:pt x="27" y="15"/>
                  </a:cubicBezTo>
                  <a:cubicBezTo>
                    <a:pt x="28" y="13"/>
                    <a:pt x="29" y="12"/>
                    <a:pt x="29" y="11"/>
                  </a:cubicBezTo>
                  <a:cubicBezTo>
                    <a:pt x="30" y="11"/>
                    <a:pt x="31" y="11"/>
                    <a:pt x="32" y="10"/>
                  </a:cubicBezTo>
                  <a:cubicBezTo>
                    <a:pt x="34" y="10"/>
                    <a:pt x="37" y="8"/>
                    <a:pt x="40" y="7"/>
                  </a:cubicBezTo>
                  <a:cubicBezTo>
                    <a:pt x="41" y="6"/>
                    <a:pt x="42" y="6"/>
                    <a:pt x="42" y="6"/>
                  </a:cubicBezTo>
                  <a:cubicBezTo>
                    <a:pt x="44" y="5"/>
                    <a:pt x="45" y="3"/>
                    <a:pt x="44" y="2"/>
                  </a:cubicBezTo>
                  <a:close/>
                  <a:moveTo>
                    <a:pt x="22" y="11"/>
                  </a:moveTo>
                  <a:cubicBezTo>
                    <a:pt x="20" y="14"/>
                    <a:pt x="18" y="15"/>
                    <a:pt x="16" y="16"/>
                  </a:cubicBezTo>
                  <a:cubicBezTo>
                    <a:pt x="14" y="17"/>
                    <a:pt x="11" y="17"/>
                    <a:pt x="9" y="16"/>
                  </a:cubicBezTo>
                  <a:cubicBezTo>
                    <a:pt x="7" y="16"/>
                    <a:pt x="7" y="15"/>
                    <a:pt x="7" y="15"/>
                  </a:cubicBezTo>
                  <a:cubicBezTo>
                    <a:pt x="7" y="14"/>
                    <a:pt x="9" y="11"/>
                    <a:pt x="15" y="10"/>
                  </a:cubicBezTo>
                  <a:cubicBezTo>
                    <a:pt x="16" y="9"/>
                    <a:pt x="17" y="9"/>
                    <a:pt x="18" y="9"/>
                  </a:cubicBezTo>
                  <a:cubicBezTo>
                    <a:pt x="19" y="9"/>
                    <a:pt x="21" y="9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2" y="11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7" name="Freeform 81"/>
            <p:cNvSpPr>
              <a:spLocks/>
            </p:cNvSpPr>
            <p:nvPr/>
          </p:nvSpPr>
          <p:spPr bwMode="auto">
            <a:xfrm>
              <a:off x="6768" y="2644"/>
              <a:ext cx="32" cy="25"/>
            </a:xfrm>
            <a:custGeom>
              <a:avLst/>
              <a:gdLst>
                <a:gd name="T0" fmla="*/ 7 w 19"/>
                <a:gd name="T1" fmla="*/ 2 h 15"/>
                <a:gd name="T2" fmla="*/ 4 w 19"/>
                <a:gd name="T3" fmla="*/ 5 h 15"/>
                <a:gd name="T4" fmla="*/ 2 w 19"/>
                <a:gd name="T5" fmla="*/ 8 h 15"/>
                <a:gd name="T6" fmla="*/ 1 w 19"/>
                <a:gd name="T7" fmla="*/ 13 h 15"/>
                <a:gd name="T8" fmla="*/ 6 w 19"/>
                <a:gd name="T9" fmla="*/ 15 h 15"/>
                <a:gd name="T10" fmla="*/ 13 w 19"/>
                <a:gd name="T11" fmla="*/ 11 h 15"/>
                <a:gd name="T12" fmla="*/ 18 w 19"/>
                <a:gd name="T13" fmla="*/ 4 h 15"/>
                <a:gd name="T14" fmla="*/ 19 w 19"/>
                <a:gd name="T15" fmla="*/ 0 h 15"/>
                <a:gd name="T16" fmla="*/ 15 w 19"/>
                <a:gd name="T17" fmla="*/ 0 h 15"/>
                <a:gd name="T18" fmla="*/ 7 w 19"/>
                <a:gd name="T1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5">
                  <a:moveTo>
                    <a:pt x="7" y="2"/>
                  </a:moveTo>
                  <a:cubicBezTo>
                    <a:pt x="6" y="3"/>
                    <a:pt x="5" y="4"/>
                    <a:pt x="4" y="5"/>
                  </a:cubicBezTo>
                  <a:cubicBezTo>
                    <a:pt x="3" y="6"/>
                    <a:pt x="2" y="7"/>
                    <a:pt x="2" y="8"/>
                  </a:cubicBezTo>
                  <a:cubicBezTo>
                    <a:pt x="1" y="10"/>
                    <a:pt x="0" y="11"/>
                    <a:pt x="1" y="13"/>
                  </a:cubicBezTo>
                  <a:cubicBezTo>
                    <a:pt x="2" y="14"/>
                    <a:pt x="4" y="15"/>
                    <a:pt x="6" y="15"/>
                  </a:cubicBezTo>
                  <a:cubicBezTo>
                    <a:pt x="8" y="14"/>
                    <a:pt x="11" y="13"/>
                    <a:pt x="13" y="11"/>
                  </a:cubicBezTo>
                  <a:cubicBezTo>
                    <a:pt x="16" y="10"/>
                    <a:pt x="17" y="7"/>
                    <a:pt x="18" y="4"/>
                  </a:cubicBezTo>
                  <a:cubicBezTo>
                    <a:pt x="19" y="2"/>
                    <a:pt x="19" y="0"/>
                    <a:pt x="19" y="0"/>
                  </a:cubicBezTo>
                  <a:cubicBezTo>
                    <a:pt x="19" y="0"/>
                    <a:pt x="17" y="0"/>
                    <a:pt x="15" y="0"/>
                  </a:cubicBezTo>
                  <a:cubicBezTo>
                    <a:pt x="12" y="0"/>
                    <a:pt x="9" y="0"/>
                    <a:pt x="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8" name="Freeform 82"/>
            <p:cNvSpPr>
              <a:spLocks noEditPoints="1"/>
            </p:cNvSpPr>
            <p:nvPr/>
          </p:nvSpPr>
          <p:spPr bwMode="auto">
            <a:xfrm>
              <a:off x="6751" y="2618"/>
              <a:ext cx="75" cy="66"/>
            </a:xfrm>
            <a:custGeom>
              <a:avLst/>
              <a:gdLst>
                <a:gd name="T0" fmla="*/ 43 w 44"/>
                <a:gd name="T1" fmla="*/ 2 h 39"/>
                <a:gd name="T2" fmla="*/ 42 w 44"/>
                <a:gd name="T3" fmla="*/ 2 h 39"/>
                <a:gd name="T4" fmla="*/ 28 w 44"/>
                <a:gd name="T5" fmla="*/ 12 h 39"/>
                <a:gd name="T6" fmla="*/ 15 w 44"/>
                <a:gd name="T7" fmla="*/ 15 h 39"/>
                <a:gd name="T8" fmla="*/ 25 w 44"/>
                <a:gd name="T9" fmla="*/ 29 h 39"/>
                <a:gd name="T10" fmla="*/ 32 w 44"/>
                <a:gd name="T11" fmla="*/ 16 h 39"/>
                <a:gd name="T12" fmla="*/ 43 w 44"/>
                <a:gd name="T13" fmla="*/ 6 h 39"/>
                <a:gd name="T14" fmla="*/ 43 w 44"/>
                <a:gd name="T15" fmla="*/ 2 h 39"/>
                <a:gd name="T16" fmla="*/ 25 w 44"/>
                <a:gd name="T17" fmla="*/ 18 h 39"/>
                <a:gd name="T18" fmla="*/ 22 w 44"/>
                <a:gd name="T19" fmla="*/ 24 h 39"/>
                <a:gd name="T20" fmla="*/ 16 w 44"/>
                <a:gd name="T21" fmla="*/ 27 h 39"/>
                <a:gd name="T22" fmla="*/ 15 w 44"/>
                <a:gd name="T23" fmla="*/ 27 h 39"/>
                <a:gd name="T24" fmla="*/ 14 w 44"/>
                <a:gd name="T25" fmla="*/ 26 h 39"/>
                <a:gd name="T26" fmla="*/ 14 w 44"/>
                <a:gd name="T27" fmla="*/ 24 h 39"/>
                <a:gd name="T28" fmla="*/ 16 w 44"/>
                <a:gd name="T29" fmla="*/ 22 h 39"/>
                <a:gd name="T30" fmla="*/ 19 w 44"/>
                <a:gd name="T31" fmla="*/ 20 h 39"/>
                <a:gd name="T32" fmla="*/ 25 w 44"/>
                <a:gd name="T33" fmla="*/ 18 h 39"/>
                <a:gd name="T34" fmla="*/ 26 w 44"/>
                <a:gd name="T35" fmla="*/ 18 h 39"/>
                <a:gd name="T36" fmla="*/ 25 w 44"/>
                <a:gd name="T37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39">
                  <a:moveTo>
                    <a:pt x="43" y="2"/>
                  </a:moveTo>
                  <a:cubicBezTo>
                    <a:pt x="43" y="2"/>
                    <a:pt x="42" y="2"/>
                    <a:pt x="42" y="2"/>
                  </a:cubicBezTo>
                  <a:cubicBezTo>
                    <a:pt x="40" y="0"/>
                    <a:pt x="39" y="3"/>
                    <a:pt x="28" y="12"/>
                  </a:cubicBezTo>
                  <a:cubicBezTo>
                    <a:pt x="24" y="12"/>
                    <a:pt x="19" y="12"/>
                    <a:pt x="15" y="15"/>
                  </a:cubicBezTo>
                  <a:cubicBezTo>
                    <a:pt x="0" y="26"/>
                    <a:pt x="10" y="39"/>
                    <a:pt x="25" y="29"/>
                  </a:cubicBezTo>
                  <a:cubicBezTo>
                    <a:pt x="29" y="26"/>
                    <a:pt x="31" y="21"/>
                    <a:pt x="32" y="16"/>
                  </a:cubicBezTo>
                  <a:cubicBezTo>
                    <a:pt x="36" y="13"/>
                    <a:pt x="41" y="9"/>
                    <a:pt x="43" y="6"/>
                  </a:cubicBezTo>
                  <a:cubicBezTo>
                    <a:pt x="44" y="5"/>
                    <a:pt x="44" y="4"/>
                    <a:pt x="43" y="2"/>
                  </a:cubicBezTo>
                  <a:close/>
                  <a:moveTo>
                    <a:pt x="25" y="18"/>
                  </a:moveTo>
                  <a:cubicBezTo>
                    <a:pt x="24" y="21"/>
                    <a:pt x="23" y="23"/>
                    <a:pt x="22" y="24"/>
                  </a:cubicBezTo>
                  <a:cubicBezTo>
                    <a:pt x="20" y="25"/>
                    <a:pt x="17" y="26"/>
                    <a:pt x="16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4" y="26"/>
                    <a:pt x="14" y="25"/>
                    <a:pt x="14" y="24"/>
                  </a:cubicBezTo>
                  <a:cubicBezTo>
                    <a:pt x="15" y="23"/>
                    <a:pt x="15" y="23"/>
                    <a:pt x="16" y="22"/>
                  </a:cubicBezTo>
                  <a:cubicBezTo>
                    <a:pt x="17" y="21"/>
                    <a:pt x="18" y="20"/>
                    <a:pt x="19" y="20"/>
                  </a:cubicBezTo>
                  <a:cubicBezTo>
                    <a:pt x="20" y="19"/>
                    <a:pt x="22" y="18"/>
                    <a:pt x="25" y="18"/>
                  </a:cubicBezTo>
                  <a:cubicBezTo>
                    <a:pt x="25" y="18"/>
                    <a:pt x="25" y="18"/>
                    <a:pt x="26" y="18"/>
                  </a:cubicBezTo>
                  <a:cubicBezTo>
                    <a:pt x="26" y="18"/>
                    <a:pt x="25" y="18"/>
                    <a:pt x="25" y="18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9" name="Freeform 83"/>
            <p:cNvSpPr>
              <a:spLocks/>
            </p:cNvSpPr>
            <p:nvPr/>
          </p:nvSpPr>
          <p:spPr bwMode="auto">
            <a:xfrm>
              <a:off x="6797" y="2581"/>
              <a:ext cx="24" cy="30"/>
            </a:xfrm>
            <a:custGeom>
              <a:avLst/>
              <a:gdLst>
                <a:gd name="T0" fmla="*/ 4 w 14"/>
                <a:gd name="T1" fmla="*/ 6 h 18"/>
                <a:gd name="T2" fmla="*/ 2 w 14"/>
                <a:gd name="T3" fmla="*/ 17 h 18"/>
                <a:gd name="T4" fmla="*/ 7 w 14"/>
                <a:gd name="T5" fmla="*/ 17 h 18"/>
                <a:gd name="T6" fmla="*/ 12 w 14"/>
                <a:gd name="T7" fmla="*/ 12 h 18"/>
                <a:gd name="T8" fmla="*/ 14 w 14"/>
                <a:gd name="T9" fmla="*/ 4 h 18"/>
                <a:gd name="T10" fmla="*/ 13 w 14"/>
                <a:gd name="T11" fmla="*/ 0 h 18"/>
                <a:gd name="T12" fmla="*/ 10 w 14"/>
                <a:gd name="T13" fmla="*/ 1 h 18"/>
                <a:gd name="T14" fmla="*/ 4 w 14"/>
                <a:gd name="T1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8">
                  <a:moveTo>
                    <a:pt x="4" y="6"/>
                  </a:moveTo>
                  <a:cubicBezTo>
                    <a:pt x="1" y="10"/>
                    <a:pt x="0" y="15"/>
                    <a:pt x="2" y="17"/>
                  </a:cubicBezTo>
                  <a:cubicBezTo>
                    <a:pt x="3" y="18"/>
                    <a:pt x="5" y="18"/>
                    <a:pt x="7" y="17"/>
                  </a:cubicBezTo>
                  <a:cubicBezTo>
                    <a:pt x="9" y="16"/>
                    <a:pt x="11" y="14"/>
                    <a:pt x="12" y="12"/>
                  </a:cubicBezTo>
                  <a:cubicBezTo>
                    <a:pt x="14" y="9"/>
                    <a:pt x="14" y="6"/>
                    <a:pt x="14" y="4"/>
                  </a:cubicBezTo>
                  <a:cubicBezTo>
                    <a:pt x="14" y="2"/>
                    <a:pt x="13" y="0"/>
                    <a:pt x="13" y="0"/>
                  </a:cubicBezTo>
                  <a:cubicBezTo>
                    <a:pt x="13" y="0"/>
                    <a:pt x="12" y="0"/>
                    <a:pt x="10" y="1"/>
                  </a:cubicBezTo>
                  <a:cubicBezTo>
                    <a:pt x="8" y="2"/>
                    <a:pt x="5" y="3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0" name="Freeform 84"/>
            <p:cNvSpPr>
              <a:spLocks noEditPoints="1"/>
            </p:cNvSpPr>
            <p:nvPr/>
          </p:nvSpPr>
          <p:spPr bwMode="auto">
            <a:xfrm>
              <a:off x="6792" y="2550"/>
              <a:ext cx="46" cy="65"/>
            </a:xfrm>
            <a:custGeom>
              <a:avLst/>
              <a:gdLst>
                <a:gd name="T0" fmla="*/ 25 w 27"/>
                <a:gd name="T1" fmla="*/ 1 h 38"/>
                <a:gd name="T2" fmla="*/ 21 w 27"/>
                <a:gd name="T3" fmla="*/ 2 h 38"/>
                <a:gd name="T4" fmla="*/ 17 w 27"/>
                <a:gd name="T5" fmla="*/ 11 h 38"/>
                <a:gd name="T6" fmla="*/ 14 w 27"/>
                <a:gd name="T7" fmla="*/ 15 h 38"/>
                <a:gd name="T8" fmla="*/ 12 w 27"/>
                <a:gd name="T9" fmla="*/ 16 h 38"/>
                <a:gd name="T10" fmla="*/ 4 w 27"/>
                <a:gd name="T11" fmla="*/ 22 h 38"/>
                <a:gd name="T12" fmla="*/ 4 w 27"/>
                <a:gd name="T13" fmla="*/ 37 h 38"/>
                <a:gd name="T14" fmla="*/ 7 w 27"/>
                <a:gd name="T15" fmla="*/ 38 h 38"/>
                <a:gd name="T16" fmla="*/ 11 w 27"/>
                <a:gd name="T17" fmla="*/ 37 h 38"/>
                <a:gd name="T18" fmla="*/ 18 w 27"/>
                <a:gd name="T19" fmla="*/ 31 h 38"/>
                <a:gd name="T20" fmla="*/ 20 w 27"/>
                <a:gd name="T21" fmla="*/ 22 h 38"/>
                <a:gd name="T22" fmla="*/ 20 w 27"/>
                <a:gd name="T23" fmla="*/ 18 h 38"/>
                <a:gd name="T24" fmla="*/ 22 w 27"/>
                <a:gd name="T25" fmla="*/ 13 h 38"/>
                <a:gd name="T26" fmla="*/ 24 w 27"/>
                <a:gd name="T27" fmla="*/ 9 h 38"/>
                <a:gd name="T28" fmla="*/ 26 w 27"/>
                <a:gd name="T29" fmla="*/ 5 h 38"/>
                <a:gd name="T30" fmla="*/ 26 w 27"/>
                <a:gd name="T31" fmla="*/ 2 h 38"/>
                <a:gd name="T32" fmla="*/ 25 w 27"/>
                <a:gd name="T33" fmla="*/ 1 h 38"/>
                <a:gd name="T34" fmla="*/ 13 w 27"/>
                <a:gd name="T35" fmla="*/ 28 h 38"/>
                <a:gd name="T36" fmla="*/ 9 w 27"/>
                <a:gd name="T37" fmla="*/ 32 h 38"/>
                <a:gd name="T38" fmla="*/ 7 w 27"/>
                <a:gd name="T39" fmla="*/ 32 h 38"/>
                <a:gd name="T40" fmla="*/ 7 w 27"/>
                <a:gd name="T41" fmla="*/ 33 h 38"/>
                <a:gd name="T42" fmla="*/ 9 w 27"/>
                <a:gd name="T43" fmla="*/ 25 h 38"/>
                <a:gd name="T44" fmla="*/ 14 w 27"/>
                <a:gd name="T45" fmla="*/ 22 h 38"/>
                <a:gd name="T46" fmla="*/ 14 w 27"/>
                <a:gd name="T47" fmla="*/ 22 h 38"/>
                <a:gd name="T48" fmla="*/ 14 w 27"/>
                <a:gd name="T49" fmla="*/ 22 h 38"/>
                <a:gd name="T50" fmla="*/ 13 w 27"/>
                <a:gd name="T51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" h="38">
                  <a:moveTo>
                    <a:pt x="25" y="1"/>
                  </a:moveTo>
                  <a:cubicBezTo>
                    <a:pt x="23" y="0"/>
                    <a:pt x="22" y="1"/>
                    <a:pt x="21" y="2"/>
                  </a:cubicBezTo>
                  <a:cubicBezTo>
                    <a:pt x="20" y="4"/>
                    <a:pt x="19" y="6"/>
                    <a:pt x="17" y="11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6"/>
                    <a:pt x="13" y="16"/>
                    <a:pt x="12" y="16"/>
                  </a:cubicBezTo>
                  <a:cubicBezTo>
                    <a:pt x="8" y="18"/>
                    <a:pt x="6" y="20"/>
                    <a:pt x="4" y="22"/>
                  </a:cubicBezTo>
                  <a:cubicBezTo>
                    <a:pt x="0" y="28"/>
                    <a:pt x="0" y="34"/>
                    <a:pt x="4" y="37"/>
                  </a:cubicBezTo>
                  <a:cubicBezTo>
                    <a:pt x="5" y="38"/>
                    <a:pt x="6" y="38"/>
                    <a:pt x="7" y="38"/>
                  </a:cubicBezTo>
                  <a:cubicBezTo>
                    <a:pt x="9" y="38"/>
                    <a:pt x="10" y="38"/>
                    <a:pt x="11" y="37"/>
                  </a:cubicBezTo>
                  <a:cubicBezTo>
                    <a:pt x="14" y="36"/>
                    <a:pt x="16" y="34"/>
                    <a:pt x="18" y="31"/>
                  </a:cubicBezTo>
                  <a:cubicBezTo>
                    <a:pt x="19" y="29"/>
                    <a:pt x="20" y="26"/>
                    <a:pt x="20" y="22"/>
                  </a:cubicBezTo>
                  <a:cubicBezTo>
                    <a:pt x="20" y="20"/>
                    <a:pt x="20" y="19"/>
                    <a:pt x="20" y="18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4" y="9"/>
                    <a:pt x="24" y="9"/>
                  </a:cubicBezTo>
                  <a:cubicBezTo>
                    <a:pt x="25" y="8"/>
                    <a:pt x="26" y="6"/>
                    <a:pt x="26" y="5"/>
                  </a:cubicBezTo>
                  <a:cubicBezTo>
                    <a:pt x="27" y="4"/>
                    <a:pt x="27" y="3"/>
                    <a:pt x="26" y="2"/>
                  </a:cubicBezTo>
                  <a:cubicBezTo>
                    <a:pt x="26" y="1"/>
                    <a:pt x="25" y="1"/>
                    <a:pt x="25" y="1"/>
                  </a:cubicBezTo>
                  <a:close/>
                  <a:moveTo>
                    <a:pt x="13" y="28"/>
                  </a:moveTo>
                  <a:cubicBezTo>
                    <a:pt x="12" y="30"/>
                    <a:pt x="10" y="31"/>
                    <a:pt x="9" y="32"/>
                  </a:cubicBezTo>
                  <a:cubicBezTo>
                    <a:pt x="8" y="32"/>
                    <a:pt x="7" y="32"/>
                    <a:pt x="7" y="32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29"/>
                    <a:pt x="9" y="25"/>
                  </a:cubicBezTo>
                  <a:cubicBezTo>
                    <a:pt x="10" y="24"/>
                    <a:pt x="12" y="23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5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1" name="Freeform 85"/>
            <p:cNvSpPr>
              <a:spLocks/>
            </p:cNvSpPr>
            <p:nvPr/>
          </p:nvSpPr>
          <p:spPr bwMode="auto">
            <a:xfrm>
              <a:off x="6612" y="2765"/>
              <a:ext cx="50" cy="28"/>
            </a:xfrm>
            <a:custGeom>
              <a:avLst/>
              <a:gdLst>
                <a:gd name="T0" fmla="*/ 18 w 29"/>
                <a:gd name="T1" fmla="*/ 2 h 17"/>
                <a:gd name="T2" fmla="*/ 8 w 29"/>
                <a:gd name="T3" fmla="*/ 1 h 17"/>
                <a:gd name="T4" fmla="*/ 2 w 29"/>
                <a:gd name="T5" fmla="*/ 3 h 17"/>
                <a:gd name="T6" fmla="*/ 11 w 29"/>
                <a:gd name="T7" fmla="*/ 16 h 17"/>
                <a:gd name="T8" fmla="*/ 17 w 29"/>
                <a:gd name="T9" fmla="*/ 17 h 17"/>
                <a:gd name="T10" fmla="*/ 23 w 29"/>
                <a:gd name="T11" fmla="*/ 16 h 17"/>
                <a:gd name="T12" fmla="*/ 29 w 29"/>
                <a:gd name="T13" fmla="*/ 14 h 17"/>
                <a:gd name="T14" fmla="*/ 26 w 29"/>
                <a:gd name="T15" fmla="*/ 9 h 17"/>
                <a:gd name="T16" fmla="*/ 18 w 29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7">
                  <a:moveTo>
                    <a:pt x="18" y="2"/>
                  </a:moveTo>
                  <a:cubicBezTo>
                    <a:pt x="14" y="1"/>
                    <a:pt x="10" y="0"/>
                    <a:pt x="8" y="1"/>
                  </a:cubicBezTo>
                  <a:cubicBezTo>
                    <a:pt x="5" y="1"/>
                    <a:pt x="3" y="2"/>
                    <a:pt x="2" y="3"/>
                  </a:cubicBezTo>
                  <a:cubicBezTo>
                    <a:pt x="0" y="7"/>
                    <a:pt x="4" y="13"/>
                    <a:pt x="11" y="16"/>
                  </a:cubicBezTo>
                  <a:cubicBezTo>
                    <a:pt x="13" y="17"/>
                    <a:pt x="15" y="17"/>
                    <a:pt x="17" y="17"/>
                  </a:cubicBezTo>
                  <a:cubicBezTo>
                    <a:pt x="19" y="17"/>
                    <a:pt x="21" y="17"/>
                    <a:pt x="23" y="16"/>
                  </a:cubicBezTo>
                  <a:cubicBezTo>
                    <a:pt x="26" y="15"/>
                    <a:pt x="29" y="14"/>
                    <a:pt x="29" y="14"/>
                  </a:cubicBezTo>
                  <a:cubicBezTo>
                    <a:pt x="29" y="14"/>
                    <a:pt x="28" y="12"/>
                    <a:pt x="26" y="9"/>
                  </a:cubicBezTo>
                  <a:cubicBezTo>
                    <a:pt x="24" y="6"/>
                    <a:pt x="21" y="4"/>
                    <a:pt x="1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" name="Freeform 86"/>
            <p:cNvSpPr>
              <a:spLocks noEditPoints="1"/>
            </p:cNvSpPr>
            <p:nvPr/>
          </p:nvSpPr>
          <p:spPr bwMode="auto">
            <a:xfrm>
              <a:off x="6609" y="2759"/>
              <a:ext cx="82" cy="40"/>
            </a:xfrm>
            <a:custGeom>
              <a:avLst/>
              <a:gdLst>
                <a:gd name="T0" fmla="*/ 45 w 48"/>
                <a:gd name="T1" fmla="*/ 17 h 23"/>
                <a:gd name="T2" fmla="*/ 36 w 48"/>
                <a:gd name="T3" fmla="*/ 15 h 23"/>
                <a:gd name="T4" fmla="*/ 33 w 48"/>
                <a:gd name="T5" fmla="*/ 14 h 23"/>
                <a:gd name="T6" fmla="*/ 30 w 48"/>
                <a:gd name="T7" fmla="*/ 10 h 23"/>
                <a:gd name="T8" fmla="*/ 21 w 48"/>
                <a:gd name="T9" fmla="*/ 2 h 23"/>
                <a:gd name="T10" fmla="*/ 9 w 48"/>
                <a:gd name="T11" fmla="*/ 0 h 23"/>
                <a:gd name="T12" fmla="*/ 1 w 48"/>
                <a:gd name="T13" fmla="*/ 5 h 23"/>
                <a:gd name="T14" fmla="*/ 1 w 48"/>
                <a:gd name="T15" fmla="*/ 12 h 23"/>
                <a:gd name="T16" fmla="*/ 12 w 48"/>
                <a:gd name="T17" fmla="*/ 22 h 23"/>
                <a:gd name="T18" fmla="*/ 19 w 48"/>
                <a:gd name="T19" fmla="*/ 23 h 23"/>
                <a:gd name="T20" fmla="*/ 20 w 48"/>
                <a:gd name="T21" fmla="*/ 23 h 23"/>
                <a:gd name="T22" fmla="*/ 26 w 48"/>
                <a:gd name="T23" fmla="*/ 22 h 23"/>
                <a:gd name="T24" fmla="*/ 31 w 48"/>
                <a:gd name="T25" fmla="*/ 20 h 23"/>
                <a:gd name="T26" fmla="*/ 31 w 48"/>
                <a:gd name="T27" fmla="*/ 20 h 23"/>
                <a:gd name="T28" fmla="*/ 35 w 48"/>
                <a:gd name="T29" fmla="*/ 21 h 23"/>
                <a:gd name="T30" fmla="*/ 44 w 48"/>
                <a:gd name="T31" fmla="*/ 23 h 23"/>
                <a:gd name="T32" fmla="*/ 45 w 48"/>
                <a:gd name="T33" fmla="*/ 23 h 23"/>
                <a:gd name="T34" fmla="*/ 48 w 48"/>
                <a:gd name="T35" fmla="*/ 20 h 23"/>
                <a:gd name="T36" fmla="*/ 45 w 48"/>
                <a:gd name="T37" fmla="*/ 17 h 23"/>
                <a:gd name="T38" fmla="*/ 24 w 48"/>
                <a:gd name="T39" fmla="*/ 16 h 23"/>
                <a:gd name="T40" fmla="*/ 19 w 48"/>
                <a:gd name="T41" fmla="*/ 17 h 23"/>
                <a:gd name="T42" fmla="*/ 19 w 48"/>
                <a:gd name="T43" fmla="*/ 17 h 23"/>
                <a:gd name="T44" fmla="*/ 15 w 48"/>
                <a:gd name="T45" fmla="*/ 16 h 23"/>
                <a:gd name="T46" fmla="*/ 7 w 48"/>
                <a:gd name="T47" fmla="*/ 9 h 23"/>
                <a:gd name="T48" fmla="*/ 6 w 48"/>
                <a:gd name="T49" fmla="*/ 8 h 23"/>
                <a:gd name="T50" fmla="*/ 10 w 48"/>
                <a:gd name="T51" fmla="*/ 7 h 23"/>
                <a:gd name="T52" fmla="*/ 10 w 48"/>
                <a:gd name="T53" fmla="*/ 7 h 23"/>
                <a:gd name="T54" fmla="*/ 11 w 48"/>
                <a:gd name="T55" fmla="*/ 7 h 23"/>
                <a:gd name="T56" fmla="*/ 19 w 48"/>
                <a:gd name="T57" fmla="*/ 8 h 23"/>
                <a:gd name="T58" fmla="*/ 25 w 48"/>
                <a:gd name="T59" fmla="*/ 14 h 23"/>
                <a:gd name="T60" fmla="*/ 26 w 48"/>
                <a:gd name="T61" fmla="*/ 15 h 23"/>
                <a:gd name="T62" fmla="*/ 24 w 48"/>
                <a:gd name="T6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" h="23">
                  <a:moveTo>
                    <a:pt x="45" y="17"/>
                  </a:moveTo>
                  <a:cubicBezTo>
                    <a:pt x="42" y="16"/>
                    <a:pt x="39" y="16"/>
                    <a:pt x="36" y="15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2" y="13"/>
                    <a:pt x="32" y="12"/>
                    <a:pt x="30" y="10"/>
                  </a:cubicBezTo>
                  <a:cubicBezTo>
                    <a:pt x="28" y="7"/>
                    <a:pt x="25" y="4"/>
                    <a:pt x="21" y="2"/>
                  </a:cubicBezTo>
                  <a:cubicBezTo>
                    <a:pt x="16" y="1"/>
                    <a:pt x="12" y="0"/>
                    <a:pt x="9" y="0"/>
                  </a:cubicBezTo>
                  <a:cubicBezTo>
                    <a:pt x="5" y="1"/>
                    <a:pt x="2" y="2"/>
                    <a:pt x="1" y="5"/>
                  </a:cubicBezTo>
                  <a:cubicBezTo>
                    <a:pt x="0" y="7"/>
                    <a:pt x="0" y="9"/>
                    <a:pt x="1" y="12"/>
                  </a:cubicBezTo>
                  <a:cubicBezTo>
                    <a:pt x="2" y="16"/>
                    <a:pt x="7" y="20"/>
                    <a:pt x="12" y="22"/>
                  </a:cubicBezTo>
                  <a:cubicBezTo>
                    <a:pt x="14" y="23"/>
                    <a:pt x="16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3"/>
                    <a:pt x="24" y="23"/>
                    <a:pt x="26" y="22"/>
                  </a:cubicBezTo>
                  <a:cubicBezTo>
                    <a:pt x="28" y="21"/>
                    <a:pt x="30" y="21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2"/>
                    <a:pt x="41" y="22"/>
                    <a:pt x="44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6" y="23"/>
                    <a:pt x="48" y="22"/>
                    <a:pt x="48" y="20"/>
                  </a:cubicBezTo>
                  <a:cubicBezTo>
                    <a:pt x="48" y="19"/>
                    <a:pt x="47" y="17"/>
                    <a:pt x="45" y="17"/>
                  </a:cubicBezTo>
                  <a:close/>
                  <a:moveTo>
                    <a:pt x="24" y="16"/>
                  </a:moveTo>
                  <a:cubicBezTo>
                    <a:pt x="23" y="17"/>
                    <a:pt x="21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7" y="17"/>
                    <a:pt x="16" y="17"/>
                    <a:pt x="15" y="16"/>
                  </a:cubicBezTo>
                  <a:cubicBezTo>
                    <a:pt x="10" y="14"/>
                    <a:pt x="7" y="11"/>
                    <a:pt x="7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7" y="7"/>
                    <a:pt x="8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3" y="7"/>
                    <a:pt x="16" y="7"/>
                    <a:pt x="19" y="8"/>
                  </a:cubicBezTo>
                  <a:cubicBezTo>
                    <a:pt x="22" y="9"/>
                    <a:pt x="24" y="12"/>
                    <a:pt x="25" y="14"/>
                  </a:cubicBezTo>
                  <a:cubicBezTo>
                    <a:pt x="26" y="14"/>
                    <a:pt x="26" y="15"/>
                    <a:pt x="26" y="15"/>
                  </a:cubicBezTo>
                  <a:cubicBezTo>
                    <a:pt x="26" y="16"/>
                    <a:pt x="25" y="16"/>
                    <a:pt x="24" y="16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" name="Freeform 87"/>
            <p:cNvSpPr>
              <a:spLocks/>
            </p:cNvSpPr>
            <p:nvPr/>
          </p:nvSpPr>
          <p:spPr bwMode="auto">
            <a:xfrm>
              <a:off x="6705" y="2792"/>
              <a:ext cx="15" cy="10"/>
            </a:xfrm>
            <a:custGeom>
              <a:avLst/>
              <a:gdLst>
                <a:gd name="T0" fmla="*/ 6 w 9"/>
                <a:gd name="T1" fmla="*/ 0 h 6"/>
                <a:gd name="T2" fmla="*/ 4 w 9"/>
                <a:gd name="T3" fmla="*/ 0 h 6"/>
                <a:gd name="T4" fmla="*/ 0 w 9"/>
                <a:gd name="T5" fmla="*/ 3 h 6"/>
                <a:gd name="T6" fmla="*/ 3 w 9"/>
                <a:gd name="T7" fmla="*/ 6 h 6"/>
                <a:gd name="T8" fmla="*/ 5 w 9"/>
                <a:gd name="T9" fmla="*/ 6 h 6"/>
                <a:gd name="T10" fmla="*/ 6 w 9"/>
                <a:gd name="T11" fmla="*/ 6 h 6"/>
                <a:gd name="T12" fmla="*/ 8 w 9"/>
                <a:gd name="T13" fmla="*/ 5 h 6"/>
                <a:gd name="T14" fmla="*/ 9 w 9"/>
                <a:gd name="T15" fmla="*/ 3 h 6"/>
                <a:gd name="T16" fmla="*/ 6 w 9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6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6" y="6"/>
                    <a:pt x="7" y="6"/>
                    <a:pt x="8" y="5"/>
                  </a:cubicBezTo>
                  <a:cubicBezTo>
                    <a:pt x="8" y="5"/>
                    <a:pt x="9" y="4"/>
                    <a:pt x="9" y="3"/>
                  </a:cubicBezTo>
                  <a:cubicBezTo>
                    <a:pt x="9" y="3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4" name="Freeform 88"/>
            <p:cNvSpPr>
              <a:spLocks/>
            </p:cNvSpPr>
            <p:nvPr/>
          </p:nvSpPr>
          <p:spPr bwMode="auto">
            <a:xfrm>
              <a:off x="6785" y="2555"/>
              <a:ext cx="9" cy="19"/>
            </a:xfrm>
            <a:custGeom>
              <a:avLst/>
              <a:gdLst>
                <a:gd name="T0" fmla="*/ 0 w 5"/>
                <a:gd name="T1" fmla="*/ 9 h 11"/>
                <a:gd name="T2" fmla="*/ 1 w 5"/>
                <a:gd name="T3" fmla="*/ 11 h 11"/>
                <a:gd name="T4" fmla="*/ 1 w 5"/>
                <a:gd name="T5" fmla="*/ 11 h 11"/>
                <a:gd name="T6" fmla="*/ 2 w 5"/>
                <a:gd name="T7" fmla="*/ 10 h 11"/>
                <a:gd name="T8" fmla="*/ 5 w 5"/>
                <a:gd name="T9" fmla="*/ 6 h 11"/>
                <a:gd name="T10" fmla="*/ 3 w 5"/>
                <a:gd name="T11" fmla="*/ 0 h 11"/>
                <a:gd name="T12" fmla="*/ 0 w 5"/>
                <a:gd name="T1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cubicBezTo>
                    <a:pt x="0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2" y="11"/>
                    <a:pt x="2" y="10"/>
                  </a:cubicBezTo>
                  <a:cubicBezTo>
                    <a:pt x="3" y="9"/>
                    <a:pt x="4" y="8"/>
                    <a:pt x="5" y="6"/>
                  </a:cubicBezTo>
                  <a:cubicBezTo>
                    <a:pt x="5" y="4"/>
                    <a:pt x="4" y="2"/>
                    <a:pt x="3" y="0"/>
                  </a:cubicBezTo>
                  <a:cubicBezTo>
                    <a:pt x="0" y="3"/>
                    <a:pt x="0" y="7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5" name="Freeform 89"/>
            <p:cNvSpPr>
              <a:spLocks noEditPoints="1"/>
            </p:cNvSpPr>
            <p:nvPr/>
          </p:nvSpPr>
          <p:spPr bwMode="auto">
            <a:xfrm>
              <a:off x="6773" y="2516"/>
              <a:ext cx="31" cy="68"/>
            </a:xfrm>
            <a:custGeom>
              <a:avLst/>
              <a:gdLst>
                <a:gd name="T0" fmla="*/ 14 w 18"/>
                <a:gd name="T1" fmla="*/ 19 h 40"/>
                <a:gd name="T2" fmla="*/ 14 w 18"/>
                <a:gd name="T3" fmla="*/ 18 h 40"/>
                <a:gd name="T4" fmla="*/ 15 w 18"/>
                <a:gd name="T5" fmla="*/ 3 h 40"/>
                <a:gd name="T6" fmla="*/ 13 w 18"/>
                <a:gd name="T7" fmla="*/ 0 h 40"/>
                <a:gd name="T8" fmla="*/ 10 w 18"/>
                <a:gd name="T9" fmla="*/ 3 h 40"/>
                <a:gd name="T10" fmla="*/ 8 w 18"/>
                <a:gd name="T11" fmla="*/ 18 h 40"/>
                <a:gd name="T12" fmla="*/ 8 w 18"/>
                <a:gd name="T13" fmla="*/ 18 h 40"/>
                <a:gd name="T14" fmla="*/ 2 w 18"/>
                <a:gd name="T15" fmla="*/ 34 h 40"/>
                <a:gd name="T16" fmla="*/ 8 w 18"/>
                <a:gd name="T17" fmla="*/ 40 h 40"/>
                <a:gd name="T18" fmla="*/ 14 w 18"/>
                <a:gd name="T19" fmla="*/ 37 h 40"/>
                <a:gd name="T20" fmla="*/ 17 w 18"/>
                <a:gd name="T21" fmla="*/ 30 h 40"/>
                <a:gd name="T22" fmla="*/ 14 w 18"/>
                <a:gd name="T23" fmla="*/ 19 h 40"/>
                <a:gd name="T24" fmla="*/ 12 w 18"/>
                <a:gd name="T25" fmla="*/ 29 h 40"/>
                <a:gd name="T26" fmla="*/ 9 w 18"/>
                <a:gd name="T27" fmla="*/ 33 h 40"/>
                <a:gd name="T28" fmla="*/ 8 w 18"/>
                <a:gd name="T29" fmla="*/ 34 h 40"/>
                <a:gd name="T30" fmla="*/ 8 w 18"/>
                <a:gd name="T31" fmla="*/ 34 h 40"/>
                <a:gd name="T32" fmla="*/ 7 w 18"/>
                <a:gd name="T33" fmla="*/ 32 h 40"/>
                <a:gd name="T34" fmla="*/ 10 w 18"/>
                <a:gd name="T35" fmla="*/ 23 h 40"/>
                <a:gd name="T36" fmla="*/ 12 w 18"/>
                <a:gd name="T37" fmla="*/ 2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40">
                  <a:moveTo>
                    <a:pt x="14" y="19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5" y="14"/>
                    <a:pt x="15" y="11"/>
                    <a:pt x="15" y="3"/>
                  </a:cubicBezTo>
                  <a:cubicBezTo>
                    <a:pt x="15" y="2"/>
                    <a:pt x="14" y="0"/>
                    <a:pt x="13" y="0"/>
                  </a:cubicBezTo>
                  <a:cubicBezTo>
                    <a:pt x="11" y="0"/>
                    <a:pt x="10" y="2"/>
                    <a:pt x="10" y="3"/>
                  </a:cubicBezTo>
                  <a:cubicBezTo>
                    <a:pt x="9" y="10"/>
                    <a:pt x="9" y="14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2" y="22"/>
                    <a:pt x="0" y="29"/>
                    <a:pt x="2" y="34"/>
                  </a:cubicBezTo>
                  <a:cubicBezTo>
                    <a:pt x="3" y="38"/>
                    <a:pt x="5" y="40"/>
                    <a:pt x="8" y="40"/>
                  </a:cubicBezTo>
                  <a:cubicBezTo>
                    <a:pt x="10" y="40"/>
                    <a:pt x="12" y="40"/>
                    <a:pt x="14" y="37"/>
                  </a:cubicBezTo>
                  <a:cubicBezTo>
                    <a:pt x="15" y="36"/>
                    <a:pt x="17" y="33"/>
                    <a:pt x="17" y="30"/>
                  </a:cubicBezTo>
                  <a:cubicBezTo>
                    <a:pt x="18" y="26"/>
                    <a:pt x="16" y="21"/>
                    <a:pt x="14" y="19"/>
                  </a:cubicBezTo>
                  <a:close/>
                  <a:moveTo>
                    <a:pt x="12" y="29"/>
                  </a:moveTo>
                  <a:cubicBezTo>
                    <a:pt x="11" y="31"/>
                    <a:pt x="10" y="32"/>
                    <a:pt x="9" y="33"/>
                  </a:cubicBezTo>
                  <a:cubicBezTo>
                    <a:pt x="9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7" y="34"/>
                    <a:pt x="7" y="32"/>
                  </a:cubicBezTo>
                  <a:cubicBezTo>
                    <a:pt x="7" y="30"/>
                    <a:pt x="7" y="26"/>
                    <a:pt x="10" y="23"/>
                  </a:cubicBezTo>
                  <a:cubicBezTo>
                    <a:pt x="11" y="25"/>
                    <a:pt x="12" y="27"/>
                    <a:pt x="12" y="29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6" name="Freeform 90"/>
            <p:cNvSpPr>
              <a:spLocks/>
            </p:cNvSpPr>
            <p:nvPr/>
          </p:nvSpPr>
          <p:spPr bwMode="auto">
            <a:xfrm>
              <a:off x="6548" y="2703"/>
              <a:ext cx="32" cy="43"/>
            </a:xfrm>
            <a:custGeom>
              <a:avLst/>
              <a:gdLst>
                <a:gd name="T0" fmla="*/ 16 w 19"/>
                <a:gd name="T1" fmla="*/ 17 h 25"/>
                <a:gd name="T2" fmla="*/ 13 w 19"/>
                <a:gd name="T3" fmla="*/ 21 h 25"/>
                <a:gd name="T4" fmla="*/ 9 w 19"/>
                <a:gd name="T5" fmla="*/ 24 h 25"/>
                <a:gd name="T6" fmla="*/ 2 w 19"/>
                <a:gd name="T7" fmla="*/ 24 h 25"/>
                <a:gd name="T8" fmla="*/ 6 w 19"/>
                <a:gd name="T9" fmla="*/ 6 h 25"/>
                <a:gd name="T10" fmla="*/ 14 w 19"/>
                <a:gd name="T11" fmla="*/ 1 h 25"/>
                <a:gd name="T12" fmla="*/ 17 w 19"/>
                <a:gd name="T13" fmla="*/ 0 h 25"/>
                <a:gd name="T14" fmla="*/ 18 w 19"/>
                <a:gd name="T15" fmla="*/ 0 h 25"/>
                <a:gd name="T16" fmla="*/ 19 w 19"/>
                <a:gd name="T17" fmla="*/ 6 h 25"/>
                <a:gd name="T18" fmla="*/ 18 w 19"/>
                <a:gd name="T19" fmla="*/ 12 h 25"/>
                <a:gd name="T20" fmla="*/ 16 w 19"/>
                <a:gd name="T21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5">
                  <a:moveTo>
                    <a:pt x="16" y="17"/>
                  </a:moveTo>
                  <a:cubicBezTo>
                    <a:pt x="15" y="19"/>
                    <a:pt x="14" y="20"/>
                    <a:pt x="13" y="21"/>
                  </a:cubicBezTo>
                  <a:cubicBezTo>
                    <a:pt x="11" y="23"/>
                    <a:pt x="10" y="23"/>
                    <a:pt x="9" y="24"/>
                  </a:cubicBezTo>
                  <a:cubicBezTo>
                    <a:pt x="6" y="25"/>
                    <a:pt x="4" y="25"/>
                    <a:pt x="2" y="24"/>
                  </a:cubicBezTo>
                  <a:cubicBezTo>
                    <a:pt x="0" y="20"/>
                    <a:pt x="2" y="13"/>
                    <a:pt x="6" y="6"/>
                  </a:cubicBezTo>
                  <a:cubicBezTo>
                    <a:pt x="8" y="3"/>
                    <a:pt x="11" y="2"/>
                    <a:pt x="14" y="1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18" y="0"/>
                    <a:pt x="19" y="2"/>
                    <a:pt x="19" y="6"/>
                  </a:cubicBezTo>
                  <a:cubicBezTo>
                    <a:pt x="19" y="8"/>
                    <a:pt x="19" y="10"/>
                    <a:pt x="18" y="12"/>
                  </a:cubicBezTo>
                  <a:cubicBezTo>
                    <a:pt x="18" y="13"/>
                    <a:pt x="17" y="15"/>
                    <a:pt x="16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7" name="Freeform 91"/>
            <p:cNvSpPr>
              <a:spLocks noEditPoints="1"/>
            </p:cNvSpPr>
            <p:nvPr/>
          </p:nvSpPr>
          <p:spPr bwMode="auto">
            <a:xfrm>
              <a:off x="6541" y="2666"/>
              <a:ext cx="54" cy="85"/>
            </a:xfrm>
            <a:custGeom>
              <a:avLst/>
              <a:gdLst>
                <a:gd name="T0" fmla="*/ 30 w 32"/>
                <a:gd name="T1" fmla="*/ 0 h 50"/>
                <a:gd name="T2" fmla="*/ 26 w 32"/>
                <a:gd name="T3" fmla="*/ 2 h 50"/>
                <a:gd name="T4" fmla="*/ 20 w 32"/>
                <a:gd name="T5" fmla="*/ 19 h 50"/>
                <a:gd name="T6" fmla="*/ 16 w 32"/>
                <a:gd name="T7" fmla="*/ 20 h 50"/>
                <a:gd name="T8" fmla="*/ 8 w 32"/>
                <a:gd name="T9" fmla="*/ 27 h 50"/>
                <a:gd name="T10" fmla="*/ 4 w 32"/>
                <a:gd name="T11" fmla="*/ 47 h 50"/>
                <a:gd name="T12" fmla="*/ 10 w 32"/>
                <a:gd name="T13" fmla="*/ 50 h 50"/>
                <a:gd name="T14" fmla="*/ 14 w 32"/>
                <a:gd name="T15" fmla="*/ 49 h 50"/>
                <a:gd name="T16" fmla="*/ 19 w 32"/>
                <a:gd name="T17" fmla="*/ 46 h 50"/>
                <a:gd name="T18" fmla="*/ 23 w 32"/>
                <a:gd name="T19" fmla="*/ 41 h 50"/>
                <a:gd name="T20" fmla="*/ 25 w 32"/>
                <a:gd name="T21" fmla="*/ 34 h 50"/>
                <a:gd name="T22" fmla="*/ 26 w 32"/>
                <a:gd name="T23" fmla="*/ 28 h 50"/>
                <a:gd name="T24" fmla="*/ 25 w 32"/>
                <a:gd name="T25" fmla="*/ 22 h 50"/>
                <a:gd name="T26" fmla="*/ 32 w 32"/>
                <a:gd name="T27" fmla="*/ 4 h 50"/>
                <a:gd name="T28" fmla="*/ 30 w 32"/>
                <a:gd name="T29" fmla="*/ 0 h 50"/>
                <a:gd name="T30" fmla="*/ 19 w 32"/>
                <a:gd name="T31" fmla="*/ 33 h 50"/>
                <a:gd name="T32" fmla="*/ 18 w 32"/>
                <a:gd name="T33" fmla="*/ 38 h 50"/>
                <a:gd name="T34" fmla="*/ 15 w 32"/>
                <a:gd name="T35" fmla="*/ 41 h 50"/>
                <a:gd name="T36" fmla="*/ 12 w 32"/>
                <a:gd name="T37" fmla="*/ 43 h 50"/>
                <a:gd name="T38" fmla="*/ 10 w 32"/>
                <a:gd name="T39" fmla="*/ 44 h 50"/>
                <a:gd name="T40" fmla="*/ 9 w 32"/>
                <a:gd name="T41" fmla="*/ 44 h 50"/>
                <a:gd name="T42" fmla="*/ 13 w 32"/>
                <a:gd name="T43" fmla="*/ 30 h 50"/>
                <a:gd name="T44" fmla="*/ 19 w 32"/>
                <a:gd name="T45" fmla="*/ 26 h 50"/>
                <a:gd name="T46" fmla="*/ 19 w 32"/>
                <a:gd name="T47" fmla="*/ 25 h 50"/>
                <a:gd name="T48" fmla="*/ 20 w 32"/>
                <a:gd name="T49" fmla="*/ 28 h 50"/>
                <a:gd name="T50" fmla="*/ 19 w 32"/>
                <a:gd name="T51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50">
                  <a:moveTo>
                    <a:pt x="30" y="0"/>
                  </a:moveTo>
                  <a:cubicBezTo>
                    <a:pt x="28" y="0"/>
                    <a:pt x="27" y="1"/>
                    <a:pt x="26" y="2"/>
                  </a:cubicBezTo>
                  <a:cubicBezTo>
                    <a:pt x="25" y="8"/>
                    <a:pt x="22" y="14"/>
                    <a:pt x="20" y="19"/>
                  </a:cubicBezTo>
                  <a:cubicBezTo>
                    <a:pt x="19" y="19"/>
                    <a:pt x="18" y="19"/>
                    <a:pt x="16" y="20"/>
                  </a:cubicBezTo>
                  <a:cubicBezTo>
                    <a:pt x="14" y="21"/>
                    <a:pt x="10" y="23"/>
                    <a:pt x="8" y="27"/>
                  </a:cubicBezTo>
                  <a:cubicBezTo>
                    <a:pt x="3" y="34"/>
                    <a:pt x="0" y="43"/>
                    <a:pt x="4" y="47"/>
                  </a:cubicBezTo>
                  <a:cubicBezTo>
                    <a:pt x="6" y="49"/>
                    <a:pt x="8" y="50"/>
                    <a:pt x="10" y="50"/>
                  </a:cubicBezTo>
                  <a:cubicBezTo>
                    <a:pt x="11" y="50"/>
                    <a:pt x="13" y="49"/>
                    <a:pt x="14" y="49"/>
                  </a:cubicBezTo>
                  <a:cubicBezTo>
                    <a:pt x="16" y="48"/>
                    <a:pt x="17" y="47"/>
                    <a:pt x="19" y="46"/>
                  </a:cubicBezTo>
                  <a:cubicBezTo>
                    <a:pt x="20" y="44"/>
                    <a:pt x="22" y="43"/>
                    <a:pt x="23" y="41"/>
                  </a:cubicBezTo>
                  <a:cubicBezTo>
                    <a:pt x="24" y="39"/>
                    <a:pt x="25" y="37"/>
                    <a:pt x="25" y="34"/>
                  </a:cubicBezTo>
                  <a:cubicBezTo>
                    <a:pt x="26" y="32"/>
                    <a:pt x="26" y="30"/>
                    <a:pt x="26" y="28"/>
                  </a:cubicBezTo>
                  <a:cubicBezTo>
                    <a:pt x="26" y="25"/>
                    <a:pt x="25" y="23"/>
                    <a:pt x="25" y="22"/>
                  </a:cubicBezTo>
                  <a:cubicBezTo>
                    <a:pt x="28" y="16"/>
                    <a:pt x="30" y="10"/>
                    <a:pt x="32" y="4"/>
                  </a:cubicBezTo>
                  <a:cubicBezTo>
                    <a:pt x="32" y="3"/>
                    <a:pt x="31" y="1"/>
                    <a:pt x="30" y="0"/>
                  </a:cubicBezTo>
                  <a:close/>
                  <a:moveTo>
                    <a:pt x="19" y="33"/>
                  </a:moveTo>
                  <a:cubicBezTo>
                    <a:pt x="19" y="35"/>
                    <a:pt x="19" y="36"/>
                    <a:pt x="18" y="38"/>
                  </a:cubicBezTo>
                  <a:cubicBezTo>
                    <a:pt x="17" y="39"/>
                    <a:pt x="16" y="40"/>
                    <a:pt x="15" y="41"/>
                  </a:cubicBezTo>
                  <a:cubicBezTo>
                    <a:pt x="14" y="42"/>
                    <a:pt x="13" y="43"/>
                    <a:pt x="12" y="43"/>
                  </a:cubicBezTo>
                  <a:cubicBezTo>
                    <a:pt x="11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7" y="42"/>
                    <a:pt x="8" y="36"/>
                    <a:pt x="13" y="30"/>
                  </a:cubicBezTo>
                  <a:cubicBezTo>
                    <a:pt x="14" y="28"/>
                    <a:pt x="17" y="26"/>
                    <a:pt x="19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6"/>
                    <a:pt x="20" y="27"/>
                    <a:pt x="20" y="28"/>
                  </a:cubicBezTo>
                  <a:cubicBezTo>
                    <a:pt x="20" y="30"/>
                    <a:pt x="20" y="32"/>
                    <a:pt x="19" y="33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8" name="Freeform 92"/>
            <p:cNvSpPr>
              <a:spLocks/>
            </p:cNvSpPr>
            <p:nvPr/>
          </p:nvSpPr>
          <p:spPr bwMode="auto">
            <a:xfrm>
              <a:off x="6600" y="2695"/>
              <a:ext cx="28" cy="42"/>
            </a:xfrm>
            <a:custGeom>
              <a:avLst/>
              <a:gdLst>
                <a:gd name="T0" fmla="*/ 14 w 16"/>
                <a:gd name="T1" fmla="*/ 16 h 25"/>
                <a:gd name="T2" fmla="*/ 9 w 16"/>
                <a:gd name="T3" fmla="*/ 23 h 25"/>
                <a:gd name="T4" fmla="*/ 3 w 16"/>
                <a:gd name="T5" fmla="*/ 23 h 25"/>
                <a:gd name="T6" fmla="*/ 3 w 16"/>
                <a:gd name="T7" fmla="*/ 8 h 25"/>
                <a:gd name="T8" fmla="*/ 6 w 16"/>
                <a:gd name="T9" fmla="*/ 4 h 25"/>
                <a:gd name="T10" fmla="*/ 9 w 16"/>
                <a:gd name="T11" fmla="*/ 1 h 25"/>
                <a:gd name="T12" fmla="*/ 13 w 16"/>
                <a:gd name="T13" fmla="*/ 0 h 25"/>
                <a:gd name="T14" fmla="*/ 15 w 16"/>
                <a:gd name="T15" fmla="*/ 5 h 25"/>
                <a:gd name="T16" fmla="*/ 14 w 16"/>
                <a:gd name="T17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5">
                  <a:moveTo>
                    <a:pt x="14" y="16"/>
                  </a:moveTo>
                  <a:cubicBezTo>
                    <a:pt x="13" y="19"/>
                    <a:pt x="11" y="21"/>
                    <a:pt x="9" y="23"/>
                  </a:cubicBezTo>
                  <a:cubicBezTo>
                    <a:pt x="7" y="24"/>
                    <a:pt x="4" y="25"/>
                    <a:pt x="3" y="23"/>
                  </a:cubicBezTo>
                  <a:cubicBezTo>
                    <a:pt x="0" y="21"/>
                    <a:pt x="1" y="14"/>
                    <a:pt x="3" y="8"/>
                  </a:cubicBezTo>
                  <a:cubicBezTo>
                    <a:pt x="4" y="6"/>
                    <a:pt x="5" y="5"/>
                    <a:pt x="6" y="4"/>
                  </a:cubicBezTo>
                  <a:cubicBezTo>
                    <a:pt x="7" y="3"/>
                    <a:pt x="8" y="2"/>
                    <a:pt x="9" y="1"/>
                  </a:cubicBezTo>
                  <a:cubicBezTo>
                    <a:pt x="11" y="0"/>
                    <a:pt x="13" y="0"/>
                    <a:pt x="13" y="0"/>
                  </a:cubicBezTo>
                  <a:cubicBezTo>
                    <a:pt x="13" y="0"/>
                    <a:pt x="14" y="2"/>
                    <a:pt x="15" y="5"/>
                  </a:cubicBezTo>
                  <a:cubicBezTo>
                    <a:pt x="15" y="8"/>
                    <a:pt x="16" y="12"/>
                    <a:pt x="14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9" name="Freeform 93"/>
            <p:cNvSpPr>
              <a:spLocks noEditPoints="1"/>
            </p:cNvSpPr>
            <p:nvPr/>
          </p:nvSpPr>
          <p:spPr bwMode="auto">
            <a:xfrm>
              <a:off x="6594" y="2666"/>
              <a:ext cx="39" cy="75"/>
            </a:xfrm>
            <a:custGeom>
              <a:avLst/>
              <a:gdLst>
                <a:gd name="T0" fmla="*/ 21 w 23"/>
                <a:gd name="T1" fmla="*/ 1 h 44"/>
                <a:gd name="T2" fmla="*/ 17 w 23"/>
                <a:gd name="T3" fmla="*/ 3 h 44"/>
                <a:gd name="T4" fmla="*/ 17 w 23"/>
                <a:gd name="T5" fmla="*/ 5 h 44"/>
                <a:gd name="T6" fmla="*/ 15 w 23"/>
                <a:gd name="T7" fmla="*/ 12 h 44"/>
                <a:gd name="T8" fmla="*/ 15 w 23"/>
                <a:gd name="T9" fmla="*/ 15 h 44"/>
                <a:gd name="T10" fmla="*/ 12 w 23"/>
                <a:gd name="T11" fmla="*/ 16 h 44"/>
                <a:gd name="T12" fmla="*/ 8 w 23"/>
                <a:gd name="T13" fmla="*/ 19 h 44"/>
                <a:gd name="T14" fmla="*/ 5 w 23"/>
                <a:gd name="T15" fmla="*/ 23 h 44"/>
                <a:gd name="T16" fmla="*/ 5 w 23"/>
                <a:gd name="T17" fmla="*/ 43 h 44"/>
                <a:gd name="T18" fmla="*/ 9 w 23"/>
                <a:gd name="T19" fmla="*/ 44 h 44"/>
                <a:gd name="T20" fmla="*/ 14 w 23"/>
                <a:gd name="T21" fmla="*/ 42 h 44"/>
                <a:gd name="T22" fmla="*/ 14 w 23"/>
                <a:gd name="T23" fmla="*/ 42 h 44"/>
                <a:gd name="T24" fmla="*/ 21 w 23"/>
                <a:gd name="T25" fmla="*/ 34 h 44"/>
                <a:gd name="T26" fmla="*/ 22 w 23"/>
                <a:gd name="T27" fmla="*/ 22 h 44"/>
                <a:gd name="T28" fmla="*/ 20 w 23"/>
                <a:gd name="T29" fmla="*/ 17 h 44"/>
                <a:gd name="T30" fmla="*/ 21 w 23"/>
                <a:gd name="T31" fmla="*/ 14 h 44"/>
                <a:gd name="T32" fmla="*/ 23 w 23"/>
                <a:gd name="T33" fmla="*/ 6 h 44"/>
                <a:gd name="T34" fmla="*/ 23 w 23"/>
                <a:gd name="T35" fmla="*/ 4 h 44"/>
                <a:gd name="T36" fmla="*/ 21 w 23"/>
                <a:gd name="T37" fmla="*/ 1 h 44"/>
                <a:gd name="T38" fmla="*/ 16 w 23"/>
                <a:gd name="T39" fmla="*/ 32 h 44"/>
                <a:gd name="T40" fmla="*/ 11 w 23"/>
                <a:gd name="T41" fmla="*/ 38 h 44"/>
                <a:gd name="T42" fmla="*/ 9 w 23"/>
                <a:gd name="T43" fmla="*/ 38 h 44"/>
                <a:gd name="T44" fmla="*/ 10 w 23"/>
                <a:gd name="T45" fmla="*/ 26 h 44"/>
                <a:gd name="T46" fmla="*/ 12 w 23"/>
                <a:gd name="T47" fmla="*/ 23 h 44"/>
                <a:gd name="T48" fmla="*/ 15 w 23"/>
                <a:gd name="T49" fmla="*/ 21 h 44"/>
                <a:gd name="T50" fmla="*/ 15 w 23"/>
                <a:gd name="T51" fmla="*/ 21 h 44"/>
                <a:gd name="T52" fmla="*/ 16 w 23"/>
                <a:gd name="T53" fmla="*/ 23 h 44"/>
                <a:gd name="T54" fmla="*/ 16 w 23"/>
                <a:gd name="T55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" h="44">
                  <a:moveTo>
                    <a:pt x="21" y="1"/>
                  </a:moveTo>
                  <a:cubicBezTo>
                    <a:pt x="19" y="0"/>
                    <a:pt x="18" y="1"/>
                    <a:pt x="17" y="3"/>
                  </a:cubicBezTo>
                  <a:cubicBezTo>
                    <a:pt x="17" y="4"/>
                    <a:pt x="17" y="4"/>
                    <a:pt x="17" y="5"/>
                  </a:cubicBezTo>
                  <a:cubicBezTo>
                    <a:pt x="17" y="7"/>
                    <a:pt x="16" y="10"/>
                    <a:pt x="15" y="12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3" y="15"/>
                    <a:pt x="12" y="16"/>
                  </a:cubicBezTo>
                  <a:cubicBezTo>
                    <a:pt x="11" y="17"/>
                    <a:pt x="9" y="17"/>
                    <a:pt x="8" y="19"/>
                  </a:cubicBezTo>
                  <a:cubicBezTo>
                    <a:pt x="7" y="20"/>
                    <a:pt x="5" y="22"/>
                    <a:pt x="5" y="23"/>
                  </a:cubicBezTo>
                  <a:cubicBezTo>
                    <a:pt x="2" y="30"/>
                    <a:pt x="0" y="39"/>
                    <a:pt x="5" y="43"/>
                  </a:cubicBezTo>
                  <a:cubicBezTo>
                    <a:pt x="6" y="44"/>
                    <a:pt x="8" y="44"/>
                    <a:pt x="9" y="44"/>
                  </a:cubicBezTo>
                  <a:cubicBezTo>
                    <a:pt x="11" y="44"/>
                    <a:pt x="13" y="44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7" y="40"/>
                    <a:pt x="20" y="37"/>
                    <a:pt x="21" y="34"/>
                  </a:cubicBezTo>
                  <a:cubicBezTo>
                    <a:pt x="22" y="30"/>
                    <a:pt x="23" y="26"/>
                    <a:pt x="22" y="22"/>
                  </a:cubicBezTo>
                  <a:cubicBezTo>
                    <a:pt x="21" y="20"/>
                    <a:pt x="21" y="18"/>
                    <a:pt x="20" y="17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2"/>
                    <a:pt x="22" y="9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2"/>
                    <a:pt x="22" y="1"/>
                    <a:pt x="21" y="1"/>
                  </a:cubicBezTo>
                  <a:close/>
                  <a:moveTo>
                    <a:pt x="16" y="32"/>
                  </a:moveTo>
                  <a:cubicBezTo>
                    <a:pt x="14" y="35"/>
                    <a:pt x="12" y="37"/>
                    <a:pt x="11" y="38"/>
                  </a:cubicBezTo>
                  <a:cubicBezTo>
                    <a:pt x="10" y="38"/>
                    <a:pt x="9" y="38"/>
                    <a:pt x="9" y="38"/>
                  </a:cubicBezTo>
                  <a:cubicBezTo>
                    <a:pt x="7" y="37"/>
                    <a:pt x="7" y="32"/>
                    <a:pt x="10" y="26"/>
                  </a:cubicBezTo>
                  <a:cubicBezTo>
                    <a:pt x="11" y="25"/>
                    <a:pt x="11" y="24"/>
                    <a:pt x="12" y="23"/>
                  </a:cubicBezTo>
                  <a:cubicBezTo>
                    <a:pt x="13" y="22"/>
                    <a:pt x="14" y="22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6" y="22"/>
                    <a:pt x="16" y="23"/>
                  </a:cubicBezTo>
                  <a:cubicBezTo>
                    <a:pt x="17" y="26"/>
                    <a:pt x="17" y="29"/>
                    <a:pt x="16" y="32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0" name="Freeform 94"/>
            <p:cNvSpPr>
              <a:spLocks/>
            </p:cNvSpPr>
            <p:nvPr/>
          </p:nvSpPr>
          <p:spPr bwMode="auto">
            <a:xfrm>
              <a:off x="6650" y="2676"/>
              <a:ext cx="22" cy="39"/>
            </a:xfrm>
            <a:custGeom>
              <a:avLst/>
              <a:gdLst>
                <a:gd name="T0" fmla="*/ 12 w 13"/>
                <a:gd name="T1" fmla="*/ 14 h 23"/>
                <a:gd name="T2" fmla="*/ 8 w 13"/>
                <a:gd name="T3" fmla="*/ 21 h 23"/>
                <a:gd name="T4" fmla="*/ 3 w 13"/>
                <a:gd name="T5" fmla="*/ 22 h 23"/>
                <a:gd name="T6" fmla="*/ 0 w 13"/>
                <a:gd name="T7" fmla="*/ 17 h 23"/>
                <a:gd name="T8" fmla="*/ 1 w 13"/>
                <a:gd name="T9" fmla="*/ 8 h 23"/>
                <a:gd name="T10" fmla="*/ 6 w 13"/>
                <a:gd name="T11" fmla="*/ 2 h 23"/>
                <a:gd name="T12" fmla="*/ 9 w 13"/>
                <a:gd name="T13" fmla="*/ 0 h 23"/>
                <a:gd name="T14" fmla="*/ 11 w 13"/>
                <a:gd name="T15" fmla="*/ 4 h 23"/>
                <a:gd name="T16" fmla="*/ 12 w 13"/>
                <a:gd name="T17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3">
                  <a:moveTo>
                    <a:pt x="12" y="14"/>
                  </a:moveTo>
                  <a:cubicBezTo>
                    <a:pt x="11" y="17"/>
                    <a:pt x="10" y="19"/>
                    <a:pt x="8" y="21"/>
                  </a:cubicBezTo>
                  <a:cubicBezTo>
                    <a:pt x="7" y="22"/>
                    <a:pt x="5" y="23"/>
                    <a:pt x="3" y="22"/>
                  </a:cubicBezTo>
                  <a:cubicBezTo>
                    <a:pt x="2" y="21"/>
                    <a:pt x="1" y="19"/>
                    <a:pt x="0" y="17"/>
                  </a:cubicBezTo>
                  <a:cubicBezTo>
                    <a:pt x="0" y="14"/>
                    <a:pt x="0" y="11"/>
                    <a:pt x="1" y="8"/>
                  </a:cubicBezTo>
                  <a:cubicBezTo>
                    <a:pt x="2" y="5"/>
                    <a:pt x="4" y="3"/>
                    <a:pt x="6" y="2"/>
                  </a:cubicBezTo>
                  <a:cubicBezTo>
                    <a:pt x="7" y="0"/>
                    <a:pt x="9" y="0"/>
                    <a:pt x="9" y="0"/>
                  </a:cubicBezTo>
                  <a:cubicBezTo>
                    <a:pt x="9" y="0"/>
                    <a:pt x="10" y="2"/>
                    <a:pt x="11" y="4"/>
                  </a:cubicBezTo>
                  <a:cubicBezTo>
                    <a:pt x="12" y="7"/>
                    <a:pt x="13" y="11"/>
                    <a:pt x="1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1" name="Freeform 95"/>
            <p:cNvSpPr>
              <a:spLocks noEditPoints="1"/>
            </p:cNvSpPr>
            <p:nvPr/>
          </p:nvSpPr>
          <p:spPr bwMode="auto">
            <a:xfrm>
              <a:off x="6645" y="2647"/>
              <a:ext cx="32" cy="72"/>
            </a:xfrm>
            <a:custGeom>
              <a:avLst/>
              <a:gdLst>
                <a:gd name="T0" fmla="*/ 17 w 19"/>
                <a:gd name="T1" fmla="*/ 20 h 42"/>
                <a:gd name="T2" fmla="*/ 15 w 19"/>
                <a:gd name="T3" fmla="*/ 16 h 42"/>
                <a:gd name="T4" fmla="*/ 15 w 19"/>
                <a:gd name="T5" fmla="*/ 14 h 42"/>
                <a:gd name="T6" fmla="*/ 15 w 19"/>
                <a:gd name="T7" fmla="*/ 13 h 42"/>
                <a:gd name="T8" fmla="*/ 16 w 19"/>
                <a:gd name="T9" fmla="*/ 6 h 42"/>
                <a:gd name="T10" fmla="*/ 16 w 19"/>
                <a:gd name="T11" fmla="*/ 3 h 42"/>
                <a:gd name="T12" fmla="*/ 13 w 19"/>
                <a:gd name="T13" fmla="*/ 0 h 42"/>
                <a:gd name="T14" fmla="*/ 13 w 19"/>
                <a:gd name="T15" fmla="*/ 0 h 42"/>
                <a:gd name="T16" fmla="*/ 10 w 19"/>
                <a:gd name="T17" fmla="*/ 3 h 42"/>
                <a:gd name="T18" fmla="*/ 10 w 19"/>
                <a:gd name="T19" fmla="*/ 6 h 42"/>
                <a:gd name="T20" fmla="*/ 10 w 19"/>
                <a:gd name="T21" fmla="*/ 12 h 42"/>
                <a:gd name="T22" fmla="*/ 9 w 19"/>
                <a:gd name="T23" fmla="*/ 13 h 42"/>
                <a:gd name="T24" fmla="*/ 9 w 19"/>
                <a:gd name="T25" fmla="*/ 15 h 42"/>
                <a:gd name="T26" fmla="*/ 7 w 19"/>
                <a:gd name="T27" fmla="*/ 16 h 42"/>
                <a:gd name="T28" fmla="*/ 1 w 19"/>
                <a:gd name="T29" fmla="*/ 24 h 42"/>
                <a:gd name="T30" fmla="*/ 0 w 19"/>
                <a:gd name="T31" fmla="*/ 34 h 42"/>
                <a:gd name="T32" fmla="*/ 5 w 19"/>
                <a:gd name="T33" fmla="*/ 42 h 42"/>
                <a:gd name="T34" fmla="*/ 8 w 19"/>
                <a:gd name="T35" fmla="*/ 42 h 42"/>
                <a:gd name="T36" fmla="*/ 13 w 19"/>
                <a:gd name="T37" fmla="*/ 40 h 42"/>
                <a:gd name="T38" fmla="*/ 18 w 19"/>
                <a:gd name="T39" fmla="*/ 31 h 42"/>
                <a:gd name="T40" fmla="*/ 17 w 19"/>
                <a:gd name="T41" fmla="*/ 20 h 42"/>
                <a:gd name="T42" fmla="*/ 13 w 19"/>
                <a:gd name="T43" fmla="*/ 30 h 42"/>
                <a:gd name="T44" fmla="*/ 9 w 19"/>
                <a:gd name="T45" fmla="*/ 36 h 42"/>
                <a:gd name="T46" fmla="*/ 8 w 19"/>
                <a:gd name="T47" fmla="*/ 36 h 42"/>
                <a:gd name="T48" fmla="*/ 8 w 19"/>
                <a:gd name="T49" fmla="*/ 36 h 42"/>
                <a:gd name="T50" fmla="*/ 6 w 19"/>
                <a:gd name="T51" fmla="*/ 33 h 42"/>
                <a:gd name="T52" fmla="*/ 7 w 19"/>
                <a:gd name="T53" fmla="*/ 26 h 42"/>
                <a:gd name="T54" fmla="*/ 10 w 19"/>
                <a:gd name="T55" fmla="*/ 21 h 42"/>
                <a:gd name="T56" fmla="*/ 11 w 19"/>
                <a:gd name="T57" fmla="*/ 21 h 42"/>
                <a:gd name="T58" fmla="*/ 11 w 19"/>
                <a:gd name="T59" fmla="*/ 22 h 42"/>
                <a:gd name="T60" fmla="*/ 13 w 19"/>
                <a:gd name="T61" fmla="*/ 3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" h="42">
                  <a:moveTo>
                    <a:pt x="17" y="20"/>
                  </a:moveTo>
                  <a:cubicBezTo>
                    <a:pt x="16" y="19"/>
                    <a:pt x="16" y="17"/>
                    <a:pt x="15" y="16"/>
                  </a:cubicBezTo>
                  <a:cubicBezTo>
                    <a:pt x="15" y="16"/>
                    <a:pt x="15" y="15"/>
                    <a:pt x="15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1"/>
                    <a:pt x="16" y="9"/>
                    <a:pt x="16" y="6"/>
                  </a:cubicBezTo>
                  <a:cubicBezTo>
                    <a:pt x="16" y="5"/>
                    <a:pt x="16" y="4"/>
                    <a:pt x="16" y="3"/>
                  </a:cubicBezTo>
                  <a:cubicBezTo>
                    <a:pt x="16" y="1"/>
                    <a:pt x="15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0" y="1"/>
                    <a:pt x="10" y="3"/>
                  </a:cubicBezTo>
                  <a:cubicBezTo>
                    <a:pt x="10" y="4"/>
                    <a:pt x="10" y="5"/>
                    <a:pt x="10" y="6"/>
                  </a:cubicBezTo>
                  <a:cubicBezTo>
                    <a:pt x="10" y="8"/>
                    <a:pt x="10" y="10"/>
                    <a:pt x="10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9" y="15"/>
                    <a:pt x="8" y="16"/>
                    <a:pt x="7" y="16"/>
                  </a:cubicBezTo>
                  <a:cubicBezTo>
                    <a:pt x="4" y="18"/>
                    <a:pt x="2" y="21"/>
                    <a:pt x="1" y="24"/>
                  </a:cubicBezTo>
                  <a:cubicBezTo>
                    <a:pt x="0" y="27"/>
                    <a:pt x="0" y="31"/>
                    <a:pt x="0" y="34"/>
                  </a:cubicBezTo>
                  <a:cubicBezTo>
                    <a:pt x="1" y="38"/>
                    <a:pt x="2" y="40"/>
                    <a:pt x="5" y="42"/>
                  </a:cubicBezTo>
                  <a:cubicBezTo>
                    <a:pt x="6" y="42"/>
                    <a:pt x="7" y="42"/>
                    <a:pt x="8" y="42"/>
                  </a:cubicBezTo>
                  <a:cubicBezTo>
                    <a:pt x="10" y="42"/>
                    <a:pt x="11" y="42"/>
                    <a:pt x="13" y="40"/>
                  </a:cubicBezTo>
                  <a:cubicBezTo>
                    <a:pt x="15" y="38"/>
                    <a:pt x="17" y="35"/>
                    <a:pt x="18" y="31"/>
                  </a:cubicBezTo>
                  <a:cubicBezTo>
                    <a:pt x="19" y="28"/>
                    <a:pt x="19" y="24"/>
                    <a:pt x="17" y="20"/>
                  </a:cubicBezTo>
                  <a:close/>
                  <a:moveTo>
                    <a:pt x="13" y="30"/>
                  </a:moveTo>
                  <a:cubicBezTo>
                    <a:pt x="12" y="32"/>
                    <a:pt x="11" y="35"/>
                    <a:pt x="9" y="36"/>
                  </a:cubicBezTo>
                  <a:cubicBezTo>
                    <a:pt x="9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6"/>
                    <a:pt x="7" y="35"/>
                    <a:pt x="6" y="33"/>
                  </a:cubicBezTo>
                  <a:cubicBezTo>
                    <a:pt x="6" y="31"/>
                    <a:pt x="6" y="28"/>
                    <a:pt x="7" y="26"/>
                  </a:cubicBezTo>
                  <a:cubicBezTo>
                    <a:pt x="7" y="24"/>
                    <a:pt x="9" y="22"/>
                    <a:pt x="10" y="21"/>
                  </a:cubicBezTo>
                  <a:cubicBezTo>
                    <a:pt x="10" y="21"/>
                    <a:pt x="11" y="21"/>
                    <a:pt x="11" y="21"/>
                  </a:cubicBezTo>
                  <a:cubicBezTo>
                    <a:pt x="11" y="21"/>
                    <a:pt x="11" y="22"/>
                    <a:pt x="11" y="22"/>
                  </a:cubicBezTo>
                  <a:cubicBezTo>
                    <a:pt x="12" y="25"/>
                    <a:pt x="13" y="27"/>
                    <a:pt x="13" y="30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" name="Freeform 96"/>
            <p:cNvSpPr>
              <a:spLocks/>
            </p:cNvSpPr>
            <p:nvPr/>
          </p:nvSpPr>
          <p:spPr bwMode="auto">
            <a:xfrm>
              <a:off x="6691" y="2647"/>
              <a:ext cx="21" cy="36"/>
            </a:xfrm>
            <a:custGeom>
              <a:avLst/>
              <a:gdLst>
                <a:gd name="T0" fmla="*/ 12 w 12"/>
                <a:gd name="T1" fmla="*/ 12 h 21"/>
                <a:gd name="T2" fmla="*/ 4 w 12"/>
                <a:gd name="T3" fmla="*/ 20 h 21"/>
                <a:gd name="T4" fmla="*/ 1 w 12"/>
                <a:gd name="T5" fmla="*/ 16 h 21"/>
                <a:gd name="T6" fmla="*/ 1 w 12"/>
                <a:gd name="T7" fmla="*/ 8 h 21"/>
                <a:gd name="T8" fmla="*/ 4 w 12"/>
                <a:gd name="T9" fmla="*/ 2 h 21"/>
                <a:gd name="T10" fmla="*/ 7 w 12"/>
                <a:gd name="T11" fmla="*/ 0 h 21"/>
                <a:gd name="T12" fmla="*/ 10 w 12"/>
                <a:gd name="T13" fmla="*/ 4 h 21"/>
                <a:gd name="T14" fmla="*/ 12 w 12"/>
                <a:gd name="T15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1">
                  <a:moveTo>
                    <a:pt x="12" y="12"/>
                  </a:moveTo>
                  <a:cubicBezTo>
                    <a:pt x="11" y="17"/>
                    <a:pt x="7" y="21"/>
                    <a:pt x="4" y="20"/>
                  </a:cubicBezTo>
                  <a:cubicBezTo>
                    <a:pt x="3" y="20"/>
                    <a:pt x="2" y="18"/>
                    <a:pt x="1" y="16"/>
                  </a:cubicBezTo>
                  <a:cubicBezTo>
                    <a:pt x="1" y="13"/>
                    <a:pt x="0" y="11"/>
                    <a:pt x="1" y="8"/>
                  </a:cubicBezTo>
                  <a:cubicBezTo>
                    <a:pt x="1" y="5"/>
                    <a:pt x="3" y="3"/>
                    <a:pt x="4" y="2"/>
                  </a:cubicBezTo>
                  <a:cubicBezTo>
                    <a:pt x="6" y="1"/>
                    <a:pt x="7" y="0"/>
                    <a:pt x="7" y="0"/>
                  </a:cubicBezTo>
                  <a:cubicBezTo>
                    <a:pt x="7" y="0"/>
                    <a:pt x="8" y="1"/>
                    <a:pt x="10" y="4"/>
                  </a:cubicBezTo>
                  <a:cubicBezTo>
                    <a:pt x="11" y="6"/>
                    <a:pt x="12" y="9"/>
                    <a:pt x="1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" name="Freeform 97"/>
            <p:cNvSpPr>
              <a:spLocks noEditPoints="1"/>
            </p:cNvSpPr>
            <p:nvPr/>
          </p:nvSpPr>
          <p:spPr bwMode="auto">
            <a:xfrm>
              <a:off x="6686" y="2616"/>
              <a:ext cx="31" cy="70"/>
            </a:xfrm>
            <a:custGeom>
              <a:avLst/>
              <a:gdLst>
                <a:gd name="T0" fmla="*/ 15 w 18"/>
                <a:gd name="T1" fmla="*/ 20 h 41"/>
                <a:gd name="T2" fmla="*/ 13 w 18"/>
                <a:gd name="T3" fmla="*/ 17 h 41"/>
                <a:gd name="T4" fmla="*/ 13 w 18"/>
                <a:gd name="T5" fmla="*/ 15 h 41"/>
                <a:gd name="T6" fmla="*/ 13 w 18"/>
                <a:gd name="T7" fmla="*/ 8 h 41"/>
                <a:gd name="T8" fmla="*/ 13 w 18"/>
                <a:gd name="T9" fmla="*/ 3 h 41"/>
                <a:gd name="T10" fmla="*/ 9 w 18"/>
                <a:gd name="T11" fmla="*/ 0 h 41"/>
                <a:gd name="T12" fmla="*/ 7 w 18"/>
                <a:gd name="T13" fmla="*/ 3 h 41"/>
                <a:gd name="T14" fmla="*/ 7 w 18"/>
                <a:gd name="T15" fmla="*/ 8 h 41"/>
                <a:gd name="T16" fmla="*/ 7 w 18"/>
                <a:gd name="T17" fmla="*/ 15 h 41"/>
                <a:gd name="T18" fmla="*/ 7 w 18"/>
                <a:gd name="T19" fmla="*/ 16 h 41"/>
                <a:gd name="T20" fmla="*/ 5 w 18"/>
                <a:gd name="T21" fmla="*/ 18 h 41"/>
                <a:gd name="T22" fmla="*/ 1 w 18"/>
                <a:gd name="T23" fmla="*/ 26 h 41"/>
                <a:gd name="T24" fmla="*/ 1 w 18"/>
                <a:gd name="T25" fmla="*/ 35 h 41"/>
                <a:gd name="T26" fmla="*/ 6 w 18"/>
                <a:gd name="T27" fmla="*/ 41 h 41"/>
                <a:gd name="T28" fmla="*/ 9 w 18"/>
                <a:gd name="T29" fmla="*/ 41 h 41"/>
                <a:gd name="T30" fmla="*/ 18 w 18"/>
                <a:gd name="T31" fmla="*/ 30 h 41"/>
                <a:gd name="T32" fmla="*/ 15 w 18"/>
                <a:gd name="T33" fmla="*/ 20 h 41"/>
                <a:gd name="T34" fmla="*/ 12 w 18"/>
                <a:gd name="T35" fmla="*/ 29 h 41"/>
                <a:gd name="T36" fmla="*/ 9 w 18"/>
                <a:gd name="T37" fmla="*/ 35 h 41"/>
                <a:gd name="T38" fmla="*/ 8 w 18"/>
                <a:gd name="T39" fmla="*/ 35 h 41"/>
                <a:gd name="T40" fmla="*/ 7 w 18"/>
                <a:gd name="T41" fmla="*/ 33 h 41"/>
                <a:gd name="T42" fmla="*/ 7 w 18"/>
                <a:gd name="T43" fmla="*/ 26 h 41"/>
                <a:gd name="T44" fmla="*/ 9 w 18"/>
                <a:gd name="T45" fmla="*/ 22 h 41"/>
                <a:gd name="T46" fmla="*/ 9 w 18"/>
                <a:gd name="T47" fmla="*/ 22 h 41"/>
                <a:gd name="T48" fmla="*/ 9 w 18"/>
                <a:gd name="T49" fmla="*/ 22 h 41"/>
                <a:gd name="T50" fmla="*/ 10 w 18"/>
                <a:gd name="T51" fmla="*/ 23 h 41"/>
                <a:gd name="T52" fmla="*/ 12 w 18"/>
                <a:gd name="T53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" h="41">
                  <a:moveTo>
                    <a:pt x="15" y="20"/>
                  </a:moveTo>
                  <a:cubicBezTo>
                    <a:pt x="14" y="19"/>
                    <a:pt x="14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3"/>
                    <a:pt x="13" y="10"/>
                    <a:pt x="13" y="8"/>
                  </a:cubicBezTo>
                  <a:cubicBezTo>
                    <a:pt x="13" y="6"/>
                    <a:pt x="13" y="4"/>
                    <a:pt x="13" y="3"/>
                  </a:cubicBezTo>
                  <a:cubicBezTo>
                    <a:pt x="12" y="1"/>
                    <a:pt x="11" y="0"/>
                    <a:pt x="9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7" y="5"/>
                    <a:pt x="7" y="6"/>
                    <a:pt x="7" y="8"/>
                  </a:cubicBezTo>
                  <a:cubicBezTo>
                    <a:pt x="7" y="10"/>
                    <a:pt x="7" y="13"/>
                    <a:pt x="7" y="15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7" y="17"/>
                    <a:pt x="6" y="17"/>
                    <a:pt x="5" y="18"/>
                  </a:cubicBezTo>
                  <a:cubicBezTo>
                    <a:pt x="3" y="20"/>
                    <a:pt x="1" y="23"/>
                    <a:pt x="1" y="26"/>
                  </a:cubicBezTo>
                  <a:cubicBezTo>
                    <a:pt x="0" y="29"/>
                    <a:pt x="1" y="32"/>
                    <a:pt x="1" y="35"/>
                  </a:cubicBezTo>
                  <a:cubicBezTo>
                    <a:pt x="2" y="38"/>
                    <a:pt x="4" y="40"/>
                    <a:pt x="6" y="41"/>
                  </a:cubicBezTo>
                  <a:cubicBezTo>
                    <a:pt x="7" y="41"/>
                    <a:pt x="8" y="41"/>
                    <a:pt x="9" y="41"/>
                  </a:cubicBezTo>
                  <a:cubicBezTo>
                    <a:pt x="13" y="41"/>
                    <a:pt x="17" y="36"/>
                    <a:pt x="18" y="30"/>
                  </a:cubicBezTo>
                  <a:cubicBezTo>
                    <a:pt x="18" y="27"/>
                    <a:pt x="17" y="24"/>
                    <a:pt x="15" y="20"/>
                  </a:cubicBezTo>
                  <a:close/>
                  <a:moveTo>
                    <a:pt x="12" y="29"/>
                  </a:moveTo>
                  <a:cubicBezTo>
                    <a:pt x="11" y="33"/>
                    <a:pt x="9" y="35"/>
                    <a:pt x="9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7" y="35"/>
                    <a:pt x="7" y="33"/>
                  </a:cubicBezTo>
                  <a:cubicBezTo>
                    <a:pt x="6" y="31"/>
                    <a:pt x="6" y="29"/>
                    <a:pt x="7" y="26"/>
                  </a:cubicBezTo>
                  <a:cubicBezTo>
                    <a:pt x="7" y="24"/>
                    <a:pt x="8" y="23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3"/>
                    <a:pt x="10" y="23"/>
                  </a:cubicBezTo>
                  <a:cubicBezTo>
                    <a:pt x="11" y="25"/>
                    <a:pt x="12" y="28"/>
                    <a:pt x="12" y="29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4" name="Freeform 98"/>
            <p:cNvSpPr>
              <a:spLocks/>
            </p:cNvSpPr>
            <p:nvPr/>
          </p:nvSpPr>
          <p:spPr bwMode="auto">
            <a:xfrm>
              <a:off x="6725" y="2610"/>
              <a:ext cx="17" cy="30"/>
            </a:xfrm>
            <a:custGeom>
              <a:avLst/>
              <a:gdLst>
                <a:gd name="T0" fmla="*/ 10 w 10"/>
                <a:gd name="T1" fmla="*/ 10 h 18"/>
                <a:gd name="T2" fmla="*/ 10 w 10"/>
                <a:gd name="T3" fmla="*/ 13 h 18"/>
                <a:gd name="T4" fmla="*/ 8 w 10"/>
                <a:gd name="T5" fmla="*/ 16 h 18"/>
                <a:gd name="T6" fmla="*/ 4 w 10"/>
                <a:gd name="T7" fmla="*/ 18 h 18"/>
                <a:gd name="T8" fmla="*/ 1 w 10"/>
                <a:gd name="T9" fmla="*/ 14 h 18"/>
                <a:gd name="T10" fmla="*/ 0 w 10"/>
                <a:gd name="T11" fmla="*/ 8 h 18"/>
                <a:gd name="T12" fmla="*/ 2 w 10"/>
                <a:gd name="T13" fmla="*/ 2 h 18"/>
                <a:gd name="T14" fmla="*/ 5 w 10"/>
                <a:gd name="T15" fmla="*/ 0 h 18"/>
                <a:gd name="T16" fmla="*/ 8 w 10"/>
                <a:gd name="T17" fmla="*/ 3 h 18"/>
                <a:gd name="T18" fmla="*/ 10 w 10"/>
                <a:gd name="T1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8">
                  <a:moveTo>
                    <a:pt x="10" y="10"/>
                  </a:moveTo>
                  <a:cubicBezTo>
                    <a:pt x="10" y="11"/>
                    <a:pt x="10" y="12"/>
                    <a:pt x="10" y="13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8"/>
                    <a:pt x="6" y="18"/>
                    <a:pt x="4" y="18"/>
                  </a:cubicBezTo>
                  <a:cubicBezTo>
                    <a:pt x="3" y="18"/>
                    <a:pt x="2" y="16"/>
                    <a:pt x="1" y="14"/>
                  </a:cubicBezTo>
                  <a:cubicBezTo>
                    <a:pt x="0" y="13"/>
                    <a:pt x="0" y="10"/>
                    <a:pt x="0" y="8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5" y="0"/>
                    <a:pt x="6" y="1"/>
                    <a:pt x="8" y="3"/>
                  </a:cubicBezTo>
                  <a:cubicBezTo>
                    <a:pt x="9" y="5"/>
                    <a:pt x="10" y="7"/>
                    <a:pt x="1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5" name="Freeform 99"/>
            <p:cNvSpPr>
              <a:spLocks noEditPoints="1"/>
            </p:cNvSpPr>
            <p:nvPr/>
          </p:nvSpPr>
          <p:spPr bwMode="auto">
            <a:xfrm>
              <a:off x="6720" y="2577"/>
              <a:ext cx="27" cy="68"/>
            </a:xfrm>
            <a:custGeom>
              <a:avLst/>
              <a:gdLst>
                <a:gd name="T0" fmla="*/ 13 w 16"/>
                <a:gd name="T1" fmla="*/ 20 h 40"/>
                <a:gd name="T2" fmla="*/ 11 w 16"/>
                <a:gd name="T3" fmla="*/ 17 h 40"/>
                <a:gd name="T4" fmla="*/ 11 w 16"/>
                <a:gd name="T5" fmla="*/ 16 h 40"/>
                <a:gd name="T6" fmla="*/ 10 w 16"/>
                <a:gd name="T7" fmla="*/ 11 h 40"/>
                <a:gd name="T8" fmla="*/ 10 w 16"/>
                <a:gd name="T9" fmla="*/ 10 h 40"/>
                <a:gd name="T10" fmla="*/ 9 w 16"/>
                <a:gd name="T11" fmla="*/ 5 h 40"/>
                <a:gd name="T12" fmla="*/ 9 w 16"/>
                <a:gd name="T13" fmla="*/ 4 h 40"/>
                <a:gd name="T14" fmla="*/ 9 w 16"/>
                <a:gd name="T15" fmla="*/ 4 h 40"/>
                <a:gd name="T16" fmla="*/ 9 w 16"/>
                <a:gd name="T17" fmla="*/ 3 h 40"/>
                <a:gd name="T18" fmla="*/ 6 w 16"/>
                <a:gd name="T19" fmla="*/ 0 h 40"/>
                <a:gd name="T20" fmla="*/ 3 w 16"/>
                <a:gd name="T21" fmla="*/ 4 h 40"/>
                <a:gd name="T22" fmla="*/ 3 w 16"/>
                <a:gd name="T23" fmla="*/ 5 h 40"/>
                <a:gd name="T24" fmla="*/ 4 w 16"/>
                <a:gd name="T25" fmla="*/ 6 h 40"/>
                <a:gd name="T26" fmla="*/ 4 w 16"/>
                <a:gd name="T27" fmla="*/ 10 h 40"/>
                <a:gd name="T28" fmla="*/ 4 w 16"/>
                <a:gd name="T29" fmla="*/ 12 h 40"/>
                <a:gd name="T30" fmla="*/ 5 w 16"/>
                <a:gd name="T31" fmla="*/ 16 h 40"/>
                <a:gd name="T32" fmla="*/ 5 w 16"/>
                <a:gd name="T33" fmla="*/ 17 h 40"/>
                <a:gd name="T34" fmla="*/ 3 w 16"/>
                <a:gd name="T35" fmla="*/ 19 h 40"/>
                <a:gd name="T36" fmla="*/ 0 w 16"/>
                <a:gd name="T37" fmla="*/ 27 h 40"/>
                <a:gd name="T38" fmla="*/ 1 w 16"/>
                <a:gd name="T39" fmla="*/ 35 h 40"/>
                <a:gd name="T40" fmla="*/ 7 w 16"/>
                <a:gd name="T41" fmla="*/ 40 h 40"/>
                <a:gd name="T42" fmla="*/ 8 w 16"/>
                <a:gd name="T43" fmla="*/ 40 h 40"/>
                <a:gd name="T44" fmla="*/ 14 w 16"/>
                <a:gd name="T45" fmla="*/ 37 h 40"/>
                <a:gd name="T46" fmla="*/ 16 w 16"/>
                <a:gd name="T47" fmla="*/ 33 h 40"/>
                <a:gd name="T48" fmla="*/ 16 w 16"/>
                <a:gd name="T49" fmla="*/ 29 h 40"/>
                <a:gd name="T50" fmla="*/ 13 w 16"/>
                <a:gd name="T51" fmla="*/ 20 h 40"/>
                <a:gd name="T52" fmla="*/ 10 w 16"/>
                <a:gd name="T53" fmla="*/ 31 h 40"/>
                <a:gd name="T54" fmla="*/ 9 w 16"/>
                <a:gd name="T55" fmla="*/ 33 h 40"/>
                <a:gd name="T56" fmla="*/ 8 w 16"/>
                <a:gd name="T57" fmla="*/ 34 h 40"/>
                <a:gd name="T58" fmla="*/ 8 w 16"/>
                <a:gd name="T59" fmla="*/ 34 h 40"/>
                <a:gd name="T60" fmla="*/ 7 w 16"/>
                <a:gd name="T61" fmla="*/ 32 h 40"/>
                <a:gd name="T62" fmla="*/ 6 w 16"/>
                <a:gd name="T63" fmla="*/ 27 h 40"/>
                <a:gd name="T64" fmla="*/ 8 w 16"/>
                <a:gd name="T65" fmla="*/ 23 h 40"/>
                <a:gd name="T66" fmla="*/ 8 w 16"/>
                <a:gd name="T67" fmla="*/ 23 h 40"/>
                <a:gd name="T68" fmla="*/ 8 w 16"/>
                <a:gd name="T69" fmla="*/ 24 h 40"/>
                <a:gd name="T70" fmla="*/ 10 w 16"/>
                <a:gd name="T71" fmla="*/ 29 h 40"/>
                <a:gd name="T72" fmla="*/ 10 w 16"/>
                <a:gd name="T73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" h="40">
                  <a:moveTo>
                    <a:pt x="13" y="20"/>
                  </a:moveTo>
                  <a:cubicBezTo>
                    <a:pt x="12" y="19"/>
                    <a:pt x="11" y="18"/>
                    <a:pt x="11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1" y="13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8"/>
                    <a:pt x="10" y="6"/>
                    <a:pt x="9" y="5"/>
                  </a:cubicBezTo>
                  <a:cubicBezTo>
                    <a:pt x="9" y="5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7" y="0"/>
                    <a:pt x="6" y="0"/>
                  </a:cubicBezTo>
                  <a:cubicBezTo>
                    <a:pt x="4" y="1"/>
                    <a:pt x="3" y="2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6"/>
                    <a:pt x="4" y="6"/>
                  </a:cubicBezTo>
                  <a:cubicBezTo>
                    <a:pt x="4" y="7"/>
                    <a:pt x="4" y="9"/>
                    <a:pt x="4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3" y="19"/>
                  </a:cubicBezTo>
                  <a:cubicBezTo>
                    <a:pt x="2" y="20"/>
                    <a:pt x="0" y="23"/>
                    <a:pt x="0" y="27"/>
                  </a:cubicBezTo>
                  <a:cubicBezTo>
                    <a:pt x="0" y="29"/>
                    <a:pt x="0" y="32"/>
                    <a:pt x="1" y="35"/>
                  </a:cubicBezTo>
                  <a:cubicBezTo>
                    <a:pt x="3" y="38"/>
                    <a:pt x="5" y="39"/>
                    <a:pt x="7" y="40"/>
                  </a:cubicBezTo>
                  <a:cubicBezTo>
                    <a:pt x="7" y="40"/>
                    <a:pt x="8" y="40"/>
                    <a:pt x="8" y="40"/>
                  </a:cubicBezTo>
                  <a:cubicBezTo>
                    <a:pt x="10" y="40"/>
                    <a:pt x="12" y="39"/>
                    <a:pt x="14" y="37"/>
                  </a:cubicBezTo>
                  <a:cubicBezTo>
                    <a:pt x="15" y="36"/>
                    <a:pt x="15" y="35"/>
                    <a:pt x="16" y="33"/>
                  </a:cubicBezTo>
                  <a:cubicBezTo>
                    <a:pt x="16" y="32"/>
                    <a:pt x="16" y="30"/>
                    <a:pt x="16" y="29"/>
                  </a:cubicBezTo>
                  <a:cubicBezTo>
                    <a:pt x="16" y="25"/>
                    <a:pt x="15" y="22"/>
                    <a:pt x="13" y="20"/>
                  </a:cubicBezTo>
                  <a:close/>
                  <a:moveTo>
                    <a:pt x="10" y="31"/>
                  </a:moveTo>
                  <a:cubicBezTo>
                    <a:pt x="10" y="32"/>
                    <a:pt x="9" y="33"/>
                    <a:pt x="9" y="33"/>
                  </a:cubicBezTo>
                  <a:cubicBezTo>
                    <a:pt x="9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7" y="34"/>
                    <a:pt x="7" y="32"/>
                  </a:cubicBezTo>
                  <a:cubicBezTo>
                    <a:pt x="6" y="31"/>
                    <a:pt x="6" y="29"/>
                    <a:pt x="6" y="27"/>
                  </a:cubicBezTo>
                  <a:cubicBezTo>
                    <a:pt x="6" y="25"/>
                    <a:pt x="7" y="24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4"/>
                  </a:cubicBezTo>
                  <a:cubicBezTo>
                    <a:pt x="9" y="25"/>
                    <a:pt x="11" y="27"/>
                    <a:pt x="10" y="29"/>
                  </a:cubicBezTo>
                  <a:cubicBezTo>
                    <a:pt x="10" y="30"/>
                    <a:pt x="10" y="31"/>
                    <a:pt x="10" y="31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6" name="Freeform 100"/>
            <p:cNvSpPr>
              <a:spLocks/>
            </p:cNvSpPr>
            <p:nvPr/>
          </p:nvSpPr>
          <p:spPr bwMode="auto">
            <a:xfrm>
              <a:off x="6747" y="2565"/>
              <a:ext cx="18" cy="27"/>
            </a:xfrm>
            <a:custGeom>
              <a:avLst/>
              <a:gdLst>
                <a:gd name="T0" fmla="*/ 10 w 10"/>
                <a:gd name="T1" fmla="*/ 8 h 16"/>
                <a:gd name="T2" fmla="*/ 5 w 10"/>
                <a:gd name="T3" fmla="*/ 16 h 16"/>
                <a:gd name="T4" fmla="*/ 2 w 10"/>
                <a:gd name="T5" fmla="*/ 13 h 16"/>
                <a:gd name="T6" fmla="*/ 0 w 10"/>
                <a:gd name="T7" fmla="*/ 7 h 16"/>
                <a:gd name="T8" fmla="*/ 2 w 10"/>
                <a:gd name="T9" fmla="*/ 2 h 16"/>
                <a:gd name="T10" fmla="*/ 4 w 10"/>
                <a:gd name="T11" fmla="*/ 0 h 16"/>
                <a:gd name="T12" fmla="*/ 7 w 10"/>
                <a:gd name="T13" fmla="*/ 2 h 16"/>
                <a:gd name="T14" fmla="*/ 10 w 1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6">
                  <a:moveTo>
                    <a:pt x="10" y="8"/>
                  </a:moveTo>
                  <a:cubicBezTo>
                    <a:pt x="10" y="13"/>
                    <a:pt x="8" y="16"/>
                    <a:pt x="5" y="16"/>
                  </a:cubicBezTo>
                  <a:cubicBezTo>
                    <a:pt x="4" y="16"/>
                    <a:pt x="2" y="15"/>
                    <a:pt x="2" y="13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9" y="3"/>
                    <a:pt x="10" y="6"/>
                    <a:pt x="1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7" name="Freeform 101"/>
            <p:cNvSpPr>
              <a:spLocks noEditPoints="1"/>
            </p:cNvSpPr>
            <p:nvPr/>
          </p:nvSpPr>
          <p:spPr bwMode="auto">
            <a:xfrm>
              <a:off x="6742" y="2533"/>
              <a:ext cx="28" cy="65"/>
            </a:xfrm>
            <a:custGeom>
              <a:avLst/>
              <a:gdLst>
                <a:gd name="T0" fmla="*/ 12 w 16"/>
                <a:gd name="T1" fmla="*/ 19 h 38"/>
                <a:gd name="T2" fmla="*/ 10 w 16"/>
                <a:gd name="T3" fmla="*/ 17 h 38"/>
                <a:gd name="T4" fmla="*/ 10 w 16"/>
                <a:gd name="T5" fmla="*/ 13 h 38"/>
                <a:gd name="T6" fmla="*/ 10 w 16"/>
                <a:gd name="T7" fmla="*/ 13 h 38"/>
                <a:gd name="T8" fmla="*/ 9 w 16"/>
                <a:gd name="T9" fmla="*/ 9 h 38"/>
                <a:gd name="T10" fmla="*/ 8 w 16"/>
                <a:gd name="T11" fmla="*/ 5 h 38"/>
                <a:gd name="T12" fmla="*/ 7 w 16"/>
                <a:gd name="T13" fmla="*/ 2 h 38"/>
                <a:gd name="T14" fmla="*/ 4 w 16"/>
                <a:gd name="T15" fmla="*/ 0 h 38"/>
                <a:gd name="T16" fmla="*/ 2 w 16"/>
                <a:gd name="T17" fmla="*/ 4 h 38"/>
                <a:gd name="T18" fmla="*/ 2 w 16"/>
                <a:gd name="T19" fmla="*/ 6 h 38"/>
                <a:gd name="T20" fmla="*/ 3 w 16"/>
                <a:gd name="T21" fmla="*/ 10 h 38"/>
                <a:gd name="T22" fmla="*/ 4 w 16"/>
                <a:gd name="T23" fmla="*/ 13 h 38"/>
                <a:gd name="T24" fmla="*/ 4 w 16"/>
                <a:gd name="T25" fmla="*/ 17 h 38"/>
                <a:gd name="T26" fmla="*/ 3 w 16"/>
                <a:gd name="T27" fmla="*/ 19 h 38"/>
                <a:gd name="T28" fmla="*/ 0 w 16"/>
                <a:gd name="T29" fmla="*/ 26 h 38"/>
                <a:gd name="T30" fmla="*/ 2 w 16"/>
                <a:gd name="T31" fmla="*/ 34 h 38"/>
                <a:gd name="T32" fmla="*/ 8 w 16"/>
                <a:gd name="T33" fmla="*/ 38 h 38"/>
                <a:gd name="T34" fmla="*/ 9 w 16"/>
                <a:gd name="T35" fmla="*/ 38 h 38"/>
                <a:gd name="T36" fmla="*/ 13 w 16"/>
                <a:gd name="T37" fmla="*/ 36 h 38"/>
                <a:gd name="T38" fmla="*/ 16 w 16"/>
                <a:gd name="T39" fmla="*/ 27 h 38"/>
                <a:gd name="T40" fmla="*/ 12 w 16"/>
                <a:gd name="T41" fmla="*/ 19 h 38"/>
                <a:gd name="T42" fmla="*/ 9 w 16"/>
                <a:gd name="T43" fmla="*/ 32 h 38"/>
                <a:gd name="T44" fmla="*/ 8 w 16"/>
                <a:gd name="T45" fmla="*/ 32 h 38"/>
                <a:gd name="T46" fmla="*/ 7 w 16"/>
                <a:gd name="T47" fmla="*/ 31 h 38"/>
                <a:gd name="T48" fmla="*/ 6 w 16"/>
                <a:gd name="T49" fmla="*/ 26 h 38"/>
                <a:gd name="T50" fmla="*/ 7 w 16"/>
                <a:gd name="T51" fmla="*/ 23 h 38"/>
                <a:gd name="T52" fmla="*/ 8 w 16"/>
                <a:gd name="T53" fmla="*/ 23 h 38"/>
                <a:gd name="T54" fmla="*/ 8 w 16"/>
                <a:gd name="T55" fmla="*/ 23 h 38"/>
                <a:gd name="T56" fmla="*/ 10 w 16"/>
                <a:gd name="T57" fmla="*/ 27 h 38"/>
                <a:gd name="T58" fmla="*/ 9 w 16"/>
                <a:gd name="T59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38">
                  <a:moveTo>
                    <a:pt x="12" y="19"/>
                  </a:moveTo>
                  <a:cubicBezTo>
                    <a:pt x="12" y="18"/>
                    <a:pt x="11" y="17"/>
                    <a:pt x="10" y="17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7"/>
                    <a:pt x="8" y="6"/>
                    <a:pt x="8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1"/>
                    <a:pt x="1" y="2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3" y="9"/>
                    <a:pt x="3" y="1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3" y="18"/>
                    <a:pt x="3" y="19"/>
                  </a:cubicBezTo>
                  <a:cubicBezTo>
                    <a:pt x="1" y="21"/>
                    <a:pt x="0" y="24"/>
                    <a:pt x="0" y="26"/>
                  </a:cubicBezTo>
                  <a:cubicBezTo>
                    <a:pt x="0" y="29"/>
                    <a:pt x="1" y="31"/>
                    <a:pt x="2" y="34"/>
                  </a:cubicBezTo>
                  <a:cubicBezTo>
                    <a:pt x="3" y="36"/>
                    <a:pt x="5" y="38"/>
                    <a:pt x="8" y="38"/>
                  </a:cubicBezTo>
                  <a:cubicBezTo>
                    <a:pt x="8" y="38"/>
                    <a:pt x="8" y="38"/>
                    <a:pt x="9" y="38"/>
                  </a:cubicBezTo>
                  <a:cubicBezTo>
                    <a:pt x="10" y="38"/>
                    <a:pt x="12" y="37"/>
                    <a:pt x="13" y="36"/>
                  </a:cubicBezTo>
                  <a:cubicBezTo>
                    <a:pt x="15" y="34"/>
                    <a:pt x="16" y="30"/>
                    <a:pt x="16" y="27"/>
                  </a:cubicBezTo>
                  <a:cubicBezTo>
                    <a:pt x="16" y="23"/>
                    <a:pt x="14" y="21"/>
                    <a:pt x="12" y="19"/>
                  </a:cubicBezTo>
                  <a:close/>
                  <a:moveTo>
                    <a:pt x="9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7" y="31"/>
                  </a:cubicBezTo>
                  <a:cubicBezTo>
                    <a:pt x="6" y="29"/>
                    <a:pt x="6" y="28"/>
                    <a:pt x="6" y="26"/>
                  </a:cubicBezTo>
                  <a:cubicBezTo>
                    <a:pt x="6" y="25"/>
                    <a:pt x="7" y="23"/>
                    <a:pt x="7" y="23"/>
                  </a:cubicBezTo>
                  <a:cubicBezTo>
                    <a:pt x="7" y="23"/>
                    <a:pt x="7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4"/>
                    <a:pt x="10" y="25"/>
                    <a:pt x="10" y="27"/>
                  </a:cubicBezTo>
                  <a:cubicBezTo>
                    <a:pt x="10" y="30"/>
                    <a:pt x="9" y="32"/>
                    <a:pt x="9" y="32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8" name="Freeform 102"/>
            <p:cNvSpPr>
              <a:spLocks/>
            </p:cNvSpPr>
            <p:nvPr/>
          </p:nvSpPr>
          <p:spPr bwMode="auto">
            <a:xfrm>
              <a:off x="6389" y="2250"/>
              <a:ext cx="316" cy="363"/>
            </a:xfrm>
            <a:custGeom>
              <a:avLst/>
              <a:gdLst>
                <a:gd name="T0" fmla="*/ 0 w 185"/>
                <a:gd name="T1" fmla="*/ 93 h 213"/>
                <a:gd name="T2" fmla="*/ 24 w 185"/>
                <a:gd name="T3" fmla="*/ 43 h 213"/>
                <a:gd name="T4" fmla="*/ 92 w 185"/>
                <a:gd name="T5" fmla="*/ 0 h 213"/>
                <a:gd name="T6" fmla="*/ 160 w 185"/>
                <a:gd name="T7" fmla="*/ 43 h 213"/>
                <a:gd name="T8" fmla="*/ 185 w 185"/>
                <a:gd name="T9" fmla="*/ 93 h 213"/>
                <a:gd name="T10" fmla="*/ 165 w 185"/>
                <a:gd name="T11" fmla="*/ 93 h 213"/>
                <a:gd name="T12" fmla="*/ 165 w 185"/>
                <a:gd name="T13" fmla="*/ 213 h 213"/>
                <a:gd name="T14" fmla="*/ 19 w 185"/>
                <a:gd name="T15" fmla="*/ 213 h 213"/>
                <a:gd name="T16" fmla="*/ 19 w 185"/>
                <a:gd name="T17" fmla="*/ 93 h 213"/>
                <a:gd name="T18" fmla="*/ 0 w 185"/>
                <a:gd name="T19" fmla="*/ 9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213">
                  <a:moveTo>
                    <a:pt x="0" y="93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4" y="93"/>
                    <a:pt x="176" y="93"/>
                    <a:pt x="165" y="93"/>
                  </a:cubicBezTo>
                  <a:cubicBezTo>
                    <a:pt x="165" y="213"/>
                    <a:pt x="165" y="213"/>
                    <a:pt x="165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8" y="93"/>
                    <a:pt x="1" y="93"/>
                    <a:pt x="0" y="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9" name="Rectangle 103"/>
            <p:cNvSpPr>
              <a:spLocks noChangeArrowheads="1"/>
            </p:cNvSpPr>
            <p:nvPr/>
          </p:nvSpPr>
          <p:spPr bwMode="auto">
            <a:xfrm>
              <a:off x="6529" y="2327"/>
              <a:ext cx="36" cy="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0" name="Rectangle 104"/>
            <p:cNvSpPr>
              <a:spLocks noChangeArrowheads="1"/>
            </p:cNvSpPr>
            <p:nvPr/>
          </p:nvSpPr>
          <p:spPr bwMode="auto">
            <a:xfrm>
              <a:off x="6542" y="2339"/>
              <a:ext cx="21" cy="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1" name="Freeform 105"/>
            <p:cNvSpPr>
              <a:spLocks noEditPoints="1"/>
            </p:cNvSpPr>
            <p:nvPr/>
          </p:nvSpPr>
          <p:spPr bwMode="auto">
            <a:xfrm>
              <a:off x="6524" y="2322"/>
              <a:ext cx="46" cy="44"/>
            </a:xfrm>
            <a:custGeom>
              <a:avLst/>
              <a:gdLst>
                <a:gd name="T0" fmla="*/ 24 w 27"/>
                <a:gd name="T1" fmla="*/ 26 h 26"/>
                <a:gd name="T2" fmla="*/ 3 w 27"/>
                <a:gd name="T3" fmla="*/ 26 h 26"/>
                <a:gd name="T4" fmla="*/ 0 w 27"/>
                <a:gd name="T5" fmla="*/ 23 h 26"/>
                <a:gd name="T6" fmla="*/ 0 w 27"/>
                <a:gd name="T7" fmla="*/ 3 h 26"/>
                <a:gd name="T8" fmla="*/ 3 w 27"/>
                <a:gd name="T9" fmla="*/ 0 h 26"/>
                <a:gd name="T10" fmla="*/ 24 w 27"/>
                <a:gd name="T11" fmla="*/ 0 h 26"/>
                <a:gd name="T12" fmla="*/ 27 w 27"/>
                <a:gd name="T13" fmla="*/ 3 h 26"/>
                <a:gd name="T14" fmla="*/ 27 w 27"/>
                <a:gd name="T15" fmla="*/ 23 h 26"/>
                <a:gd name="T16" fmla="*/ 24 w 27"/>
                <a:gd name="T17" fmla="*/ 26 h 26"/>
                <a:gd name="T18" fmla="*/ 6 w 27"/>
                <a:gd name="T19" fmla="*/ 20 h 26"/>
                <a:gd name="T20" fmla="*/ 21 w 27"/>
                <a:gd name="T21" fmla="*/ 20 h 26"/>
                <a:gd name="T22" fmla="*/ 21 w 27"/>
                <a:gd name="T23" fmla="*/ 6 h 26"/>
                <a:gd name="T24" fmla="*/ 6 w 27"/>
                <a:gd name="T25" fmla="*/ 6 h 26"/>
                <a:gd name="T26" fmla="*/ 6 w 27"/>
                <a:gd name="T27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26">
                  <a:moveTo>
                    <a:pt x="24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1" y="26"/>
                    <a:pt x="0" y="25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7" y="1"/>
                    <a:pt x="27" y="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5"/>
                    <a:pt x="25" y="26"/>
                    <a:pt x="24" y="26"/>
                  </a:cubicBezTo>
                  <a:close/>
                  <a:moveTo>
                    <a:pt x="6" y="20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20"/>
                  </a:ln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" name="Freeform 106"/>
            <p:cNvSpPr>
              <a:spLocks/>
            </p:cNvSpPr>
            <p:nvPr/>
          </p:nvSpPr>
          <p:spPr bwMode="auto">
            <a:xfrm>
              <a:off x="6471" y="2439"/>
              <a:ext cx="150" cy="150"/>
            </a:xfrm>
            <a:custGeom>
              <a:avLst/>
              <a:gdLst>
                <a:gd name="T0" fmla="*/ 75 w 150"/>
                <a:gd name="T1" fmla="*/ 0 h 150"/>
                <a:gd name="T2" fmla="*/ 0 w 150"/>
                <a:gd name="T3" fmla="*/ 0 h 150"/>
                <a:gd name="T4" fmla="*/ 0 w 150"/>
                <a:gd name="T5" fmla="*/ 73 h 150"/>
                <a:gd name="T6" fmla="*/ 0 w 150"/>
                <a:gd name="T7" fmla="*/ 150 h 150"/>
                <a:gd name="T8" fmla="*/ 75 w 150"/>
                <a:gd name="T9" fmla="*/ 150 h 150"/>
                <a:gd name="T10" fmla="*/ 150 w 150"/>
                <a:gd name="T11" fmla="*/ 150 h 150"/>
                <a:gd name="T12" fmla="*/ 150 w 150"/>
                <a:gd name="T13" fmla="*/ 73 h 150"/>
                <a:gd name="T14" fmla="*/ 150 w 150"/>
                <a:gd name="T15" fmla="*/ 0 h 150"/>
                <a:gd name="T16" fmla="*/ 75 w 150"/>
                <a:gd name="T1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150">
                  <a:moveTo>
                    <a:pt x="75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0" y="150"/>
                  </a:lnTo>
                  <a:lnTo>
                    <a:pt x="75" y="150"/>
                  </a:lnTo>
                  <a:lnTo>
                    <a:pt x="150" y="150"/>
                  </a:lnTo>
                  <a:lnTo>
                    <a:pt x="150" y="73"/>
                  </a:lnTo>
                  <a:lnTo>
                    <a:pt x="15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" name="Freeform 107"/>
            <p:cNvSpPr>
              <a:spLocks/>
            </p:cNvSpPr>
            <p:nvPr/>
          </p:nvSpPr>
          <p:spPr bwMode="auto">
            <a:xfrm>
              <a:off x="6486" y="2454"/>
              <a:ext cx="137" cy="135"/>
            </a:xfrm>
            <a:custGeom>
              <a:avLst/>
              <a:gdLst>
                <a:gd name="T0" fmla="*/ 68 w 137"/>
                <a:gd name="T1" fmla="*/ 0 h 135"/>
                <a:gd name="T2" fmla="*/ 0 w 137"/>
                <a:gd name="T3" fmla="*/ 0 h 135"/>
                <a:gd name="T4" fmla="*/ 0 w 137"/>
                <a:gd name="T5" fmla="*/ 67 h 135"/>
                <a:gd name="T6" fmla="*/ 0 w 137"/>
                <a:gd name="T7" fmla="*/ 135 h 135"/>
                <a:gd name="T8" fmla="*/ 68 w 137"/>
                <a:gd name="T9" fmla="*/ 135 h 135"/>
                <a:gd name="T10" fmla="*/ 137 w 137"/>
                <a:gd name="T11" fmla="*/ 135 h 135"/>
                <a:gd name="T12" fmla="*/ 137 w 137"/>
                <a:gd name="T13" fmla="*/ 67 h 135"/>
                <a:gd name="T14" fmla="*/ 137 w 137"/>
                <a:gd name="T15" fmla="*/ 0 h 135"/>
                <a:gd name="T16" fmla="*/ 68 w 137"/>
                <a:gd name="T1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5">
                  <a:moveTo>
                    <a:pt x="68" y="0"/>
                  </a:moveTo>
                  <a:lnTo>
                    <a:pt x="0" y="0"/>
                  </a:lnTo>
                  <a:lnTo>
                    <a:pt x="0" y="67"/>
                  </a:lnTo>
                  <a:lnTo>
                    <a:pt x="0" y="135"/>
                  </a:lnTo>
                  <a:lnTo>
                    <a:pt x="68" y="135"/>
                  </a:lnTo>
                  <a:lnTo>
                    <a:pt x="137" y="135"/>
                  </a:lnTo>
                  <a:lnTo>
                    <a:pt x="137" y="67"/>
                  </a:lnTo>
                  <a:lnTo>
                    <a:pt x="137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4" name="Freeform 108"/>
            <p:cNvSpPr>
              <a:spLocks noEditPoints="1"/>
            </p:cNvSpPr>
            <p:nvPr/>
          </p:nvSpPr>
          <p:spPr bwMode="auto">
            <a:xfrm>
              <a:off x="6467" y="2434"/>
              <a:ext cx="84" cy="84"/>
            </a:xfrm>
            <a:custGeom>
              <a:avLst/>
              <a:gdLst>
                <a:gd name="T0" fmla="*/ 46 w 49"/>
                <a:gd name="T1" fmla="*/ 49 h 49"/>
                <a:gd name="T2" fmla="*/ 3 w 49"/>
                <a:gd name="T3" fmla="*/ 49 h 49"/>
                <a:gd name="T4" fmla="*/ 0 w 49"/>
                <a:gd name="T5" fmla="*/ 46 h 49"/>
                <a:gd name="T6" fmla="*/ 0 w 49"/>
                <a:gd name="T7" fmla="*/ 3 h 49"/>
                <a:gd name="T8" fmla="*/ 3 w 49"/>
                <a:gd name="T9" fmla="*/ 0 h 49"/>
                <a:gd name="T10" fmla="*/ 46 w 49"/>
                <a:gd name="T11" fmla="*/ 0 h 49"/>
                <a:gd name="T12" fmla="*/ 49 w 49"/>
                <a:gd name="T13" fmla="*/ 3 h 49"/>
                <a:gd name="T14" fmla="*/ 49 w 49"/>
                <a:gd name="T15" fmla="*/ 46 h 49"/>
                <a:gd name="T16" fmla="*/ 46 w 49"/>
                <a:gd name="T17" fmla="*/ 49 h 49"/>
                <a:gd name="T18" fmla="*/ 6 w 49"/>
                <a:gd name="T19" fmla="*/ 44 h 49"/>
                <a:gd name="T20" fmla="*/ 44 w 49"/>
                <a:gd name="T21" fmla="*/ 44 h 49"/>
                <a:gd name="T22" fmla="*/ 44 w 49"/>
                <a:gd name="T23" fmla="*/ 6 h 49"/>
                <a:gd name="T24" fmla="*/ 6 w 49"/>
                <a:gd name="T25" fmla="*/ 6 h 49"/>
                <a:gd name="T26" fmla="*/ 6 w 49"/>
                <a:gd name="T2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49">
                  <a:moveTo>
                    <a:pt x="46" y="49"/>
                  </a:moveTo>
                  <a:cubicBezTo>
                    <a:pt x="3" y="49"/>
                    <a:pt x="3" y="49"/>
                    <a:pt x="3" y="49"/>
                  </a:cubicBezTo>
                  <a:cubicBezTo>
                    <a:pt x="1" y="49"/>
                    <a:pt x="0" y="48"/>
                    <a:pt x="0" y="4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8" y="0"/>
                    <a:pt x="49" y="1"/>
                    <a:pt x="49" y="3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8"/>
                    <a:pt x="48" y="49"/>
                    <a:pt x="46" y="49"/>
                  </a:cubicBezTo>
                  <a:close/>
                  <a:moveTo>
                    <a:pt x="6" y="44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44"/>
                  </a:ln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5" name="Freeform 109"/>
            <p:cNvSpPr>
              <a:spLocks noEditPoints="1"/>
            </p:cNvSpPr>
            <p:nvPr/>
          </p:nvSpPr>
          <p:spPr bwMode="auto">
            <a:xfrm>
              <a:off x="6542" y="2434"/>
              <a:ext cx="84" cy="84"/>
            </a:xfrm>
            <a:custGeom>
              <a:avLst/>
              <a:gdLst>
                <a:gd name="T0" fmla="*/ 46 w 49"/>
                <a:gd name="T1" fmla="*/ 49 h 49"/>
                <a:gd name="T2" fmla="*/ 2 w 49"/>
                <a:gd name="T3" fmla="*/ 49 h 49"/>
                <a:gd name="T4" fmla="*/ 0 w 49"/>
                <a:gd name="T5" fmla="*/ 46 h 49"/>
                <a:gd name="T6" fmla="*/ 0 w 49"/>
                <a:gd name="T7" fmla="*/ 3 h 49"/>
                <a:gd name="T8" fmla="*/ 2 w 49"/>
                <a:gd name="T9" fmla="*/ 0 h 49"/>
                <a:gd name="T10" fmla="*/ 46 w 49"/>
                <a:gd name="T11" fmla="*/ 0 h 49"/>
                <a:gd name="T12" fmla="*/ 49 w 49"/>
                <a:gd name="T13" fmla="*/ 3 h 49"/>
                <a:gd name="T14" fmla="*/ 49 w 49"/>
                <a:gd name="T15" fmla="*/ 46 h 49"/>
                <a:gd name="T16" fmla="*/ 46 w 49"/>
                <a:gd name="T17" fmla="*/ 49 h 49"/>
                <a:gd name="T18" fmla="*/ 5 w 49"/>
                <a:gd name="T19" fmla="*/ 44 h 49"/>
                <a:gd name="T20" fmla="*/ 43 w 49"/>
                <a:gd name="T21" fmla="*/ 44 h 49"/>
                <a:gd name="T22" fmla="*/ 43 w 49"/>
                <a:gd name="T23" fmla="*/ 6 h 49"/>
                <a:gd name="T24" fmla="*/ 5 w 49"/>
                <a:gd name="T25" fmla="*/ 6 h 49"/>
                <a:gd name="T26" fmla="*/ 5 w 49"/>
                <a:gd name="T2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49">
                  <a:moveTo>
                    <a:pt x="46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48"/>
                    <a:pt x="0" y="4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8" y="0"/>
                    <a:pt x="49" y="1"/>
                    <a:pt x="49" y="3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8"/>
                    <a:pt x="48" y="49"/>
                    <a:pt x="46" y="49"/>
                  </a:cubicBezTo>
                  <a:close/>
                  <a:moveTo>
                    <a:pt x="5" y="44"/>
                  </a:moveTo>
                  <a:cubicBezTo>
                    <a:pt x="43" y="44"/>
                    <a:pt x="43" y="44"/>
                    <a:pt x="43" y="44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6" name="Freeform 110"/>
            <p:cNvSpPr>
              <a:spLocks noEditPoints="1"/>
            </p:cNvSpPr>
            <p:nvPr/>
          </p:nvSpPr>
          <p:spPr bwMode="auto">
            <a:xfrm>
              <a:off x="6542" y="2509"/>
              <a:ext cx="84" cy="83"/>
            </a:xfrm>
            <a:custGeom>
              <a:avLst/>
              <a:gdLst>
                <a:gd name="T0" fmla="*/ 46 w 49"/>
                <a:gd name="T1" fmla="*/ 49 h 49"/>
                <a:gd name="T2" fmla="*/ 2 w 49"/>
                <a:gd name="T3" fmla="*/ 49 h 49"/>
                <a:gd name="T4" fmla="*/ 0 w 49"/>
                <a:gd name="T5" fmla="*/ 46 h 49"/>
                <a:gd name="T6" fmla="*/ 0 w 49"/>
                <a:gd name="T7" fmla="*/ 2 h 49"/>
                <a:gd name="T8" fmla="*/ 2 w 49"/>
                <a:gd name="T9" fmla="*/ 0 h 49"/>
                <a:gd name="T10" fmla="*/ 46 w 49"/>
                <a:gd name="T11" fmla="*/ 0 h 49"/>
                <a:gd name="T12" fmla="*/ 49 w 49"/>
                <a:gd name="T13" fmla="*/ 2 h 49"/>
                <a:gd name="T14" fmla="*/ 49 w 49"/>
                <a:gd name="T15" fmla="*/ 46 h 49"/>
                <a:gd name="T16" fmla="*/ 46 w 49"/>
                <a:gd name="T17" fmla="*/ 49 h 49"/>
                <a:gd name="T18" fmla="*/ 5 w 49"/>
                <a:gd name="T19" fmla="*/ 43 h 49"/>
                <a:gd name="T20" fmla="*/ 43 w 49"/>
                <a:gd name="T21" fmla="*/ 43 h 49"/>
                <a:gd name="T22" fmla="*/ 43 w 49"/>
                <a:gd name="T23" fmla="*/ 5 h 49"/>
                <a:gd name="T24" fmla="*/ 5 w 49"/>
                <a:gd name="T25" fmla="*/ 5 h 49"/>
                <a:gd name="T26" fmla="*/ 5 w 49"/>
                <a:gd name="T2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49">
                  <a:moveTo>
                    <a:pt x="46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48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8"/>
                    <a:pt x="48" y="49"/>
                    <a:pt x="46" y="49"/>
                  </a:cubicBezTo>
                  <a:close/>
                  <a:moveTo>
                    <a:pt x="5" y="43"/>
                  </a:moveTo>
                  <a:cubicBezTo>
                    <a:pt x="43" y="43"/>
                    <a:pt x="43" y="43"/>
                    <a:pt x="43" y="43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43"/>
                  </a:ln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7" name="Freeform 111"/>
            <p:cNvSpPr>
              <a:spLocks noEditPoints="1"/>
            </p:cNvSpPr>
            <p:nvPr/>
          </p:nvSpPr>
          <p:spPr bwMode="auto">
            <a:xfrm>
              <a:off x="6467" y="2509"/>
              <a:ext cx="84" cy="83"/>
            </a:xfrm>
            <a:custGeom>
              <a:avLst/>
              <a:gdLst>
                <a:gd name="T0" fmla="*/ 46 w 49"/>
                <a:gd name="T1" fmla="*/ 49 h 49"/>
                <a:gd name="T2" fmla="*/ 3 w 49"/>
                <a:gd name="T3" fmla="*/ 49 h 49"/>
                <a:gd name="T4" fmla="*/ 0 w 49"/>
                <a:gd name="T5" fmla="*/ 46 h 49"/>
                <a:gd name="T6" fmla="*/ 0 w 49"/>
                <a:gd name="T7" fmla="*/ 2 h 49"/>
                <a:gd name="T8" fmla="*/ 3 w 49"/>
                <a:gd name="T9" fmla="*/ 0 h 49"/>
                <a:gd name="T10" fmla="*/ 46 w 49"/>
                <a:gd name="T11" fmla="*/ 0 h 49"/>
                <a:gd name="T12" fmla="*/ 49 w 49"/>
                <a:gd name="T13" fmla="*/ 2 h 49"/>
                <a:gd name="T14" fmla="*/ 49 w 49"/>
                <a:gd name="T15" fmla="*/ 46 h 49"/>
                <a:gd name="T16" fmla="*/ 46 w 49"/>
                <a:gd name="T17" fmla="*/ 49 h 49"/>
                <a:gd name="T18" fmla="*/ 6 w 49"/>
                <a:gd name="T19" fmla="*/ 43 h 49"/>
                <a:gd name="T20" fmla="*/ 44 w 49"/>
                <a:gd name="T21" fmla="*/ 43 h 49"/>
                <a:gd name="T22" fmla="*/ 44 w 49"/>
                <a:gd name="T23" fmla="*/ 5 h 49"/>
                <a:gd name="T24" fmla="*/ 6 w 49"/>
                <a:gd name="T25" fmla="*/ 5 h 49"/>
                <a:gd name="T26" fmla="*/ 6 w 49"/>
                <a:gd name="T2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49">
                  <a:moveTo>
                    <a:pt x="46" y="49"/>
                  </a:moveTo>
                  <a:cubicBezTo>
                    <a:pt x="3" y="49"/>
                    <a:pt x="3" y="49"/>
                    <a:pt x="3" y="49"/>
                  </a:cubicBezTo>
                  <a:cubicBezTo>
                    <a:pt x="1" y="49"/>
                    <a:pt x="0" y="48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8"/>
                    <a:pt x="48" y="49"/>
                    <a:pt x="46" y="49"/>
                  </a:cubicBezTo>
                  <a:close/>
                  <a:moveTo>
                    <a:pt x="6" y="43"/>
                  </a:moveTo>
                  <a:cubicBezTo>
                    <a:pt x="44" y="43"/>
                    <a:pt x="44" y="43"/>
                    <a:pt x="44" y="43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6" y="5"/>
                    <a:pt x="6" y="5"/>
                    <a:pt x="6" y="5"/>
                  </a:cubicBezTo>
                  <a:lnTo>
                    <a:pt x="6" y="43"/>
                  </a:ln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8" name="Freeform 112"/>
            <p:cNvSpPr>
              <a:spLocks/>
            </p:cNvSpPr>
            <p:nvPr/>
          </p:nvSpPr>
          <p:spPr bwMode="auto">
            <a:xfrm>
              <a:off x="6389" y="2253"/>
              <a:ext cx="170" cy="157"/>
            </a:xfrm>
            <a:custGeom>
              <a:avLst/>
              <a:gdLst>
                <a:gd name="T0" fmla="*/ 92 w 100"/>
                <a:gd name="T1" fmla="*/ 0 h 92"/>
                <a:gd name="T2" fmla="*/ 25 w 100"/>
                <a:gd name="T3" fmla="*/ 42 h 92"/>
                <a:gd name="T4" fmla="*/ 0 w 100"/>
                <a:gd name="T5" fmla="*/ 92 h 92"/>
                <a:gd name="T6" fmla="*/ 9 w 100"/>
                <a:gd name="T7" fmla="*/ 92 h 92"/>
                <a:gd name="T8" fmla="*/ 31 w 100"/>
                <a:gd name="T9" fmla="*/ 49 h 92"/>
                <a:gd name="T10" fmla="*/ 32 w 100"/>
                <a:gd name="T11" fmla="*/ 48 h 92"/>
                <a:gd name="T12" fmla="*/ 90 w 100"/>
                <a:gd name="T13" fmla="*/ 11 h 92"/>
                <a:gd name="T14" fmla="*/ 100 w 100"/>
                <a:gd name="T15" fmla="*/ 5 h 92"/>
                <a:gd name="T16" fmla="*/ 92 w 100"/>
                <a:gd name="T1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92">
                  <a:moveTo>
                    <a:pt x="92" y="0"/>
                  </a:moveTo>
                  <a:cubicBezTo>
                    <a:pt x="25" y="42"/>
                    <a:pt x="25" y="42"/>
                    <a:pt x="25" y="4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" y="92"/>
                    <a:pt x="4" y="92"/>
                    <a:pt x="9" y="92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2" y="48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100" y="5"/>
                    <a:pt x="100" y="5"/>
                    <a:pt x="100" y="5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9" name="Freeform 113"/>
            <p:cNvSpPr>
              <a:spLocks/>
            </p:cNvSpPr>
            <p:nvPr/>
          </p:nvSpPr>
          <p:spPr bwMode="auto">
            <a:xfrm>
              <a:off x="6542" y="2262"/>
              <a:ext cx="161" cy="148"/>
            </a:xfrm>
            <a:custGeom>
              <a:avLst/>
              <a:gdLst>
                <a:gd name="T0" fmla="*/ 69 w 94"/>
                <a:gd name="T1" fmla="*/ 38 h 87"/>
                <a:gd name="T2" fmla="*/ 10 w 94"/>
                <a:gd name="T3" fmla="*/ 0 h 87"/>
                <a:gd name="T4" fmla="*/ 0 w 94"/>
                <a:gd name="T5" fmla="*/ 6 h 87"/>
                <a:gd name="T6" fmla="*/ 4 w 94"/>
                <a:gd name="T7" fmla="*/ 7 h 87"/>
                <a:gd name="T8" fmla="*/ 62 w 94"/>
                <a:gd name="T9" fmla="*/ 44 h 87"/>
                <a:gd name="T10" fmla="*/ 63 w 94"/>
                <a:gd name="T11" fmla="*/ 44 h 87"/>
                <a:gd name="T12" fmla="*/ 86 w 94"/>
                <a:gd name="T13" fmla="*/ 87 h 87"/>
                <a:gd name="T14" fmla="*/ 94 w 94"/>
                <a:gd name="T15" fmla="*/ 87 h 87"/>
                <a:gd name="T16" fmla="*/ 69 w 94"/>
                <a:gd name="T17" fmla="*/ 3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7">
                  <a:moveTo>
                    <a:pt x="69" y="38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3" y="6"/>
                    <a:pt x="4" y="7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90" y="87"/>
                    <a:pt x="93" y="87"/>
                    <a:pt x="94" y="87"/>
                  </a:cubicBezTo>
                  <a:lnTo>
                    <a:pt x="6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0" name="Freeform 114"/>
            <p:cNvSpPr>
              <a:spLocks/>
            </p:cNvSpPr>
            <p:nvPr/>
          </p:nvSpPr>
          <p:spPr bwMode="auto">
            <a:xfrm>
              <a:off x="6412" y="2264"/>
              <a:ext cx="267" cy="134"/>
            </a:xfrm>
            <a:custGeom>
              <a:avLst/>
              <a:gdLst>
                <a:gd name="T0" fmla="*/ 155 w 156"/>
                <a:gd name="T1" fmla="*/ 72 h 79"/>
                <a:gd name="T2" fmla="*/ 139 w 156"/>
                <a:gd name="T3" fmla="*/ 41 h 79"/>
                <a:gd name="T4" fmla="*/ 77 w 156"/>
                <a:gd name="T5" fmla="*/ 3 h 79"/>
                <a:gd name="T6" fmla="*/ 17 w 156"/>
                <a:gd name="T7" fmla="*/ 42 h 79"/>
                <a:gd name="T8" fmla="*/ 1 w 156"/>
                <a:gd name="T9" fmla="*/ 72 h 79"/>
                <a:gd name="T10" fmla="*/ 7 w 156"/>
                <a:gd name="T11" fmla="*/ 75 h 79"/>
                <a:gd name="T12" fmla="*/ 10 w 156"/>
                <a:gd name="T13" fmla="*/ 69 h 79"/>
                <a:gd name="T14" fmla="*/ 36 w 156"/>
                <a:gd name="T15" fmla="*/ 69 h 79"/>
                <a:gd name="T16" fmla="*/ 39 w 156"/>
                <a:gd name="T17" fmla="*/ 66 h 79"/>
                <a:gd name="T18" fmla="*/ 36 w 156"/>
                <a:gd name="T19" fmla="*/ 62 h 79"/>
                <a:gd name="T20" fmla="*/ 13 w 156"/>
                <a:gd name="T21" fmla="*/ 62 h 79"/>
                <a:gd name="T22" fmla="*/ 16 w 156"/>
                <a:gd name="T23" fmla="*/ 57 h 79"/>
                <a:gd name="T24" fmla="*/ 46 w 156"/>
                <a:gd name="T25" fmla="*/ 57 h 79"/>
                <a:gd name="T26" fmla="*/ 48 w 156"/>
                <a:gd name="T27" fmla="*/ 54 h 79"/>
                <a:gd name="T28" fmla="*/ 46 w 156"/>
                <a:gd name="T29" fmla="*/ 50 h 79"/>
                <a:gd name="T30" fmla="*/ 19 w 156"/>
                <a:gd name="T31" fmla="*/ 50 h 79"/>
                <a:gd name="T32" fmla="*/ 22 w 156"/>
                <a:gd name="T33" fmla="*/ 45 h 79"/>
                <a:gd name="T34" fmla="*/ 78 w 156"/>
                <a:gd name="T35" fmla="*/ 9 h 79"/>
                <a:gd name="T36" fmla="*/ 135 w 156"/>
                <a:gd name="T37" fmla="*/ 45 h 79"/>
                <a:gd name="T38" fmla="*/ 138 w 156"/>
                <a:gd name="T39" fmla="*/ 50 h 79"/>
                <a:gd name="T40" fmla="*/ 109 w 156"/>
                <a:gd name="T41" fmla="*/ 50 h 79"/>
                <a:gd name="T42" fmla="*/ 106 w 156"/>
                <a:gd name="T43" fmla="*/ 54 h 79"/>
                <a:gd name="T44" fmla="*/ 109 w 156"/>
                <a:gd name="T45" fmla="*/ 57 h 79"/>
                <a:gd name="T46" fmla="*/ 141 w 156"/>
                <a:gd name="T47" fmla="*/ 57 h 79"/>
                <a:gd name="T48" fmla="*/ 144 w 156"/>
                <a:gd name="T49" fmla="*/ 62 h 79"/>
                <a:gd name="T50" fmla="*/ 120 w 156"/>
                <a:gd name="T51" fmla="*/ 62 h 79"/>
                <a:gd name="T52" fmla="*/ 117 w 156"/>
                <a:gd name="T53" fmla="*/ 66 h 79"/>
                <a:gd name="T54" fmla="*/ 120 w 156"/>
                <a:gd name="T55" fmla="*/ 69 h 79"/>
                <a:gd name="T56" fmla="*/ 147 w 156"/>
                <a:gd name="T57" fmla="*/ 69 h 79"/>
                <a:gd name="T58" fmla="*/ 154 w 156"/>
                <a:gd name="T59" fmla="*/ 76 h 79"/>
                <a:gd name="T60" fmla="*/ 155 w 156"/>
                <a:gd name="T61" fmla="*/ 7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" h="79">
                  <a:moveTo>
                    <a:pt x="155" y="72"/>
                  </a:moveTo>
                  <a:cubicBezTo>
                    <a:pt x="139" y="40"/>
                    <a:pt x="140" y="41"/>
                    <a:pt x="139" y="41"/>
                  </a:cubicBezTo>
                  <a:cubicBezTo>
                    <a:pt x="76" y="0"/>
                    <a:pt x="79" y="2"/>
                    <a:pt x="77" y="3"/>
                  </a:cubicBezTo>
                  <a:cubicBezTo>
                    <a:pt x="14" y="43"/>
                    <a:pt x="17" y="41"/>
                    <a:pt x="17" y="4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76"/>
                    <a:pt x="5" y="79"/>
                    <a:pt x="7" y="75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8" y="69"/>
                    <a:pt x="39" y="67"/>
                    <a:pt x="39" y="66"/>
                  </a:cubicBezTo>
                  <a:cubicBezTo>
                    <a:pt x="39" y="64"/>
                    <a:pt x="38" y="62"/>
                    <a:pt x="36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9" y="57"/>
                    <a:pt x="42" y="57"/>
                    <a:pt x="46" y="57"/>
                  </a:cubicBezTo>
                  <a:cubicBezTo>
                    <a:pt x="47" y="57"/>
                    <a:pt x="48" y="55"/>
                    <a:pt x="48" y="54"/>
                  </a:cubicBezTo>
                  <a:cubicBezTo>
                    <a:pt x="48" y="52"/>
                    <a:pt x="47" y="50"/>
                    <a:pt x="46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8" y="50"/>
                    <a:pt x="138" y="50"/>
                    <a:pt x="138" y="50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8" y="50"/>
                    <a:pt x="106" y="52"/>
                    <a:pt x="106" y="54"/>
                  </a:cubicBezTo>
                  <a:cubicBezTo>
                    <a:pt x="106" y="55"/>
                    <a:pt x="108" y="57"/>
                    <a:pt x="109" y="57"/>
                  </a:cubicBezTo>
                  <a:cubicBezTo>
                    <a:pt x="110" y="57"/>
                    <a:pt x="141" y="57"/>
                    <a:pt x="141" y="57"/>
                  </a:cubicBezTo>
                  <a:cubicBezTo>
                    <a:pt x="144" y="62"/>
                    <a:pt x="144" y="62"/>
                    <a:pt x="144" y="62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19" y="62"/>
                    <a:pt x="117" y="64"/>
                    <a:pt x="117" y="66"/>
                  </a:cubicBezTo>
                  <a:cubicBezTo>
                    <a:pt x="117" y="67"/>
                    <a:pt x="119" y="69"/>
                    <a:pt x="120" y="69"/>
                  </a:cubicBezTo>
                  <a:cubicBezTo>
                    <a:pt x="121" y="69"/>
                    <a:pt x="147" y="69"/>
                    <a:pt x="147" y="69"/>
                  </a:cubicBezTo>
                  <a:cubicBezTo>
                    <a:pt x="149" y="74"/>
                    <a:pt x="151" y="78"/>
                    <a:pt x="154" y="76"/>
                  </a:cubicBezTo>
                  <a:cubicBezTo>
                    <a:pt x="156" y="76"/>
                    <a:pt x="156" y="74"/>
                    <a:pt x="155" y="72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1" name="Freeform 115"/>
            <p:cNvSpPr>
              <a:spLocks noEditPoints="1"/>
            </p:cNvSpPr>
            <p:nvPr/>
          </p:nvSpPr>
          <p:spPr bwMode="auto">
            <a:xfrm>
              <a:off x="6382" y="2245"/>
              <a:ext cx="328" cy="373"/>
            </a:xfrm>
            <a:custGeom>
              <a:avLst/>
              <a:gdLst>
                <a:gd name="T0" fmla="*/ 169 w 192"/>
                <a:gd name="T1" fmla="*/ 219 h 219"/>
                <a:gd name="T2" fmla="*/ 23 w 192"/>
                <a:gd name="T3" fmla="*/ 219 h 219"/>
                <a:gd name="T4" fmla="*/ 21 w 192"/>
                <a:gd name="T5" fmla="*/ 216 h 219"/>
                <a:gd name="T6" fmla="*/ 21 w 192"/>
                <a:gd name="T7" fmla="*/ 99 h 219"/>
                <a:gd name="T8" fmla="*/ 4 w 192"/>
                <a:gd name="T9" fmla="*/ 99 h 219"/>
                <a:gd name="T10" fmla="*/ 1 w 192"/>
                <a:gd name="T11" fmla="*/ 98 h 219"/>
                <a:gd name="T12" fmla="*/ 1 w 192"/>
                <a:gd name="T13" fmla="*/ 95 h 219"/>
                <a:gd name="T14" fmla="*/ 26 w 192"/>
                <a:gd name="T15" fmla="*/ 45 h 219"/>
                <a:gd name="T16" fmla="*/ 27 w 192"/>
                <a:gd name="T17" fmla="*/ 44 h 219"/>
                <a:gd name="T18" fmla="*/ 95 w 192"/>
                <a:gd name="T19" fmla="*/ 1 h 219"/>
                <a:gd name="T20" fmla="*/ 98 w 192"/>
                <a:gd name="T21" fmla="*/ 1 h 219"/>
                <a:gd name="T22" fmla="*/ 166 w 192"/>
                <a:gd name="T23" fmla="*/ 44 h 219"/>
                <a:gd name="T24" fmla="*/ 167 w 192"/>
                <a:gd name="T25" fmla="*/ 45 h 219"/>
                <a:gd name="T26" fmla="*/ 192 w 192"/>
                <a:gd name="T27" fmla="*/ 95 h 219"/>
                <a:gd name="T28" fmla="*/ 192 w 192"/>
                <a:gd name="T29" fmla="*/ 98 h 219"/>
                <a:gd name="T30" fmla="*/ 189 w 192"/>
                <a:gd name="T31" fmla="*/ 99 h 219"/>
                <a:gd name="T32" fmla="*/ 172 w 192"/>
                <a:gd name="T33" fmla="*/ 99 h 219"/>
                <a:gd name="T34" fmla="*/ 172 w 192"/>
                <a:gd name="T35" fmla="*/ 216 h 219"/>
                <a:gd name="T36" fmla="*/ 169 w 192"/>
                <a:gd name="T37" fmla="*/ 219 h 219"/>
                <a:gd name="T38" fmla="*/ 26 w 192"/>
                <a:gd name="T39" fmla="*/ 213 h 219"/>
                <a:gd name="T40" fmla="*/ 166 w 192"/>
                <a:gd name="T41" fmla="*/ 213 h 219"/>
                <a:gd name="T42" fmla="*/ 166 w 192"/>
                <a:gd name="T43" fmla="*/ 96 h 219"/>
                <a:gd name="T44" fmla="*/ 169 w 192"/>
                <a:gd name="T45" fmla="*/ 93 h 219"/>
                <a:gd name="T46" fmla="*/ 185 w 192"/>
                <a:gd name="T47" fmla="*/ 93 h 219"/>
                <a:gd name="T48" fmla="*/ 162 w 192"/>
                <a:gd name="T49" fmla="*/ 48 h 219"/>
                <a:gd name="T50" fmla="*/ 96 w 192"/>
                <a:gd name="T51" fmla="*/ 7 h 219"/>
                <a:gd name="T52" fmla="*/ 31 w 192"/>
                <a:gd name="T53" fmla="*/ 48 h 219"/>
                <a:gd name="T54" fmla="*/ 8 w 192"/>
                <a:gd name="T55" fmla="*/ 93 h 219"/>
                <a:gd name="T56" fmla="*/ 23 w 192"/>
                <a:gd name="T57" fmla="*/ 93 h 219"/>
                <a:gd name="T58" fmla="*/ 26 w 192"/>
                <a:gd name="T59" fmla="*/ 96 h 219"/>
                <a:gd name="T60" fmla="*/ 26 w 192"/>
                <a:gd name="T61" fmla="*/ 21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2" h="219">
                  <a:moveTo>
                    <a:pt x="169" y="219"/>
                  </a:moveTo>
                  <a:cubicBezTo>
                    <a:pt x="23" y="219"/>
                    <a:pt x="23" y="219"/>
                    <a:pt x="23" y="219"/>
                  </a:cubicBezTo>
                  <a:cubicBezTo>
                    <a:pt x="22" y="219"/>
                    <a:pt x="21" y="218"/>
                    <a:pt x="21" y="216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3" y="99"/>
                    <a:pt x="2" y="99"/>
                    <a:pt x="1" y="98"/>
                  </a:cubicBezTo>
                  <a:cubicBezTo>
                    <a:pt x="0" y="97"/>
                    <a:pt x="0" y="96"/>
                    <a:pt x="1" y="9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4"/>
                    <a:pt x="26" y="44"/>
                    <a:pt x="27" y="44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6" y="0"/>
                    <a:pt x="97" y="0"/>
                    <a:pt x="98" y="1"/>
                  </a:cubicBezTo>
                  <a:cubicBezTo>
                    <a:pt x="166" y="44"/>
                    <a:pt x="166" y="44"/>
                    <a:pt x="166" y="44"/>
                  </a:cubicBezTo>
                  <a:cubicBezTo>
                    <a:pt x="166" y="44"/>
                    <a:pt x="167" y="44"/>
                    <a:pt x="167" y="45"/>
                  </a:cubicBezTo>
                  <a:cubicBezTo>
                    <a:pt x="192" y="95"/>
                    <a:pt x="192" y="95"/>
                    <a:pt x="192" y="95"/>
                  </a:cubicBezTo>
                  <a:cubicBezTo>
                    <a:pt x="192" y="96"/>
                    <a:pt x="192" y="97"/>
                    <a:pt x="192" y="98"/>
                  </a:cubicBezTo>
                  <a:cubicBezTo>
                    <a:pt x="191" y="99"/>
                    <a:pt x="190" y="99"/>
                    <a:pt x="189" y="99"/>
                  </a:cubicBezTo>
                  <a:cubicBezTo>
                    <a:pt x="172" y="99"/>
                    <a:pt x="172" y="99"/>
                    <a:pt x="172" y="99"/>
                  </a:cubicBezTo>
                  <a:cubicBezTo>
                    <a:pt x="172" y="216"/>
                    <a:pt x="172" y="216"/>
                    <a:pt x="172" y="216"/>
                  </a:cubicBezTo>
                  <a:cubicBezTo>
                    <a:pt x="172" y="218"/>
                    <a:pt x="171" y="219"/>
                    <a:pt x="169" y="219"/>
                  </a:cubicBezTo>
                  <a:close/>
                  <a:moveTo>
                    <a:pt x="26" y="213"/>
                  </a:moveTo>
                  <a:cubicBezTo>
                    <a:pt x="166" y="213"/>
                    <a:pt x="166" y="213"/>
                    <a:pt x="166" y="213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6" y="95"/>
                    <a:pt x="168" y="93"/>
                    <a:pt x="169" y="93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5" y="93"/>
                    <a:pt x="26" y="95"/>
                    <a:pt x="26" y="96"/>
                  </a:cubicBezTo>
                  <a:lnTo>
                    <a:pt x="26" y="213"/>
                  </a:ln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2" name="Freeform 116"/>
            <p:cNvSpPr>
              <a:spLocks/>
            </p:cNvSpPr>
            <p:nvPr/>
          </p:nvSpPr>
          <p:spPr bwMode="auto">
            <a:xfrm>
              <a:off x="6226" y="2746"/>
              <a:ext cx="125" cy="12"/>
            </a:xfrm>
            <a:custGeom>
              <a:avLst/>
              <a:gdLst>
                <a:gd name="T0" fmla="*/ 69 w 73"/>
                <a:gd name="T1" fmla="*/ 7 h 7"/>
                <a:gd name="T2" fmla="*/ 4 w 73"/>
                <a:gd name="T3" fmla="*/ 7 h 7"/>
                <a:gd name="T4" fmla="*/ 0 w 73"/>
                <a:gd name="T5" fmla="*/ 4 h 7"/>
                <a:gd name="T6" fmla="*/ 4 w 73"/>
                <a:gd name="T7" fmla="*/ 0 h 7"/>
                <a:gd name="T8" fmla="*/ 69 w 73"/>
                <a:gd name="T9" fmla="*/ 0 h 7"/>
                <a:gd name="T10" fmla="*/ 73 w 73"/>
                <a:gd name="T11" fmla="*/ 4 h 7"/>
                <a:gd name="T12" fmla="*/ 69 w 7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7">
                  <a:moveTo>
                    <a:pt x="69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1" y="0"/>
                    <a:pt x="73" y="2"/>
                    <a:pt x="73" y="4"/>
                  </a:cubicBezTo>
                  <a:cubicBezTo>
                    <a:pt x="73" y="5"/>
                    <a:pt x="71" y="7"/>
                    <a:pt x="69" y="7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" name="Freeform 117"/>
            <p:cNvSpPr>
              <a:spLocks/>
            </p:cNvSpPr>
            <p:nvPr/>
          </p:nvSpPr>
          <p:spPr bwMode="auto">
            <a:xfrm>
              <a:off x="6202" y="2713"/>
              <a:ext cx="65" cy="12"/>
            </a:xfrm>
            <a:custGeom>
              <a:avLst/>
              <a:gdLst>
                <a:gd name="T0" fmla="*/ 35 w 38"/>
                <a:gd name="T1" fmla="*/ 7 h 7"/>
                <a:gd name="T2" fmla="*/ 3 w 38"/>
                <a:gd name="T3" fmla="*/ 7 h 7"/>
                <a:gd name="T4" fmla="*/ 0 w 38"/>
                <a:gd name="T5" fmla="*/ 3 h 7"/>
                <a:gd name="T6" fmla="*/ 3 w 38"/>
                <a:gd name="T7" fmla="*/ 0 h 7"/>
                <a:gd name="T8" fmla="*/ 35 w 38"/>
                <a:gd name="T9" fmla="*/ 0 h 7"/>
                <a:gd name="T10" fmla="*/ 38 w 38"/>
                <a:gd name="T11" fmla="*/ 3 h 7"/>
                <a:gd name="T12" fmla="*/ 35 w 38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7">
                  <a:moveTo>
                    <a:pt x="35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8" y="2"/>
                    <a:pt x="38" y="3"/>
                  </a:cubicBezTo>
                  <a:cubicBezTo>
                    <a:pt x="38" y="5"/>
                    <a:pt x="36" y="7"/>
                    <a:pt x="35" y="7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6380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Mediana wieku ludności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46" y="1433168"/>
            <a:ext cx="5307882" cy="399166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009" y="4365104"/>
            <a:ext cx="1462135" cy="127646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574" y="1713376"/>
            <a:ext cx="1322884" cy="2382738"/>
          </a:xfrm>
          <a:prstGeom prst="rect">
            <a:avLst/>
          </a:prstGeom>
        </p:spPr>
      </p:pic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686304" y="2411123"/>
            <a:ext cx="4153852" cy="301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Gęstość zaludnienia</a:t>
            </a:r>
            <a:endParaRPr lang="pl-PL" dirty="0"/>
          </a:p>
        </p:txBody>
      </p:sp>
      <p:grpSp>
        <p:nvGrpSpPr>
          <p:cNvPr id="12" name="Grupa 11"/>
          <p:cNvGrpSpPr/>
          <p:nvPr/>
        </p:nvGrpSpPr>
        <p:grpSpPr>
          <a:xfrm>
            <a:off x="6184825" y="1300817"/>
            <a:ext cx="739775" cy="757238"/>
            <a:chOff x="7046913" y="2144713"/>
            <a:chExt cx="739775" cy="757238"/>
          </a:xfrm>
        </p:grpSpPr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7283450" y="2347913"/>
              <a:ext cx="263525" cy="554038"/>
            </a:xfrm>
            <a:custGeom>
              <a:avLst/>
              <a:gdLst>
                <a:gd name="T0" fmla="*/ 93 w 97"/>
                <a:gd name="T1" fmla="*/ 205 h 205"/>
                <a:gd name="T2" fmla="*/ 4 w 97"/>
                <a:gd name="T3" fmla="*/ 205 h 205"/>
                <a:gd name="T4" fmla="*/ 0 w 97"/>
                <a:gd name="T5" fmla="*/ 201 h 205"/>
                <a:gd name="T6" fmla="*/ 0 w 97"/>
                <a:gd name="T7" fmla="*/ 4 h 205"/>
                <a:gd name="T8" fmla="*/ 4 w 97"/>
                <a:gd name="T9" fmla="*/ 0 h 205"/>
                <a:gd name="T10" fmla="*/ 93 w 97"/>
                <a:gd name="T11" fmla="*/ 0 h 205"/>
                <a:gd name="T12" fmla="*/ 97 w 97"/>
                <a:gd name="T13" fmla="*/ 4 h 205"/>
                <a:gd name="T14" fmla="*/ 97 w 97"/>
                <a:gd name="T15" fmla="*/ 201 h 205"/>
                <a:gd name="T16" fmla="*/ 93 w 97"/>
                <a:gd name="T17" fmla="*/ 205 h 205"/>
                <a:gd name="T18" fmla="*/ 8 w 97"/>
                <a:gd name="T19" fmla="*/ 197 h 205"/>
                <a:gd name="T20" fmla="*/ 88 w 97"/>
                <a:gd name="T21" fmla="*/ 197 h 205"/>
                <a:gd name="T22" fmla="*/ 88 w 97"/>
                <a:gd name="T23" fmla="*/ 8 h 205"/>
                <a:gd name="T24" fmla="*/ 8 w 97"/>
                <a:gd name="T25" fmla="*/ 8 h 205"/>
                <a:gd name="T26" fmla="*/ 8 w 97"/>
                <a:gd name="T27" fmla="*/ 19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" h="205">
                  <a:moveTo>
                    <a:pt x="93" y="205"/>
                  </a:moveTo>
                  <a:cubicBezTo>
                    <a:pt x="4" y="205"/>
                    <a:pt x="4" y="205"/>
                    <a:pt x="4" y="205"/>
                  </a:cubicBezTo>
                  <a:cubicBezTo>
                    <a:pt x="2" y="205"/>
                    <a:pt x="0" y="203"/>
                    <a:pt x="0" y="20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2"/>
                    <a:pt x="97" y="4"/>
                  </a:cubicBezTo>
                  <a:cubicBezTo>
                    <a:pt x="97" y="201"/>
                    <a:pt x="97" y="201"/>
                    <a:pt x="97" y="201"/>
                  </a:cubicBezTo>
                  <a:cubicBezTo>
                    <a:pt x="97" y="203"/>
                    <a:pt x="95" y="205"/>
                    <a:pt x="93" y="205"/>
                  </a:cubicBezTo>
                  <a:close/>
                  <a:moveTo>
                    <a:pt x="8" y="197"/>
                  </a:moveTo>
                  <a:cubicBezTo>
                    <a:pt x="88" y="197"/>
                    <a:pt x="88" y="197"/>
                    <a:pt x="88" y="197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97"/>
                  </a:ln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7167563" y="2586038"/>
              <a:ext cx="100013" cy="23813"/>
            </a:xfrm>
            <a:custGeom>
              <a:avLst/>
              <a:gdLst>
                <a:gd name="T0" fmla="*/ 33 w 37"/>
                <a:gd name="T1" fmla="*/ 9 h 9"/>
                <a:gd name="T2" fmla="*/ 5 w 37"/>
                <a:gd name="T3" fmla="*/ 9 h 9"/>
                <a:gd name="T4" fmla="*/ 0 w 37"/>
                <a:gd name="T5" fmla="*/ 4 h 9"/>
                <a:gd name="T6" fmla="*/ 5 w 37"/>
                <a:gd name="T7" fmla="*/ 0 h 9"/>
                <a:gd name="T8" fmla="*/ 33 w 37"/>
                <a:gd name="T9" fmla="*/ 0 h 9"/>
                <a:gd name="T10" fmla="*/ 37 w 37"/>
                <a:gd name="T11" fmla="*/ 4 h 9"/>
                <a:gd name="T12" fmla="*/ 33 w 37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9">
                  <a:moveTo>
                    <a:pt x="33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7" y="2"/>
                    <a:pt x="37" y="4"/>
                  </a:cubicBezTo>
                  <a:cubicBezTo>
                    <a:pt x="37" y="7"/>
                    <a:pt x="35" y="9"/>
                    <a:pt x="33" y="9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7167563" y="2541588"/>
              <a:ext cx="100013" cy="22225"/>
            </a:xfrm>
            <a:custGeom>
              <a:avLst/>
              <a:gdLst>
                <a:gd name="T0" fmla="*/ 33 w 37"/>
                <a:gd name="T1" fmla="*/ 8 h 8"/>
                <a:gd name="T2" fmla="*/ 5 w 37"/>
                <a:gd name="T3" fmla="*/ 8 h 8"/>
                <a:gd name="T4" fmla="*/ 0 w 37"/>
                <a:gd name="T5" fmla="*/ 4 h 8"/>
                <a:gd name="T6" fmla="*/ 5 w 37"/>
                <a:gd name="T7" fmla="*/ 0 h 8"/>
                <a:gd name="T8" fmla="*/ 33 w 37"/>
                <a:gd name="T9" fmla="*/ 0 h 8"/>
                <a:gd name="T10" fmla="*/ 37 w 37"/>
                <a:gd name="T11" fmla="*/ 4 h 8"/>
                <a:gd name="T12" fmla="*/ 33 w 3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8">
                  <a:moveTo>
                    <a:pt x="33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7" y="2"/>
                    <a:pt x="37" y="4"/>
                  </a:cubicBezTo>
                  <a:cubicBezTo>
                    <a:pt x="37" y="6"/>
                    <a:pt x="35" y="8"/>
                    <a:pt x="33" y="8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7167563" y="2498726"/>
              <a:ext cx="100013" cy="22225"/>
            </a:xfrm>
            <a:custGeom>
              <a:avLst/>
              <a:gdLst>
                <a:gd name="T0" fmla="*/ 33 w 37"/>
                <a:gd name="T1" fmla="*/ 8 h 8"/>
                <a:gd name="T2" fmla="*/ 5 w 37"/>
                <a:gd name="T3" fmla="*/ 8 h 8"/>
                <a:gd name="T4" fmla="*/ 0 w 37"/>
                <a:gd name="T5" fmla="*/ 4 h 8"/>
                <a:gd name="T6" fmla="*/ 5 w 37"/>
                <a:gd name="T7" fmla="*/ 0 h 8"/>
                <a:gd name="T8" fmla="*/ 33 w 37"/>
                <a:gd name="T9" fmla="*/ 0 h 8"/>
                <a:gd name="T10" fmla="*/ 37 w 37"/>
                <a:gd name="T11" fmla="*/ 4 h 8"/>
                <a:gd name="T12" fmla="*/ 33 w 3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8">
                  <a:moveTo>
                    <a:pt x="33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7" y="1"/>
                    <a:pt x="37" y="4"/>
                  </a:cubicBezTo>
                  <a:cubicBezTo>
                    <a:pt x="37" y="6"/>
                    <a:pt x="35" y="8"/>
                    <a:pt x="33" y="8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7167563" y="2632076"/>
              <a:ext cx="100013" cy="20638"/>
            </a:xfrm>
            <a:custGeom>
              <a:avLst/>
              <a:gdLst>
                <a:gd name="T0" fmla="*/ 33 w 37"/>
                <a:gd name="T1" fmla="*/ 8 h 8"/>
                <a:gd name="T2" fmla="*/ 5 w 37"/>
                <a:gd name="T3" fmla="*/ 8 h 8"/>
                <a:gd name="T4" fmla="*/ 0 w 37"/>
                <a:gd name="T5" fmla="*/ 4 h 8"/>
                <a:gd name="T6" fmla="*/ 5 w 37"/>
                <a:gd name="T7" fmla="*/ 0 h 8"/>
                <a:gd name="T8" fmla="*/ 33 w 37"/>
                <a:gd name="T9" fmla="*/ 0 h 8"/>
                <a:gd name="T10" fmla="*/ 37 w 37"/>
                <a:gd name="T11" fmla="*/ 4 h 8"/>
                <a:gd name="T12" fmla="*/ 33 w 3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8">
                  <a:moveTo>
                    <a:pt x="33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7" y="2"/>
                    <a:pt x="37" y="4"/>
                  </a:cubicBezTo>
                  <a:cubicBezTo>
                    <a:pt x="37" y="6"/>
                    <a:pt x="35" y="8"/>
                    <a:pt x="33" y="8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7167563" y="2674938"/>
              <a:ext cx="100013" cy="23813"/>
            </a:xfrm>
            <a:custGeom>
              <a:avLst/>
              <a:gdLst>
                <a:gd name="T0" fmla="*/ 33 w 37"/>
                <a:gd name="T1" fmla="*/ 9 h 9"/>
                <a:gd name="T2" fmla="*/ 5 w 37"/>
                <a:gd name="T3" fmla="*/ 9 h 9"/>
                <a:gd name="T4" fmla="*/ 0 w 37"/>
                <a:gd name="T5" fmla="*/ 5 h 9"/>
                <a:gd name="T6" fmla="*/ 5 w 37"/>
                <a:gd name="T7" fmla="*/ 0 h 9"/>
                <a:gd name="T8" fmla="*/ 33 w 37"/>
                <a:gd name="T9" fmla="*/ 0 h 9"/>
                <a:gd name="T10" fmla="*/ 37 w 37"/>
                <a:gd name="T11" fmla="*/ 5 h 9"/>
                <a:gd name="T12" fmla="*/ 33 w 37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9">
                  <a:moveTo>
                    <a:pt x="33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7" y="2"/>
                    <a:pt x="37" y="5"/>
                  </a:cubicBezTo>
                  <a:cubicBezTo>
                    <a:pt x="37" y="7"/>
                    <a:pt x="35" y="9"/>
                    <a:pt x="33" y="9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7167563" y="2720976"/>
              <a:ext cx="100013" cy="22225"/>
            </a:xfrm>
            <a:custGeom>
              <a:avLst/>
              <a:gdLst>
                <a:gd name="T0" fmla="*/ 33 w 37"/>
                <a:gd name="T1" fmla="*/ 8 h 8"/>
                <a:gd name="T2" fmla="*/ 5 w 37"/>
                <a:gd name="T3" fmla="*/ 8 h 8"/>
                <a:gd name="T4" fmla="*/ 0 w 37"/>
                <a:gd name="T5" fmla="*/ 4 h 8"/>
                <a:gd name="T6" fmla="*/ 5 w 37"/>
                <a:gd name="T7" fmla="*/ 0 h 8"/>
                <a:gd name="T8" fmla="*/ 33 w 37"/>
                <a:gd name="T9" fmla="*/ 0 h 8"/>
                <a:gd name="T10" fmla="*/ 37 w 37"/>
                <a:gd name="T11" fmla="*/ 4 h 8"/>
                <a:gd name="T12" fmla="*/ 33 w 3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8">
                  <a:moveTo>
                    <a:pt x="33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7" y="2"/>
                    <a:pt x="37" y="4"/>
                  </a:cubicBezTo>
                  <a:cubicBezTo>
                    <a:pt x="37" y="7"/>
                    <a:pt x="35" y="8"/>
                    <a:pt x="33" y="8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7167563" y="2767013"/>
              <a:ext cx="100013" cy="22225"/>
            </a:xfrm>
            <a:custGeom>
              <a:avLst/>
              <a:gdLst>
                <a:gd name="T0" fmla="*/ 33 w 37"/>
                <a:gd name="T1" fmla="*/ 8 h 8"/>
                <a:gd name="T2" fmla="*/ 5 w 37"/>
                <a:gd name="T3" fmla="*/ 8 h 8"/>
                <a:gd name="T4" fmla="*/ 0 w 37"/>
                <a:gd name="T5" fmla="*/ 4 h 8"/>
                <a:gd name="T6" fmla="*/ 5 w 37"/>
                <a:gd name="T7" fmla="*/ 0 h 8"/>
                <a:gd name="T8" fmla="*/ 33 w 37"/>
                <a:gd name="T9" fmla="*/ 0 h 8"/>
                <a:gd name="T10" fmla="*/ 37 w 37"/>
                <a:gd name="T11" fmla="*/ 4 h 8"/>
                <a:gd name="T12" fmla="*/ 33 w 3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8">
                  <a:moveTo>
                    <a:pt x="33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7" y="2"/>
                    <a:pt x="37" y="4"/>
                  </a:cubicBezTo>
                  <a:cubicBezTo>
                    <a:pt x="37" y="6"/>
                    <a:pt x="35" y="8"/>
                    <a:pt x="33" y="8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7337425" y="2524126"/>
              <a:ext cx="153988" cy="20638"/>
            </a:xfrm>
            <a:custGeom>
              <a:avLst/>
              <a:gdLst>
                <a:gd name="T0" fmla="*/ 52 w 57"/>
                <a:gd name="T1" fmla="*/ 8 h 8"/>
                <a:gd name="T2" fmla="*/ 4 w 57"/>
                <a:gd name="T3" fmla="*/ 8 h 8"/>
                <a:gd name="T4" fmla="*/ 0 w 57"/>
                <a:gd name="T5" fmla="*/ 4 h 8"/>
                <a:gd name="T6" fmla="*/ 4 w 57"/>
                <a:gd name="T7" fmla="*/ 0 h 8"/>
                <a:gd name="T8" fmla="*/ 52 w 57"/>
                <a:gd name="T9" fmla="*/ 0 h 8"/>
                <a:gd name="T10" fmla="*/ 57 w 57"/>
                <a:gd name="T11" fmla="*/ 4 h 8"/>
                <a:gd name="T12" fmla="*/ 52 w 5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8">
                  <a:moveTo>
                    <a:pt x="5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7" y="2"/>
                    <a:pt x="57" y="4"/>
                  </a:cubicBezTo>
                  <a:cubicBezTo>
                    <a:pt x="57" y="6"/>
                    <a:pt x="55" y="8"/>
                    <a:pt x="52" y="8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7337425" y="2460626"/>
              <a:ext cx="153988" cy="25400"/>
            </a:xfrm>
            <a:custGeom>
              <a:avLst/>
              <a:gdLst>
                <a:gd name="T0" fmla="*/ 52 w 57"/>
                <a:gd name="T1" fmla="*/ 9 h 9"/>
                <a:gd name="T2" fmla="*/ 4 w 57"/>
                <a:gd name="T3" fmla="*/ 9 h 9"/>
                <a:gd name="T4" fmla="*/ 0 w 57"/>
                <a:gd name="T5" fmla="*/ 5 h 9"/>
                <a:gd name="T6" fmla="*/ 4 w 57"/>
                <a:gd name="T7" fmla="*/ 0 h 9"/>
                <a:gd name="T8" fmla="*/ 52 w 57"/>
                <a:gd name="T9" fmla="*/ 0 h 9"/>
                <a:gd name="T10" fmla="*/ 57 w 57"/>
                <a:gd name="T11" fmla="*/ 5 h 9"/>
                <a:gd name="T12" fmla="*/ 52 w 57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9">
                  <a:moveTo>
                    <a:pt x="52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7" y="2"/>
                    <a:pt x="57" y="5"/>
                  </a:cubicBezTo>
                  <a:cubicBezTo>
                    <a:pt x="57" y="7"/>
                    <a:pt x="55" y="9"/>
                    <a:pt x="52" y="9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7337425" y="2401888"/>
              <a:ext cx="153988" cy="20638"/>
            </a:xfrm>
            <a:custGeom>
              <a:avLst/>
              <a:gdLst>
                <a:gd name="T0" fmla="*/ 52 w 57"/>
                <a:gd name="T1" fmla="*/ 8 h 8"/>
                <a:gd name="T2" fmla="*/ 4 w 57"/>
                <a:gd name="T3" fmla="*/ 8 h 8"/>
                <a:gd name="T4" fmla="*/ 0 w 57"/>
                <a:gd name="T5" fmla="*/ 4 h 8"/>
                <a:gd name="T6" fmla="*/ 4 w 57"/>
                <a:gd name="T7" fmla="*/ 0 h 8"/>
                <a:gd name="T8" fmla="*/ 52 w 57"/>
                <a:gd name="T9" fmla="*/ 0 h 8"/>
                <a:gd name="T10" fmla="*/ 57 w 57"/>
                <a:gd name="T11" fmla="*/ 4 h 8"/>
                <a:gd name="T12" fmla="*/ 52 w 5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8">
                  <a:moveTo>
                    <a:pt x="5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7" y="2"/>
                    <a:pt x="57" y="4"/>
                  </a:cubicBezTo>
                  <a:cubicBezTo>
                    <a:pt x="57" y="6"/>
                    <a:pt x="55" y="8"/>
                    <a:pt x="52" y="8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7337425" y="2582863"/>
              <a:ext cx="153988" cy="23813"/>
            </a:xfrm>
            <a:custGeom>
              <a:avLst/>
              <a:gdLst>
                <a:gd name="T0" fmla="*/ 52 w 57"/>
                <a:gd name="T1" fmla="*/ 9 h 9"/>
                <a:gd name="T2" fmla="*/ 4 w 57"/>
                <a:gd name="T3" fmla="*/ 9 h 9"/>
                <a:gd name="T4" fmla="*/ 0 w 57"/>
                <a:gd name="T5" fmla="*/ 4 h 9"/>
                <a:gd name="T6" fmla="*/ 4 w 57"/>
                <a:gd name="T7" fmla="*/ 0 h 9"/>
                <a:gd name="T8" fmla="*/ 52 w 57"/>
                <a:gd name="T9" fmla="*/ 0 h 9"/>
                <a:gd name="T10" fmla="*/ 57 w 57"/>
                <a:gd name="T11" fmla="*/ 4 h 9"/>
                <a:gd name="T12" fmla="*/ 52 w 57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9">
                  <a:moveTo>
                    <a:pt x="52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7" y="2"/>
                    <a:pt x="57" y="4"/>
                  </a:cubicBezTo>
                  <a:cubicBezTo>
                    <a:pt x="57" y="7"/>
                    <a:pt x="55" y="9"/>
                    <a:pt x="52" y="9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7337425" y="2644776"/>
              <a:ext cx="153988" cy="22225"/>
            </a:xfrm>
            <a:custGeom>
              <a:avLst/>
              <a:gdLst>
                <a:gd name="T0" fmla="*/ 52 w 57"/>
                <a:gd name="T1" fmla="*/ 8 h 8"/>
                <a:gd name="T2" fmla="*/ 4 w 57"/>
                <a:gd name="T3" fmla="*/ 8 h 8"/>
                <a:gd name="T4" fmla="*/ 0 w 57"/>
                <a:gd name="T5" fmla="*/ 4 h 8"/>
                <a:gd name="T6" fmla="*/ 4 w 57"/>
                <a:gd name="T7" fmla="*/ 0 h 8"/>
                <a:gd name="T8" fmla="*/ 52 w 57"/>
                <a:gd name="T9" fmla="*/ 0 h 8"/>
                <a:gd name="T10" fmla="*/ 57 w 57"/>
                <a:gd name="T11" fmla="*/ 4 h 8"/>
                <a:gd name="T12" fmla="*/ 52 w 5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8">
                  <a:moveTo>
                    <a:pt x="5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7" y="2"/>
                    <a:pt x="57" y="4"/>
                  </a:cubicBezTo>
                  <a:cubicBezTo>
                    <a:pt x="57" y="6"/>
                    <a:pt x="55" y="8"/>
                    <a:pt x="52" y="8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7337425" y="2705101"/>
              <a:ext cx="153988" cy="23813"/>
            </a:xfrm>
            <a:custGeom>
              <a:avLst/>
              <a:gdLst>
                <a:gd name="T0" fmla="*/ 52 w 57"/>
                <a:gd name="T1" fmla="*/ 9 h 9"/>
                <a:gd name="T2" fmla="*/ 4 w 57"/>
                <a:gd name="T3" fmla="*/ 9 h 9"/>
                <a:gd name="T4" fmla="*/ 0 w 57"/>
                <a:gd name="T5" fmla="*/ 4 h 9"/>
                <a:gd name="T6" fmla="*/ 4 w 57"/>
                <a:gd name="T7" fmla="*/ 0 h 9"/>
                <a:gd name="T8" fmla="*/ 52 w 57"/>
                <a:gd name="T9" fmla="*/ 0 h 9"/>
                <a:gd name="T10" fmla="*/ 57 w 57"/>
                <a:gd name="T11" fmla="*/ 4 h 9"/>
                <a:gd name="T12" fmla="*/ 52 w 57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9">
                  <a:moveTo>
                    <a:pt x="52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7" y="2"/>
                    <a:pt x="57" y="4"/>
                  </a:cubicBezTo>
                  <a:cubicBezTo>
                    <a:pt x="57" y="7"/>
                    <a:pt x="55" y="9"/>
                    <a:pt x="52" y="9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7337425" y="2767013"/>
              <a:ext cx="153988" cy="22225"/>
            </a:xfrm>
            <a:custGeom>
              <a:avLst/>
              <a:gdLst>
                <a:gd name="T0" fmla="*/ 52 w 57"/>
                <a:gd name="T1" fmla="*/ 8 h 8"/>
                <a:gd name="T2" fmla="*/ 4 w 57"/>
                <a:gd name="T3" fmla="*/ 8 h 8"/>
                <a:gd name="T4" fmla="*/ 0 w 57"/>
                <a:gd name="T5" fmla="*/ 4 h 8"/>
                <a:gd name="T6" fmla="*/ 4 w 57"/>
                <a:gd name="T7" fmla="*/ 0 h 8"/>
                <a:gd name="T8" fmla="*/ 52 w 57"/>
                <a:gd name="T9" fmla="*/ 0 h 8"/>
                <a:gd name="T10" fmla="*/ 57 w 57"/>
                <a:gd name="T11" fmla="*/ 4 h 8"/>
                <a:gd name="T12" fmla="*/ 52 w 5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8">
                  <a:moveTo>
                    <a:pt x="5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7" y="2"/>
                    <a:pt x="57" y="4"/>
                  </a:cubicBezTo>
                  <a:cubicBezTo>
                    <a:pt x="57" y="6"/>
                    <a:pt x="55" y="8"/>
                    <a:pt x="52" y="8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7129463" y="2449513"/>
              <a:ext cx="138113" cy="450850"/>
            </a:xfrm>
            <a:custGeom>
              <a:avLst/>
              <a:gdLst>
                <a:gd name="T0" fmla="*/ 5 w 51"/>
                <a:gd name="T1" fmla="*/ 166 h 166"/>
                <a:gd name="T2" fmla="*/ 0 w 51"/>
                <a:gd name="T3" fmla="*/ 162 h 166"/>
                <a:gd name="T4" fmla="*/ 0 w 51"/>
                <a:gd name="T5" fmla="*/ 5 h 166"/>
                <a:gd name="T6" fmla="*/ 5 w 51"/>
                <a:gd name="T7" fmla="*/ 0 h 166"/>
                <a:gd name="T8" fmla="*/ 47 w 51"/>
                <a:gd name="T9" fmla="*/ 0 h 166"/>
                <a:gd name="T10" fmla="*/ 51 w 51"/>
                <a:gd name="T11" fmla="*/ 5 h 166"/>
                <a:gd name="T12" fmla="*/ 47 w 51"/>
                <a:gd name="T13" fmla="*/ 9 h 166"/>
                <a:gd name="T14" fmla="*/ 9 w 51"/>
                <a:gd name="T15" fmla="*/ 9 h 166"/>
                <a:gd name="T16" fmla="*/ 9 w 51"/>
                <a:gd name="T17" fmla="*/ 162 h 166"/>
                <a:gd name="T18" fmla="*/ 5 w 51"/>
                <a:gd name="T1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66">
                  <a:moveTo>
                    <a:pt x="5" y="166"/>
                  </a:moveTo>
                  <a:cubicBezTo>
                    <a:pt x="2" y="166"/>
                    <a:pt x="0" y="164"/>
                    <a:pt x="0" y="16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1" y="2"/>
                    <a:pt x="51" y="5"/>
                  </a:cubicBezTo>
                  <a:cubicBezTo>
                    <a:pt x="51" y="7"/>
                    <a:pt x="49" y="9"/>
                    <a:pt x="47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9" y="164"/>
                    <a:pt x="7" y="166"/>
                    <a:pt x="5" y="166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7562850" y="2547938"/>
              <a:ext cx="134938" cy="352425"/>
            </a:xfrm>
            <a:custGeom>
              <a:avLst/>
              <a:gdLst>
                <a:gd name="T0" fmla="*/ 46 w 50"/>
                <a:gd name="T1" fmla="*/ 130 h 130"/>
                <a:gd name="T2" fmla="*/ 42 w 50"/>
                <a:gd name="T3" fmla="*/ 126 h 130"/>
                <a:gd name="T4" fmla="*/ 42 w 50"/>
                <a:gd name="T5" fmla="*/ 8 h 130"/>
                <a:gd name="T6" fmla="*/ 4 w 50"/>
                <a:gd name="T7" fmla="*/ 8 h 130"/>
                <a:gd name="T8" fmla="*/ 0 w 50"/>
                <a:gd name="T9" fmla="*/ 4 h 130"/>
                <a:gd name="T10" fmla="*/ 4 w 50"/>
                <a:gd name="T11" fmla="*/ 0 h 130"/>
                <a:gd name="T12" fmla="*/ 46 w 50"/>
                <a:gd name="T13" fmla="*/ 0 h 130"/>
                <a:gd name="T14" fmla="*/ 50 w 50"/>
                <a:gd name="T15" fmla="*/ 4 h 130"/>
                <a:gd name="T16" fmla="*/ 50 w 50"/>
                <a:gd name="T17" fmla="*/ 126 h 130"/>
                <a:gd name="T18" fmla="*/ 46 w 5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30">
                  <a:moveTo>
                    <a:pt x="46" y="130"/>
                  </a:moveTo>
                  <a:cubicBezTo>
                    <a:pt x="44" y="130"/>
                    <a:pt x="42" y="128"/>
                    <a:pt x="42" y="12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8" y="0"/>
                    <a:pt x="50" y="2"/>
                    <a:pt x="50" y="4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50" y="128"/>
                    <a:pt x="48" y="130"/>
                    <a:pt x="46" y="130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7046913" y="2881313"/>
              <a:ext cx="738188" cy="20638"/>
            </a:xfrm>
            <a:custGeom>
              <a:avLst/>
              <a:gdLst>
                <a:gd name="T0" fmla="*/ 268 w 272"/>
                <a:gd name="T1" fmla="*/ 8 h 8"/>
                <a:gd name="T2" fmla="*/ 5 w 272"/>
                <a:gd name="T3" fmla="*/ 8 h 8"/>
                <a:gd name="T4" fmla="*/ 0 w 272"/>
                <a:gd name="T5" fmla="*/ 4 h 8"/>
                <a:gd name="T6" fmla="*/ 5 w 272"/>
                <a:gd name="T7" fmla="*/ 0 h 8"/>
                <a:gd name="T8" fmla="*/ 268 w 272"/>
                <a:gd name="T9" fmla="*/ 0 h 8"/>
                <a:gd name="T10" fmla="*/ 272 w 272"/>
                <a:gd name="T11" fmla="*/ 4 h 8"/>
                <a:gd name="T12" fmla="*/ 268 w 27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" h="8">
                  <a:moveTo>
                    <a:pt x="268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70" y="0"/>
                    <a:pt x="272" y="2"/>
                    <a:pt x="272" y="4"/>
                  </a:cubicBezTo>
                  <a:cubicBezTo>
                    <a:pt x="272" y="6"/>
                    <a:pt x="270" y="8"/>
                    <a:pt x="268" y="8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7685088" y="2713038"/>
              <a:ext cx="101600" cy="188913"/>
            </a:xfrm>
            <a:custGeom>
              <a:avLst/>
              <a:gdLst>
                <a:gd name="T0" fmla="*/ 22 w 38"/>
                <a:gd name="T1" fmla="*/ 70 h 70"/>
                <a:gd name="T2" fmla="*/ 18 w 38"/>
                <a:gd name="T3" fmla="*/ 67 h 70"/>
                <a:gd name="T4" fmla="*/ 21 w 38"/>
                <a:gd name="T5" fmla="*/ 62 h 70"/>
                <a:gd name="T6" fmla="*/ 29 w 38"/>
                <a:gd name="T7" fmla="*/ 50 h 70"/>
                <a:gd name="T8" fmla="*/ 22 w 38"/>
                <a:gd name="T9" fmla="*/ 37 h 70"/>
                <a:gd name="T10" fmla="*/ 20 w 38"/>
                <a:gd name="T11" fmla="*/ 34 h 70"/>
                <a:gd name="T12" fmla="*/ 21 w 38"/>
                <a:gd name="T13" fmla="*/ 31 h 70"/>
                <a:gd name="T14" fmla="*/ 22 w 38"/>
                <a:gd name="T15" fmla="*/ 26 h 70"/>
                <a:gd name="T16" fmla="*/ 14 w 38"/>
                <a:gd name="T17" fmla="*/ 17 h 70"/>
                <a:gd name="T18" fmla="*/ 14 w 38"/>
                <a:gd name="T19" fmla="*/ 17 h 70"/>
                <a:gd name="T20" fmla="*/ 10 w 38"/>
                <a:gd name="T21" fmla="*/ 14 h 70"/>
                <a:gd name="T22" fmla="*/ 4 w 38"/>
                <a:gd name="T23" fmla="*/ 9 h 70"/>
                <a:gd name="T24" fmla="*/ 0 w 38"/>
                <a:gd name="T25" fmla="*/ 5 h 70"/>
                <a:gd name="T26" fmla="*/ 4 w 38"/>
                <a:gd name="T27" fmla="*/ 0 h 70"/>
                <a:gd name="T28" fmla="*/ 17 w 38"/>
                <a:gd name="T29" fmla="*/ 9 h 70"/>
                <a:gd name="T30" fmla="*/ 31 w 38"/>
                <a:gd name="T31" fmla="*/ 26 h 70"/>
                <a:gd name="T32" fmla="*/ 30 w 38"/>
                <a:gd name="T33" fmla="*/ 32 h 70"/>
                <a:gd name="T34" fmla="*/ 38 w 38"/>
                <a:gd name="T35" fmla="*/ 49 h 70"/>
                <a:gd name="T36" fmla="*/ 22 w 38"/>
                <a:gd name="T37" fmla="*/ 70 h 70"/>
                <a:gd name="T38" fmla="*/ 22 w 38"/>
                <a:gd name="T3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" h="70">
                  <a:moveTo>
                    <a:pt x="22" y="70"/>
                  </a:moveTo>
                  <a:cubicBezTo>
                    <a:pt x="20" y="70"/>
                    <a:pt x="18" y="69"/>
                    <a:pt x="18" y="67"/>
                  </a:cubicBezTo>
                  <a:cubicBezTo>
                    <a:pt x="17" y="64"/>
                    <a:pt x="19" y="62"/>
                    <a:pt x="21" y="62"/>
                  </a:cubicBezTo>
                  <a:cubicBezTo>
                    <a:pt x="25" y="61"/>
                    <a:pt x="30" y="55"/>
                    <a:pt x="29" y="50"/>
                  </a:cubicBezTo>
                  <a:cubicBezTo>
                    <a:pt x="29" y="41"/>
                    <a:pt x="26" y="38"/>
                    <a:pt x="22" y="37"/>
                  </a:cubicBezTo>
                  <a:cubicBezTo>
                    <a:pt x="21" y="37"/>
                    <a:pt x="20" y="35"/>
                    <a:pt x="20" y="34"/>
                  </a:cubicBezTo>
                  <a:cubicBezTo>
                    <a:pt x="19" y="33"/>
                    <a:pt x="20" y="32"/>
                    <a:pt x="21" y="31"/>
                  </a:cubicBezTo>
                  <a:cubicBezTo>
                    <a:pt x="22" y="29"/>
                    <a:pt x="22" y="27"/>
                    <a:pt x="22" y="26"/>
                  </a:cubicBezTo>
                  <a:cubicBezTo>
                    <a:pt x="22" y="21"/>
                    <a:pt x="19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2" y="17"/>
                    <a:pt x="10" y="16"/>
                    <a:pt x="10" y="14"/>
                  </a:cubicBezTo>
                  <a:cubicBezTo>
                    <a:pt x="9" y="11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" y="0"/>
                    <a:pt x="15" y="4"/>
                    <a:pt x="17" y="9"/>
                  </a:cubicBezTo>
                  <a:cubicBezTo>
                    <a:pt x="25" y="11"/>
                    <a:pt x="31" y="17"/>
                    <a:pt x="31" y="26"/>
                  </a:cubicBezTo>
                  <a:cubicBezTo>
                    <a:pt x="31" y="28"/>
                    <a:pt x="30" y="30"/>
                    <a:pt x="30" y="32"/>
                  </a:cubicBezTo>
                  <a:cubicBezTo>
                    <a:pt x="35" y="35"/>
                    <a:pt x="38" y="41"/>
                    <a:pt x="38" y="49"/>
                  </a:cubicBezTo>
                  <a:cubicBezTo>
                    <a:pt x="38" y="59"/>
                    <a:pt x="31" y="68"/>
                    <a:pt x="22" y="70"/>
                  </a:cubicBezTo>
                  <a:cubicBezTo>
                    <a:pt x="22" y="70"/>
                    <a:pt x="22" y="70"/>
                    <a:pt x="22" y="70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7046913" y="2713038"/>
              <a:ext cx="103188" cy="188913"/>
            </a:xfrm>
            <a:custGeom>
              <a:avLst/>
              <a:gdLst>
                <a:gd name="T0" fmla="*/ 17 w 38"/>
                <a:gd name="T1" fmla="*/ 70 h 70"/>
                <a:gd name="T2" fmla="*/ 16 w 38"/>
                <a:gd name="T3" fmla="*/ 70 h 70"/>
                <a:gd name="T4" fmla="*/ 1 w 38"/>
                <a:gd name="T5" fmla="*/ 49 h 70"/>
                <a:gd name="T6" fmla="*/ 9 w 38"/>
                <a:gd name="T7" fmla="*/ 32 h 70"/>
                <a:gd name="T8" fmla="*/ 8 w 38"/>
                <a:gd name="T9" fmla="*/ 26 h 70"/>
                <a:gd name="T10" fmla="*/ 21 w 38"/>
                <a:gd name="T11" fmla="*/ 9 h 70"/>
                <a:gd name="T12" fmla="*/ 34 w 38"/>
                <a:gd name="T13" fmla="*/ 0 h 70"/>
                <a:gd name="T14" fmla="*/ 38 w 38"/>
                <a:gd name="T15" fmla="*/ 5 h 70"/>
                <a:gd name="T16" fmla="*/ 34 w 38"/>
                <a:gd name="T17" fmla="*/ 9 h 70"/>
                <a:gd name="T18" fmla="*/ 29 w 38"/>
                <a:gd name="T19" fmla="*/ 14 h 70"/>
                <a:gd name="T20" fmla="*/ 24 w 38"/>
                <a:gd name="T21" fmla="*/ 17 h 70"/>
                <a:gd name="T22" fmla="*/ 24 w 38"/>
                <a:gd name="T23" fmla="*/ 17 h 70"/>
                <a:gd name="T24" fmla="*/ 16 w 38"/>
                <a:gd name="T25" fmla="*/ 26 h 70"/>
                <a:gd name="T26" fmla="*/ 18 w 38"/>
                <a:gd name="T27" fmla="*/ 31 h 70"/>
                <a:gd name="T28" fmla="*/ 19 w 38"/>
                <a:gd name="T29" fmla="*/ 34 h 70"/>
                <a:gd name="T30" fmla="*/ 16 w 38"/>
                <a:gd name="T31" fmla="*/ 37 h 70"/>
                <a:gd name="T32" fmla="*/ 9 w 38"/>
                <a:gd name="T33" fmla="*/ 50 h 70"/>
                <a:gd name="T34" fmla="*/ 18 w 38"/>
                <a:gd name="T35" fmla="*/ 62 h 70"/>
                <a:gd name="T36" fmla="*/ 21 w 38"/>
                <a:gd name="T37" fmla="*/ 67 h 70"/>
                <a:gd name="T38" fmla="*/ 17 w 38"/>
                <a:gd name="T3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" h="70">
                  <a:moveTo>
                    <a:pt x="17" y="70"/>
                  </a:moveTo>
                  <a:cubicBezTo>
                    <a:pt x="17" y="70"/>
                    <a:pt x="16" y="70"/>
                    <a:pt x="16" y="70"/>
                  </a:cubicBezTo>
                  <a:cubicBezTo>
                    <a:pt x="8" y="68"/>
                    <a:pt x="0" y="59"/>
                    <a:pt x="1" y="49"/>
                  </a:cubicBezTo>
                  <a:cubicBezTo>
                    <a:pt x="1" y="41"/>
                    <a:pt x="4" y="35"/>
                    <a:pt x="9" y="32"/>
                  </a:cubicBezTo>
                  <a:cubicBezTo>
                    <a:pt x="8" y="30"/>
                    <a:pt x="8" y="28"/>
                    <a:pt x="8" y="26"/>
                  </a:cubicBezTo>
                  <a:cubicBezTo>
                    <a:pt x="8" y="17"/>
                    <a:pt x="14" y="11"/>
                    <a:pt x="21" y="9"/>
                  </a:cubicBezTo>
                  <a:cubicBezTo>
                    <a:pt x="23" y="4"/>
                    <a:pt x="28" y="0"/>
                    <a:pt x="34" y="0"/>
                  </a:cubicBezTo>
                  <a:cubicBezTo>
                    <a:pt x="37" y="0"/>
                    <a:pt x="38" y="2"/>
                    <a:pt x="38" y="5"/>
                  </a:cubicBezTo>
                  <a:cubicBezTo>
                    <a:pt x="38" y="7"/>
                    <a:pt x="37" y="9"/>
                    <a:pt x="34" y="9"/>
                  </a:cubicBezTo>
                  <a:cubicBezTo>
                    <a:pt x="31" y="9"/>
                    <a:pt x="29" y="11"/>
                    <a:pt x="29" y="14"/>
                  </a:cubicBezTo>
                  <a:cubicBezTo>
                    <a:pt x="28" y="16"/>
                    <a:pt x="27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0" y="17"/>
                    <a:pt x="16" y="21"/>
                    <a:pt x="16" y="26"/>
                  </a:cubicBezTo>
                  <a:cubicBezTo>
                    <a:pt x="16" y="27"/>
                    <a:pt x="17" y="29"/>
                    <a:pt x="18" y="31"/>
                  </a:cubicBezTo>
                  <a:cubicBezTo>
                    <a:pt x="19" y="32"/>
                    <a:pt x="19" y="33"/>
                    <a:pt x="19" y="34"/>
                  </a:cubicBezTo>
                  <a:cubicBezTo>
                    <a:pt x="18" y="35"/>
                    <a:pt x="17" y="37"/>
                    <a:pt x="16" y="37"/>
                  </a:cubicBezTo>
                  <a:cubicBezTo>
                    <a:pt x="10" y="40"/>
                    <a:pt x="9" y="45"/>
                    <a:pt x="9" y="50"/>
                  </a:cubicBezTo>
                  <a:cubicBezTo>
                    <a:pt x="9" y="55"/>
                    <a:pt x="13" y="61"/>
                    <a:pt x="18" y="62"/>
                  </a:cubicBezTo>
                  <a:cubicBezTo>
                    <a:pt x="20" y="62"/>
                    <a:pt x="21" y="64"/>
                    <a:pt x="21" y="67"/>
                  </a:cubicBezTo>
                  <a:cubicBezTo>
                    <a:pt x="21" y="69"/>
                    <a:pt x="19" y="70"/>
                    <a:pt x="17" y="70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7578725" y="2593976"/>
              <a:ext cx="22225" cy="203200"/>
            </a:xfrm>
            <a:custGeom>
              <a:avLst/>
              <a:gdLst>
                <a:gd name="T0" fmla="*/ 4 w 8"/>
                <a:gd name="T1" fmla="*/ 75 h 75"/>
                <a:gd name="T2" fmla="*/ 0 w 8"/>
                <a:gd name="T3" fmla="*/ 71 h 75"/>
                <a:gd name="T4" fmla="*/ 0 w 8"/>
                <a:gd name="T5" fmla="*/ 5 h 75"/>
                <a:gd name="T6" fmla="*/ 4 w 8"/>
                <a:gd name="T7" fmla="*/ 0 h 75"/>
                <a:gd name="T8" fmla="*/ 8 w 8"/>
                <a:gd name="T9" fmla="*/ 5 h 75"/>
                <a:gd name="T10" fmla="*/ 8 w 8"/>
                <a:gd name="T11" fmla="*/ 71 h 75"/>
                <a:gd name="T12" fmla="*/ 4 w 8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5">
                  <a:moveTo>
                    <a:pt x="4" y="75"/>
                  </a:moveTo>
                  <a:cubicBezTo>
                    <a:pt x="2" y="75"/>
                    <a:pt x="0" y="73"/>
                    <a:pt x="0" y="7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5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3"/>
                    <a:pt x="7" y="75"/>
                    <a:pt x="4" y="75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7624763" y="2593976"/>
              <a:ext cx="22225" cy="203200"/>
            </a:xfrm>
            <a:custGeom>
              <a:avLst/>
              <a:gdLst>
                <a:gd name="T0" fmla="*/ 4 w 8"/>
                <a:gd name="T1" fmla="*/ 75 h 75"/>
                <a:gd name="T2" fmla="*/ 0 w 8"/>
                <a:gd name="T3" fmla="*/ 71 h 75"/>
                <a:gd name="T4" fmla="*/ 0 w 8"/>
                <a:gd name="T5" fmla="*/ 5 h 75"/>
                <a:gd name="T6" fmla="*/ 4 w 8"/>
                <a:gd name="T7" fmla="*/ 0 h 75"/>
                <a:gd name="T8" fmla="*/ 8 w 8"/>
                <a:gd name="T9" fmla="*/ 5 h 75"/>
                <a:gd name="T10" fmla="*/ 8 w 8"/>
                <a:gd name="T11" fmla="*/ 71 h 75"/>
                <a:gd name="T12" fmla="*/ 4 w 8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5">
                  <a:moveTo>
                    <a:pt x="4" y="75"/>
                  </a:moveTo>
                  <a:cubicBezTo>
                    <a:pt x="2" y="75"/>
                    <a:pt x="0" y="73"/>
                    <a:pt x="0" y="7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3"/>
                    <a:pt x="6" y="75"/>
                    <a:pt x="4" y="75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7353300" y="2827338"/>
              <a:ext cx="119063" cy="74613"/>
            </a:xfrm>
            <a:custGeom>
              <a:avLst/>
              <a:gdLst>
                <a:gd name="T0" fmla="*/ 39 w 44"/>
                <a:gd name="T1" fmla="*/ 28 h 28"/>
                <a:gd name="T2" fmla="*/ 35 w 44"/>
                <a:gd name="T3" fmla="*/ 24 h 28"/>
                <a:gd name="T4" fmla="*/ 35 w 44"/>
                <a:gd name="T5" fmla="*/ 9 h 28"/>
                <a:gd name="T6" fmla="*/ 9 w 44"/>
                <a:gd name="T7" fmla="*/ 9 h 28"/>
                <a:gd name="T8" fmla="*/ 9 w 44"/>
                <a:gd name="T9" fmla="*/ 24 h 28"/>
                <a:gd name="T10" fmla="*/ 5 w 44"/>
                <a:gd name="T11" fmla="*/ 28 h 28"/>
                <a:gd name="T12" fmla="*/ 0 w 44"/>
                <a:gd name="T13" fmla="*/ 24 h 28"/>
                <a:gd name="T14" fmla="*/ 0 w 44"/>
                <a:gd name="T15" fmla="*/ 5 h 28"/>
                <a:gd name="T16" fmla="*/ 5 w 44"/>
                <a:gd name="T17" fmla="*/ 0 h 28"/>
                <a:gd name="T18" fmla="*/ 39 w 44"/>
                <a:gd name="T19" fmla="*/ 0 h 28"/>
                <a:gd name="T20" fmla="*/ 44 w 44"/>
                <a:gd name="T21" fmla="*/ 5 h 28"/>
                <a:gd name="T22" fmla="*/ 44 w 44"/>
                <a:gd name="T23" fmla="*/ 24 h 28"/>
                <a:gd name="T24" fmla="*/ 39 w 44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28">
                  <a:moveTo>
                    <a:pt x="39" y="28"/>
                  </a:moveTo>
                  <a:cubicBezTo>
                    <a:pt x="37" y="28"/>
                    <a:pt x="35" y="26"/>
                    <a:pt x="35" y="2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6"/>
                    <a:pt x="7" y="28"/>
                    <a:pt x="5" y="28"/>
                  </a:cubicBezTo>
                  <a:cubicBezTo>
                    <a:pt x="2" y="28"/>
                    <a:pt x="0" y="26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2" y="0"/>
                    <a:pt x="44" y="2"/>
                    <a:pt x="44" y="5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6"/>
                    <a:pt x="42" y="28"/>
                    <a:pt x="39" y="28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7180263" y="2827338"/>
              <a:ext cx="73025" cy="74613"/>
            </a:xfrm>
            <a:custGeom>
              <a:avLst/>
              <a:gdLst>
                <a:gd name="T0" fmla="*/ 23 w 27"/>
                <a:gd name="T1" fmla="*/ 28 h 28"/>
                <a:gd name="T2" fmla="*/ 19 w 27"/>
                <a:gd name="T3" fmla="*/ 24 h 28"/>
                <a:gd name="T4" fmla="*/ 19 w 27"/>
                <a:gd name="T5" fmla="*/ 9 h 28"/>
                <a:gd name="T6" fmla="*/ 9 w 27"/>
                <a:gd name="T7" fmla="*/ 9 h 28"/>
                <a:gd name="T8" fmla="*/ 9 w 27"/>
                <a:gd name="T9" fmla="*/ 24 h 28"/>
                <a:gd name="T10" fmla="*/ 4 w 27"/>
                <a:gd name="T11" fmla="*/ 28 h 28"/>
                <a:gd name="T12" fmla="*/ 0 w 27"/>
                <a:gd name="T13" fmla="*/ 24 h 28"/>
                <a:gd name="T14" fmla="*/ 0 w 27"/>
                <a:gd name="T15" fmla="*/ 5 h 28"/>
                <a:gd name="T16" fmla="*/ 4 w 27"/>
                <a:gd name="T17" fmla="*/ 0 h 28"/>
                <a:gd name="T18" fmla="*/ 23 w 27"/>
                <a:gd name="T19" fmla="*/ 0 h 28"/>
                <a:gd name="T20" fmla="*/ 27 w 27"/>
                <a:gd name="T21" fmla="*/ 5 h 28"/>
                <a:gd name="T22" fmla="*/ 27 w 27"/>
                <a:gd name="T23" fmla="*/ 24 h 28"/>
                <a:gd name="T24" fmla="*/ 23 w 27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28">
                  <a:moveTo>
                    <a:pt x="23" y="28"/>
                  </a:moveTo>
                  <a:cubicBezTo>
                    <a:pt x="20" y="28"/>
                    <a:pt x="19" y="26"/>
                    <a:pt x="19" y="24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6"/>
                    <a:pt x="7" y="28"/>
                    <a:pt x="4" y="28"/>
                  </a:cubicBezTo>
                  <a:cubicBezTo>
                    <a:pt x="2" y="28"/>
                    <a:pt x="0" y="26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7" y="2"/>
                    <a:pt x="27" y="5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6"/>
                    <a:pt x="25" y="28"/>
                    <a:pt x="23" y="28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7575550" y="2827338"/>
              <a:ext cx="73025" cy="74613"/>
            </a:xfrm>
            <a:custGeom>
              <a:avLst/>
              <a:gdLst>
                <a:gd name="T0" fmla="*/ 22 w 27"/>
                <a:gd name="T1" fmla="*/ 28 h 28"/>
                <a:gd name="T2" fmla="*/ 18 w 27"/>
                <a:gd name="T3" fmla="*/ 24 h 28"/>
                <a:gd name="T4" fmla="*/ 18 w 27"/>
                <a:gd name="T5" fmla="*/ 9 h 28"/>
                <a:gd name="T6" fmla="*/ 8 w 27"/>
                <a:gd name="T7" fmla="*/ 9 h 28"/>
                <a:gd name="T8" fmla="*/ 8 w 27"/>
                <a:gd name="T9" fmla="*/ 24 h 28"/>
                <a:gd name="T10" fmla="*/ 4 w 27"/>
                <a:gd name="T11" fmla="*/ 28 h 28"/>
                <a:gd name="T12" fmla="*/ 0 w 27"/>
                <a:gd name="T13" fmla="*/ 24 h 28"/>
                <a:gd name="T14" fmla="*/ 0 w 27"/>
                <a:gd name="T15" fmla="*/ 5 h 28"/>
                <a:gd name="T16" fmla="*/ 4 w 27"/>
                <a:gd name="T17" fmla="*/ 0 h 28"/>
                <a:gd name="T18" fmla="*/ 22 w 27"/>
                <a:gd name="T19" fmla="*/ 0 h 28"/>
                <a:gd name="T20" fmla="*/ 27 w 27"/>
                <a:gd name="T21" fmla="*/ 5 h 28"/>
                <a:gd name="T22" fmla="*/ 27 w 27"/>
                <a:gd name="T23" fmla="*/ 24 h 28"/>
                <a:gd name="T24" fmla="*/ 22 w 27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28">
                  <a:moveTo>
                    <a:pt x="22" y="28"/>
                  </a:moveTo>
                  <a:cubicBezTo>
                    <a:pt x="20" y="28"/>
                    <a:pt x="18" y="26"/>
                    <a:pt x="18" y="2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6"/>
                    <a:pt x="6" y="28"/>
                    <a:pt x="4" y="28"/>
                  </a:cubicBezTo>
                  <a:cubicBezTo>
                    <a:pt x="2" y="28"/>
                    <a:pt x="0" y="26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7" y="2"/>
                    <a:pt x="27" y="5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6"/>
                    <a:pt x="25" y="28"/>
                    <a:pt x="22" y="28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7175500" y="2233613"/>
              <a:ext cx="223838" cy="203200"/>
            </a:xfrm>
            <a:custGeom>
              <a:avLst/>
              <a:gdLst>
                <a:gd name="T0" fmla="*/ 4 w 83"/>
                <a:gd name="T1" fmla="*/ 75 h 75"/>
                <a:gd name="T2" fmla="*/ 0 w 83"/>
                <a:gd name="T3" fmla="*/ 71 h 75"/>
                <a:gd name="T4" fmla="*/ 0 w 83"/>
                <a:gd name="T5" fmla="*/ 4 h 75"/>
                <a:gd name="T6" fmla="*/ 4 w 83"/>
                <a:gd name="T7" fmla="*/ 0 h 75"/>
                <a:gd name="T8" fmla="*/ 78 w 83"/>
                <a:gd name="T9" fmla="*/ 0 h 75"/>
                <a:gd name="T10" fmla="*/ 83 w 83"/>
                <a:gd name="T11" fmla="*/ 4 h 75"/>
                <a:gd name="T12" fmla="*/ 83 w 83"/>
                <a:gd name="T13" fmla="*/ 30 h 75"/>
                <a:gd name="T14" fmla="*/ 78 w 83"/>
                <a:gd name="T15" fmla="*/ 34 h 75"/>
                <a:gd name="T16" fmla="*/ 74 w 83"/>
                <a:gd name="T17" fmla="*/ 30 h 75"/>
                <a:gd name="T18" fmla="*/ 74 w 83"/>
                <a:gd name="T19" fmla="*/ 8 h 75"/>
                <a:gd name="T20" fmla="*/ 8 w 83"/>
                <a:gd name="T21" fmla="*/ 8 h 75"/>
                <a:gd name="T22" fmla="*/ 8 w 83"/>
                <a:gd name="T23" fmla="*/ 71 h 75"/>
                <a:gd name="T24" fmla="*/ 4 w 83"/>
                <a:gd name="T2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75">
                  <a:moveTo>
                    <a:pt x="4" y="75"/>
                  </a:moveTo>
                  <a:cubicBezTo>
                    <a:pt x="2" y="75"/>
                    <a:pt x="0" y="73"/>
                    <a:pt x="0" y="7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3" y="2"/>
                    <a:pt x="83" y="4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3" y="32"/>
                    <a:pt x="81" y="34"/>
                    <a:pt x="78" y="34"/>
                  </a:cubicBezTo>
                  <a:cubicBezTo>
                    <a:pt x="76" y="34"/>
                    <a:pt x="74" y="32"/>
                    <a:pt x="74" y="30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3"/>
                    <a:pt x="6" y="75"/>
                    <a:pt x="4" y="75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334250" y="2173288"/>
              <a:ext cx="138113" cy="193675"/>
            </a:xfrm>
            <a:custGeom>
              <a:avLst/>
              <a:gdLst>
                <a:gd name="T0" fmla="*/ 46 w 51"/>
                <a:gd name="T1" fmla="*/ 71 h 71"/>
                <a:gd name="T2" fmla="*/ 42 w 51"/>
                <a:gd name="T3" fmla="*/ 67 h 71"/>
                <a:gd name="T4" fmla="*/ 42 w 51"/>
                <a:gd name="T5" fmla="*/ 9 h 71"/>
                <a:gd name="T6" fmla="*/ 8 w 51"/>
                <a:gd name="T7" fmla="*/ 9 h 71"/>
                <a:gd name="T8" fmla="*/ 8 w 51"/>
                <a:gd name="T9" fmla="*/ 25 h 71"/>
                <a:gd name="T10" fmla="*/ 4 w 51"/>
                <a:gd name="T11" fmla="*/ 29 h 71"/>
                <a:gd name="T12" fmla="*/ 0 w 51"/>
                <a:gd name="T13" fmla="*/ 25 h 71"/>
                <a:gd name="T14" fmla="*/ 0 w 51"/>
                <a:gd name="T15" fmla="*/ 5 h 71"/>
                <a:gd name="T16" fmla="*/ 4 w 51"/>
                <a:gd name="T17" fmla="*/ 0 h 71"/>
                <a:gd name="T18" fmla="*/ 46 w 51"/>
                <a:gd name="T19" fmla="*/ 0 h 71"/>
                <a:gd name="T20" fmla="*/ 51 w 51"/>
                <a:gd name="T21" fmla="*/ 5 h 71"/>
                <a:gd name="T22" fmla="*/ 51 w 51"/>
                <a:gd name="T23" fmla="*/ 67 h 71"/>
                <a:gd name="T24" fmla="*/ 46 w 51"/>
                <a:gd name="T2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71">
                  <a:moveTo>
                    <a:pt x="46" y="71"/>
                  </a:moveTo>
                  <a:cubicBezTo>
                    <a:pt x="44" y="71"/>
                    <a:pt x="42" y="69"/>
                    <a:pt x="42" y="67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7"/>
                    <a:pt x="6" y="29"/>
                    <a:pt x="4" y="29"/>
                  </a:cubicBezTo>
                  <a:cubicBezTo>
                    <a:pt x="2" y="29"/>
                    <a:pt x="0" y="27"/>
                    <a:pt x="0" y="2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0"/>
                    <a:pt x="51" y="2"/>
                    <a:pt x="51" y="5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9"/>
                    <a:pt x="49" y="71"/>
                    <a:pt x="46" y="71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7486650" y="2271713"/>
              <a:ext cx="142875" cy="261938"/>
            </a:xfrm>
            <a:custGeom>
              <a:avLst/>
              <a:gdLst>
                <a:gd name="T0" fmla="*/ 49 w 53"/>
                <a:gd name="T1" fmla="*/ 97 h 97"/>
                <a:gd name="T2" fmla="*/ 45 w 53"/>
                <a:gd name="T3" fmla="*/ 93 h 97"/>
                <a:gd name="T4" fmla="*/ 45 w 53"/>
                <a:gd name="T5" fmla="*/ 9 h 97"/>
                <a:gd name="T6" fmla="*/ 4 w 53"/>
                <a:gd name="T7" fmla="*/ 9 h 97"/>
                <a:gd name="T8" fmla="*/ 0 w 53"/>
                <a:gd name="T9" fmla="*/ 5 h 97"/>
                <a:gd name="T10" fmla="*/ 4 w 53"/>
                <a:gd name="T11" fmla="*/ 0 h 97"/>
                <a:gd name="T12" fmla="*/ 49 w 53"/>
                <a:gd name="T13" fmla="*/ 0 h 97"/>
                <a:gd name="T14" fmla="*/ 53 w 53"/>
                <a:gd name="T15" fmla="*/ 5 h 97"/>
                <a:gd name="T16" fmla="*/ 53 w 53"/>
                <a:gd name="T17" fmla="*/ 93 h 97"/>
                <a:gd name="T18" fmla="*/ 49 w 53"/>
                <a:gd name="T1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7">
                  <a:moveTo>
                    <a:pt x="49" y="97"/>
                  </a:moveTo>
                  <a:cubicBezTo>
                    <a:pt x="47" y="97"/>
                    <a:pt x="45" y="95"/>
                    <a:pt x="45" y="93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1" y="0"/>
                    <a:pt x="53" y="2"/>
                    <a:pt x="53" y="5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5"/>
                    <a:pt x="51" y="97"/>
                    <a:pt x="49" y="97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7416800" y="2144713"/>
              <a:ext cx="20638" cy="53975"/>
            </a:xfrm>
            <a:custGeom>
              <a:avLst/>
              <a:gdLst>
                <a:gd name="T0" fmla="*/ 4 w 8"/>
                <a:gd name="T1" fmla="*/ 20 h 20"/>
                <a:gd name="T2" fmla="*/ 0 w 8"/>
                <a:gd name="T3" fmla="*/ 16 h 20"/>
                <a:gd name="T4" fmla="*/ 0 w 8"/>
                <a:gd name="T5" fmla="*/ 4 h 20"/>
                <a:gd name="T6" fmla="*/ 4 w 8"/>
                <a:gd name="T7" fmla="*/ 0 h 20"/>
                <a:gd name="T8" fmla="*/ 8 w 8"/>
                <a:gd name="T9" fmla="*/ 4 h 20"/>
                <a:gd name="T10" fmla="*/ 8 w 8"/>
                <a:gd name="T11" fmla="*/ 16 h 20"/>
                <a:gd name="T12" fmla="*/ 4 w 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0">
                  <a:moveTo>
                    <a:pt x="4" y="20"/>
                  </a:moveTo>
                  <a:cubicBezTo>
                    <a:pt x="2" y="20"/>
                    <a:pt x="0" y="18"/>
                    <a:pt x="0" y="1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6" y="20"/>
                    <a:pt x="4" y="20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7221538" y="2276476"/>
              <a:ext cx="39688" cy="25400"/>
            </a:xfrm>
            <a:custGeom>
              <a:avLst/>
              <a:gdLst>
                <a:gd name="T0" fmla="*/ 11 w 15"/>
                <a:gd name="T1" fmla="*/ 9 h 9"/>
                <a:gd name="T2" fmla="*/ 4 w 15"/>
                <a:gd name="T3" fmla="*/ 9 h 9"/>
                <a:gd name="T4" fmla="*/ 0 w 15"/>
                <a:gd name="T5" fmla="*/ 4 h 9"/>
                <a:gd name="T6" fmla="*/ 4 w 15"/>
                <a:gd name="T7" fmla="*/ 0 h 9"/>
                <a:gd name="T8" fmla="*/ 11 w 15"/>
                <a:gd name="T9" fmla="*/ 0 h 9"/>
                <a:gd name="T10" fmla="*/ 15 w 15"/>
                <a:gd name="T11" fmla="*/ 4 h 9"/>
                <a:gd name="T12" fmla="*/ 11 w 1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9">
                  <a:moveTo>
                    <a:pt x="11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5" y="2"/>
                    <a:pt x="15" y="4"/>
                  </a:cubicBezTo>
                  <a:cubicBezTo>
                    <a:pt x="15" y="7"/>
                    <a:pt x="13" y="9"/>
                    <a:pt x="11" y="9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7288213" y="2276476"/>
              <a:ext cx="41275" cy="25400"/>
            </a:xfrm>
            <a:custGeom>
              <a:avLst/>
              <a:gdLst>
                <a:gd name="T0" fmla="*/ 11 w 15"/>
                <a:gd name="T1" fmla="*/ 9 h 9"/>
                <a:gd name="T2" fmla="*/ 4 w 15"/>
                <a:gd name="T3" fmla="*/ 9 h 9"/>
                <a:gd name="T4" fmla="*/ 0 w 15"/>
                <a:gd name="T5" fmla="*/ 4 h 9"/>
                <a:gd name="T6" fmla="*/ 4 w 15"/>
                <a:gd name="T7" fmla="*/ 0 h 9"/>
                <a:gd name="T8" fmla="*/ 11 w 15"/>
                <a:gd name="T9" fmla="*/ 0 h 9"/>
                <a:gd name="T10" fmla="*/ 15 w 15"/>
                <a:gd name="T11" fmla="*/ 4 h 9"/>
                <a:gd name="T12" fmla="*/ 11 w 1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9">
                  <a:moveTo>
                    <a:pt x="11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5" y="2"/>
                    <a:pt x="15" y="4"/>
                  </a:cubicBezTo>
                  <a:cubicBezTo>
                    <a:pt x="15" y="7"/>
                    <a:pt x="13" y="9"/>
                    <a:pt x="11" y="9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7221538" y="2322513"/>
              <a:ext cx="39688" cy="22225"/>
            </a:xfrm>
            <a:custGeom>
              <a:avLst/>
              <a:gdLst>
                <a:gd name="T0" fmla="*/ 11 w 15"/>
                <a:gd name="T1" fmla="*/ 8 h 8"/>
                <a:gd name="T2" fmla="*/ 4 w 15"/>
                <a:gd name="T3" fmla="*/ 8 h 8"/>
                <a:gd name="T4" fmla="*/ 0 w 15"/>
                <a:gd name="T5" fmla="*/ 4 h 8"/>
                <a:gd name="T6" fmla="*/ 4 w 15"/>
                <a:gd name="T7" fmla="*/ 0 h 8"/>
                <a:gd name="T8" fmla="*/ 11 w 15"/>
                <a:gd name="T9" fmla="*/ 0 h 8"/>
                <a:gd name="T10" fmla="*/ 15 w 15"/>
                <a:gd name="T11" fmla="*/ 4 h 8"/>
                <a:gd name="T12" fmla="*/ 11 w 1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8">
                  <a:moveTo>
                    <a:pt x="11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5" y="2"/>
                    <a:pt x="15" y="4"/>
                  </a:cubicBezTo>
                  <a:cubicBezTo>
                    <a:pt x="15" y="6"/>
                    <a:pt x="13" y="8"/>
                    <a:pt x="11" y="8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7221538" y="2368551"/>
              <a:ext cx="39688" cy="22225"/>
            </a:xfrm>
            <a:custGeom>
              <a:avLst/>
              <a:gdLst>
                <a:gd name="T0" fmla="*/ 11 w 15"/>
                <a:gd name="T1" fmla="*/ 8 h 8"/>
                <a:gd name="T2" fmla="*/ 4 w 15"/>
                <a:gd name="T3" fmla="*/ 8 h 8"/>
                <a:gd name="T4" fmla="*/ 0 w 15"/>
                <a:gd name="T5" fmla="*/ 4 h 8"/>
                <a:gd name="T6" fmla="*/ 4 w 15"/>
                <a:gd name="T7" fmla="*/ 0 h 8"/>
                <a:gd name="T8" fmla="*/ 11 w 15"/>
                <a:gd name="T9" fmla="*/ 0 h 8"/>
                <a:gd name="T10" fmla="*/ 15 w 15"/>
                <a:gd name="T11" fmla="*/ 4 h 8"/>
                <a:gd name="T12" fmla="*/ 11 w 1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8">
                  <a:moveTo>
                    <a:pt x="11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5" y="2"/>
                    <a:pt x="15" y="4"/>
                  </a:cubicBezTo>
                  <a:cubicBezTo>
                    <a:pt x="15" y="6"/>
                    <a:pt x="13" y="8"/>
                    <a:pt x="11" y="8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7564438" y="2322513"/>
              <a:ext cx="63500" cy="25400"/>
            </a:xfrm>
            <a:custGeom>
              <a:avLst/>
              <a:gdLst>
                <a:gd name="T0" fmla="*/ 19 w 23"/>
                <a:gd name="T1" fmla="*/ 9 h 9"/>
                <a:gd name="T2" fmla="*/ 5 w 23"/>
                <a:gd name="T3" fmla="*/ 9 h 9"/>
                <a:gd name="T4" fmla="*/ 0 w 23"/>
                <a:gd name="T5" fmla="*/ 4 h 9"/>
                <a:gd name="T6" fmla="*/ 5 w 23"/>
                <a:gd name="T7" fmla="*/ 0 h 9"/>
                <a:gd name="T8" fmla="*/ 19 w 23"/>
                <a:gd name="T9" fmla="*/ 0 h 9"/>
                <a:gd name="T10" fmla="*/ 23 w 23"/>
                <a:gd name="T11" fmla="*/ 4 h 9"/>
                <a:gd name="T12" fmla="*/ 19 w 2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9">
                  <a:moveTo>
                    <a:pt x="1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7"/>
                    <a:pt x="21" y="9"/>
                    <a:pt x="19" y="9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7564438" y="2371726"/>
              <a:ext cx="63500" cy="23813"/>
            </a:xfrm>
            <a:custGeom>
              <a:avLst/>
              <a:gdLst>
                <a:gd name="T0" fmla="*/ 19 w 23"/>
                <a:gd name="T1" fmla="*/ 9 h 9"/>
                <a:gd name="T2" fmla="*/ 5 w 23"/>
                <a:gd name="T3" fmla="*/ 9 h 9"/>
                <a:gd name="T4" fmla="*/ 0 w 23"/>
                <a:gd name="T5" fmla="*/ 5 h 9"/>
                <a:gd name="T6" fmla="*/ 5 w 23"/>
                <a:gd name="T7" fmla="*/ 0 h 9"/>
                <a:gd name="T8" fmla="*/ 19 w 23"/>
                <a:gd name="T9" fmla="*/ 0 h 9"/>
                <a:gd name="T10" fmla="*/ 23 w 23"/>
                <a:gd name="T11" fmla="*/ 5 h 9"/>
                <a:gd name="T12" fmla="*/ 19 w 2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9">
                  <a:moveTo>
                    <a:pt x="1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5"/>
                  </a:cubicBezTo>
                  <a:cubicBezTo>
                    <a:pt x="23" y="7"/>
                    <a:pt x="21" y="9"/>
                    <a:pt x="19" y="9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7564438" y="2422526"/>
              <a:ext cx="63500" cy="22225"/>
            </a:xfrm>
            <a:custGeom>
              <a:avLst/>
              <a:gdLst>
                <a:gd name="T0" fmla="*/ 19 w 23"/>
                <a:gd name="T1" fmla="*/ 8 h 8"/>
                <a:gd name="T2" fmla="*/ 5 w 23"/>
                <a:gd name="T3" fmla="*/ 8 h 8"/>
                <a:gd name="T4" fmla="*/ 0 w 23"/>
                <a:gd name="T5" fmla="*/ 4 h 8"/>
                <a:gd name="T6" fmla="*/ 5 w 23"/>
                <a:gd name="T7" fmla="*/ 0 h 8"/>
                <a:gd name="T8" fmla="*/ 19 w 23"/>
                <a:gd name="T9" fmla="*/ 0 h 8"/>
                <a:gd name="T10" fmla="*/ 23 w 23"/>
                <a:gd name="T11" fmla="*/ 4 h 8"/>
                <a:gd name="T12" fmla="*/ 19 w 2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19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6"/>
                    <a:pt x="21" y="8"/>
                    <a:pt x="19" y="8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7564438" y="2471738"/>
              <a:ext cx="63500" cy="22225"/>
            </a:xfrm>
            <a:custGeom>
              <a:avLst/>
              <a:gdLst>
                <a:gd name="T0" fmla="*/ 19 w 23"/>
                <a:gd name="T1" fmla="*/ 8 h 8"/>
                <a:gd name="T2" fmla="*/ 5 w 23"/>
                <a:gd name="T3" fmla="*/ 8 h 8"/>
                <a:gd name="T4" fmla="*/ 0 w 23"/>
                <a:gd name="T5" fmla="*/ 4 h 8"/>
                <a:gd name="T6" fmla="*/ 5 w 23"/>
                <a:gd name="T7" fmla="*/ 0 h 8"/>
                <a:gd name="T8" fmla="*/ 19 w 23"/>
                <a:gd name="T9" fmla="*/ 0 h 8"/>
                <a:gd name="T10" fmla="*/ 23 w 23"/>
                <a:gd name="T11" fmla="*/ 4 h 8"/>
                <a:gd name="T12" fmla="*/ 19 w 2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19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7"/>
                    <a:pt x="21" y="8"/>
                    <a:pt x="19" y="8"/>
                  </a:cubicBezTo>
                  <a:close/>
                </a:path>
              </a:pathLst>
            </a:cu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56" name="Group 52"/>
          <p:cNvGrpSpPr>
            <a:grpSpLocks noChangeAspect="1"/>
          </p:cNvGrpSpPr>
          <p:nvPr/>
        </p:nvGrpSpPr>
        <p:grpSpPr bwMode="auto">
          <a:xfrm>
            <a:off x="7706841" y="1204774"/>
            <a:ext cx="1028700" cy="949325"/>
            <a:chOff x="6202" y="2245"/>
            <a:chExt cx="648" cy="598"/>
          </a:xfrm>
        </p:grpSpPr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6317" y="2512"/>
              <a:ext cx="458" cy="217"/>
            </a:xfrm>
            <a:custGeom>
              <a:avLst/>
              <a:gdLst>
                <a:gd name="T0" fmla="*/ 0 w 268"/>
                <a:gd name="T1" fmla="*/ 0 h 127"/>
                <a:gd name="T2" fmla="*/ 134 w 268"/>
                <a:gd name="T3" fmla="*/ 127 h 127"/>
                <a:gd name="T4" fmla="*/ 268 w 268"/>
                <a:gd name="T5" fmla="*/ 0 h 127"/>
                <a:gd name="T6" fmla="*/ 0 w 268"/>
                <a:gd name="T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" h="127">
                  <a:moveTo>
                    <a:pt x="0" y="0"/>
                  </a:moveTo>
                  <a:cubicBezTo>
                    <a:pt x="4" y="71"/>
                    <a:pt x="62" y="127"/>
                    <a:pt x="134" y="127"/>
                  </a:cubicBezTo>
                  <a:cubicBezTo>
                    <a:pt x="206" y="127"/>
                    <a:pt x="264" y="71"/>
                    <a:pt x="2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6242" y="2509"/>
              <a:ext cx="608" cy="9"/>
            </a:xfrm>
            <a:custGeom>
              <a:avLst/>
              <a:gdLst>
                <a:gd name="T0" fmla="*/ 354 w 356"/>
                <a:gd name="T1" fmla="*/ 5 h 5"/>
                <a:gd name="T2" fmla="*/ 3 w 356"/>
                <a:gd name="T3" fmla="*/ 5 h 5"/>
                <a:gd name="T4" fmla="*/ 0 w 356"/>
                <a:gd name="T5" fmla="*/ 2 h 5"/>
                <a:gd name="T6" fmla="*/ 3 w 356"/>
                <a:gd name="T7" fmla="*/ 0 h 5"/>
                <a:gd name="T8" fmla="*/ 354 w 356"/>
                <a:gd name="T9" fmla="*/ 0 h 5"/>
                <a:gd name="T10" fmla="*/ 356 w 356"/>
                <a:gd name="T11" fmla="*/ 2 h 5"/>
                <a:gd name="T12" fmla="*/ 354 w 356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6" h="5">
                  <a:moveTo>
                    <a:pt x="354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5" y="0"/>
                    <a:pt x="356" y="1"/>
                    <a:pt x="356" y="2"/>
                  </a:cubicBezTo>
                  <a:cubicBezTo>
                    <a:pt x="356" y="4"/>
                    <a:pt x="355" y="5"/>
                    <a:pt x="354" y="5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6539" y="2507"/>
              <a:ext cx="159" cy="51"/>
            </a:xfrm>
            <a:custGeom>
              <a:avLst/>
              <a:gdLst>
                <a:gd name="T0" fmla="*/ 90 w 93"/>
                <a:gd name="T1" fmla="*/ 30 h 30"/>
                <a:gd name="T2" fmla="*/ 89 w 93"/>
                <a:gd name="T3" fmla="*/ 30 h 30"/>
                <a:gd name="T4" fmla="*/ 41 w 93"/>
                <a:gd name="T5" fmla="*/ 17 h 30"/>
                <a:gd name="T6" fmla="*/ 3 w 93"/>
                <a:gd name="T7" fmla="*/ 6 h 30"/>
                <a:gd name="T8" fmla="*/ 1 w 93"/>
                <a:gd name="T9" fmla="*/ 3 h 30"/>
                <a:gd name="T10" fmla="*/ 5 w 93"/>
                <a:gd name="T11" fmla="*/ 1 h 30"/>
                <a:gd name="T12" fmla="*/ 43 w 93"/>
                <a:gd name="T13" fmla="*/ 11 h 30"/>
                <a:gd name="T14" fmla="*/ 90 w 93"/>
                <a:gd name="T15" fmla="*/ 24 h 30"/>
                <a:gd name="T16" fmla="*/ 92 w 93"/>
                <a:gd name="T17" fmla="*/ 28 h 30"/>
                <a:gd name="T18" fmla="*/ 90 w 93"/>
                <a:gd name="T1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30">
                  <a:moveTo>
                    <a:pt x="90" y="30"/>
                  </a:moveTo>
                  <a:cubicBezTo>
                    <a:pt x="89" y="30"/>
                    <a:pt x="89" y="30"/>
                    <a:pt x="89" y="30"/>
                  </a:cubicBezTo>
                  <a:cubicBezTo>
                    <a:pt x="73" y="25"/>
                    <a:pt x="57" y="21"/>
                    <a:pt x="41" y="17"/>
                  </a:cubicBezTo>
                  <a:cubicBezTo>
                    <a:pt x="29" y="13"/>
                    <a:pt x="16" y="10"/>
                    <a:pt x="3" y="6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17" y="4"/>
                    <a:pt x="30" y="8"/>
                    <a:pt x="43" y="11"/>
                  </a:cubicBezTo>
                  <a:cubicBezTo>
                    <a:pt x="58" y="15"/>
                    <a:pt x="74" y="20"/>
                    <a:pt x="90" y="24"/>
                  </a:cubicBezTo>
                  <a:cubicBezTo>
                    <a:pt x="92" y="24"/>
                    <a:pt x="93" y="26"/>
                    <a:pt x="92" y="28"/>
                  </a:cubicBezTo>
                  <a:cubicBezTo>
                    <a:pt x="92" y="29"/>
                    <a:pt x="91" y="30"/>
                    <a:pt x="90" y="30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6705" y="2552"/>
              <a:ext cx="19" cy="13"/>
            </a:xfrm>
            <a:custGeom>
              <a:avLst/>
              <a:gdLst>
                <a:gd name="T0" fmla="*/ 8 w 11"/>
                <a:gd name="T1" fmla="*/ 8 h 8"/>
                <a:gd name="T2" fmla="*/ 7 w 11"/>
                <a:gd name="T3" fmla="*/ 8 h 8"/>
                <a:gd name="T4" fmla="*/ 3 w 11"/>
                <a:gd name="T5" fmla="*/ 6 h 8"/>
                <a:gd name="T6" fmla="*/ 1 w 11"/>
                <a:gd name="T7" fmla="*/ 3 h 8"/>
                <a:gd name="T8" fmla="*/ 4 w 11"/>
                <a:gd name="T9" fmla="*/ 1 h 8"/>
                <a:gd name="T10" fmla="*/ 9 w 11"/>
                <a:gd name="T11" fmla="*/ 2 h 8"/>
                <a:gd name="T12" fmla="*/ 11 w 11"/>
                <a:gd name="T13" fmla="*/ 6 h 8"/>
                <a:gd name="T14" fmla="*/ 8 w 11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8">
                  <a:moveTo>
                    <a:pt x="8" y="8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1" y="4"/>
                    <a:pt x="11" y="6"/>
                  </a:cubicBezTo>
                  <a:cubicBezTo>
                    <a:pt x="10" y="7"/>
                    <a:pt x="9" y="8"/>
                    <a:pt x="8" y="8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6539" y="2507"/>
              <a:ext cx="162" cy="99"/>
            </a:xfrm>
            <a:custGeom>
              <a:avLst/>
              <a:gdLst>
                <a:gd name="T0" fmla="*/ 92 w 95"/>
                <a:gd name="T1" fmla="*/ 58 h 58"/>
                <a:gd name="T2" fmla="*/ 91 w 95"/>
                <a:gd name="T3" fmla="*/ 58 h 58"/>
                <a:gd name="T4" fmla="*/ 52 w 95"/>
                <a:gd name="T5" fmla="*/ 35 h 58"/>
                <a:gd name="T6" fmla="*/ 2 w 95"/>
                <a:gd name="T7" fmla="*/ 6 h 58"/>
                <a:gd name="T8" fmla="*/ 1 w 95"/>
                <a:gd name="T9" fmla="*/ 2 h 58"/>
                <a:gd name="T10" fmla="*/ 5 w 95"/>
                <a:gd name="T11" fmla="*/ 1 h 58"/>
                <a:gd name="T12" fmla="*/ 55 w 95"/>
                <a:gd name="T13" fmla="*/ 30 h 58"/>
                <a:gd name="T14" fmla="*/ 93 w 95"/>
                <a:gd name="T15" fmla="*/ 52 h 58"/>
                <a:gd name="T16" fmla="*/ 95 w 95"/>
                <a:gd name="T17" fmla="*/ 56 h 58"/>
                <a:gd name="T18" fmla="*/ 92 w 95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58">
                  <a:moveTo>
                    <a:pt x="92" y="58"/>
                  </a:moveTo>
                  <a:cubicBezTo>
                    <a:pt x="91" y="58"/>
                    <a:pt x="91" y="58"/>
                    <a:pt x="91" y="58"/>
                  </a:cubicBezTo>
                  <a:cubicBezTo>
                    <a:pt x="78" y="50"/>
                    <a:pt x="65" y="43"/>
                    <a:pt x="52" y="35"/>
                  </a:cubicBezTo>
                  <a:cubicBezTo>
                    <a:pt x="36" y="25"/>
                    <a:pt x="19" y="15"/>
                    <a:pt x="2" y="6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22" y="10"/>
                    <a:pt x="39" y="20"/>
                    <a:pt x="55" y="30"/>
                  </a:cubicBezTo>
                  <a:cubicBezTo>
                    <a:pt x="68" y="37"/>
                    <a:pt x="81" y="45"/>
                    <a:pt x="93" y="52"/>
                  </a:cubicBezTo>
                  <a:cubicBezTo>
                    <a:pt x="95" y="53"/>
                    <a:pt x="95" y="55"/>
                    <a:pt x="95" y="56"/>
                  </a:cubicBezTo>
                  <a:cubicBezTo>
                    <a:pt x="94" y="57"/>
                    <a:pt x="93" y="58"/>
                    <a:pt x="92" y="58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6539" y="2507"/>
              <a:ext cx="130" cy="128"/>
            </a:xfrm>
            <a:custGeom>
              <a:avLst/>
              <a:gdLst>
                <a:gd name="T0" fmla="*/ 72 w 76"/>
                <a:gd name="T1" fmla="*/ 75 h 75"/>
                <a:gd name="T2" fmla="*/ 70 w 76"/>
                <a:gd name="T3" fmla="*/ 74 h 75"/>
                <a:gd name="T4" fmla="*/ 38 w 76"/>
                <a:gd name="T5" fmla="*/ 42 h 75"/>
                <a:gd name="T6" fmla="*/ 2 w 76"/>
                <a:gd name="T7" fmla="*/ 6 h 75"/>
                <a:gd name="T8" fmla="*/ 2 w 76"/>
                <a:gd name="T9" fmla="*/ 1 h 75"/>
                <a:gd name="T10" fmla="*/ 6 w 76"/>
                <a:gd name="T11" fmla="*/ 1 h 75"/>
                <a:gd name="T12" fmla="*/ 42 w 76"/>
                <a:gd name="T13" fmla="*/ 37 h 75"/>
                <a:gd name="T14" fmla="*/ 74 w 76"/>
                <a:gd name="T15" fmla="*/ 70 h 75"/>
                <a:gd name="T16" fmla="*/ 75 w 76"/>
                <a:gd name="T17" fmla="*/ 74 h 75"/>
                <a:gd name="T18" fmla="*/ 72 w 76"/>
                <a:gd name="T1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5">
                  <a:moveTo>
                    <a:pt x="72" y="75"/>
                  </a:moveTo>
                  <a:cubicBezTo>
                    <a:pt x="72" y="75"/>
                    <a:pt x="71" y="75"/>
                    <a:pt x="70" y="74"/>
                  </a:cubicBezTo>
                  <a:cubicBezTo>
                    <a:pt x="59" y="64"/>
                    <a:pt x="48" y="52"/>
                    <a:pt x="38" y="42"/>
                  </a:cubicBezTo>
                  <a:cubicBezTo>
                    <a:pt x="26" y="30"/>
                    <a:pt x="14" y="17"/>
                    <a:pt x="2" y="6"/>
                  </a:cubicBezTo>
                  <a:cubicBezTo>
                    <a:pt x="1" y="4"/>
                    <a:pt x="0" y="3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18" y="13"/>
                    <a:pt x="30" y="26"/>
                    <a:pt x="42" y="37"/>
                  </a:cubicBezTo>
                  <a:cubicBezTo>
                    <a:pt x="52" y="48"/>
                    <a:pt x="63" y="59"/>
                    <a:pt x="74" y="70"/>
                  </a:cubicBezTo>
                  <a:cubicBezTo>
                    <a:pt x="76" y="71"/>
                    <a:pt x="76" y="73"/>
                    <a:pt x="75" y="74"/>
                  </a:cubicBezTo>
                  <a:cubicBezTo>
                    <a:pt x="74" y="75"/>
                    <a:pt x="73" y="75"/>
                    <a:pt x="72" y="75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6539" y="2507"/>
              <a:ext cx="96" cy="154"/>
            </a:xfrm>
            <a:custGeom>
              <a:avLst/>
              <a:gdLst>
                <a:gd name="T0" fmla="*/ 52 w 56"/>
                <a:gd name="T1" fmla="*/ 90 h 90"/>
                <a:gd name="T2" fmla="*/ 50 w 56"/>
                <a:gd name="T3" fmla="*/ 88 h 90"/>
                <a:gd name="T4" fmla="*/ 32 w 56"/>
                <a:gd name="T5" fmla="*/ 57 h 90"/>
                <a:gd name="T6" fmla="*/ 1 w 56"/>
                <a:gd name="T7" fmla="*/ 5 h 90"/>
                <a:gd name="T8" fmla="*/ 2 w 56"/>
                <a:gd name="T9" fmla="*/ 1 h 90"/>
                <a:gd name="T10" fmla="*/ 6 w 56"/>
                <a:gd name="T11" fmla="*/ 2 h 90"/>
                <a:gd name="T12" fmla="*/ 37 w 56"/>
                <a:gd name="T13" fmla="*/ 54 h 90"/>
                <a:gd name="T14" fmla="*/ 55 w 56"/>
                <a:gd name="T15" fmla="*/ 85 h 90"/>
                <a:gd name="T16" fmla="*/ 54 w 56"/>
                <a:gd name="T17" fmla="*/ 89 h 90"/>
                <a:gd name="T18" fmla="*/ 52 w 56"/>
                <a:gd name="T1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90">
                  <a:moveTo>
                    <a:pt x="52" y="90"/>
                  </a:moveTo>
                  <a:cubicBezTo>
                    <a:pt x="51" y="90"/>
                    <a:pt x="50" y="89"/>
                    <a:pt x="50" y="88"/>
                  </a:cubicBezTo>
                  <a:cubicBezTo>
                    <a:pt x="44" y="79"/>
                    <a:pt x="38" y="68"/>
                    <a:pt x="32" y="57"/>
                  </a:cubicBezTo>
                  <a:cubicBezTo>
                    <a:pt x="21" y="39"/>
                    <a:pt x="10" y="20"/>
                    <a:pt x="1" y="5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15" y="17"/>
                    <a:pt x="26" y="36"/>
                    <a:pt x="37" y="54"/>
                  </a:cubicBezTo>
                  <a:cubicBezTo>
                    <a:pt x="43" y="65"/>
                    <a:pt x="50" y="76"/>
                    <a:pt x="55" y="85"/>
                  </a:cubicBezTo>
                  <a:cubicBezTo>
                    <a:pt x="56" y="87"/>
                    <a:pt x="55" y="88"/>
                    <a:pt x="54" y="89"/>
                  </a:cubicBezTo>
                  <a:cubicBezTo>
                    <a:pt x="53" y="89"/>
                    <a:pt x="53" y="90"/>
                    <a:pt x="52" y="90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6539" y="2507"/>
              <a:ext cx="48" cy="145"/>
            </a:xfrm>
            <a:custGeom>
              <a:avLst/>
              <a:gdLst>
                <a:gd name="T0" fmla="*/ 25 w 28"/>
                <a:gd name="T1" fmla="*/ 85 h 85"/>
                <a:gd name="T2" fmla="*/ 22 w 28"/>
                <a:gd name="T3" fmla="*/ 83 h 85"/>
                <a:gd name="T4" fmla="*/ 1 w 28"/>
                <a:gd name="T5" fmla="*/ 4 h 85"/>
                <a:gd name="T6" fmla="*/ 3 w 28"/>
                <a:gd name="T7" fmla="*/ 1 h 85"/>
                <a:gd name="T8" fmla="*/ 7 w 28"/>
                <a:gd name="T9" fmla="*/ 3 h 85"/>
                <a:gd name="T10" fmla="*/ 28 w 28"/>
                <a:gd name="T11" fmla="*/ 82 h 85"/>
                <a:gd name="T12" fmla="*/ 26 w 28"/>
                <a:gd name="T13" fmla="*/ 85 h 85"/>
                <a:gd name="T14" fmla="*/ 25 w 28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85">
                  <a:moveTo>
                    <a:pt x="25" y="85"/>
                  </a:moveTo>
                  <a:cubicBezTo>
                    <a:pt x="24" y="85"/>
                    <a:pt x="22" y="85"/>
                    <a:pt x="22" y="8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6" y="1"/>
                    <a:pt x="7" y="3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3"/>
                    <a:pt x="27" y="85"/>
                    <a:pt x="26" y="85"/>
                  </a:cubicBezTo>
                  <a:cubicBezTo>
                    <a:pt x="25" y="85"/>
                    <a:pt x="25" y="85"/>
                    <a:pt x="25" y="85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6541" y="2659"/>
              <a:ext cx="10" cy="24"/>
            </a:xfrm>
            <a:custGeom>
              <a:avLst/>
              <a:gdLst>
                <a:gd name="T0" fmla="*/ 3 w 6"/>
                <a:gd name="T1" fmla="*/ 14 h 14"/>
                <a:gd name="T2" fmla="*/ 0 w 6"/>
                <a:gd name="T3" fmla="*/ 11 h 14"/>
                <a:gd name="T4" fmla="*/ 0 w 6"/>
                <a:gd name="T5" fmla="*/ 3 h 14"/>
                <a:gd name="T6" fmla="*/ 3 w 6"/>
                <a:gd name="T7" fmla="*/ 0 h 14"/>
                <a:gd name="T8" fmla="*/ 6 w 6"/>
                <a:gd name="T9" fmla="*/ 3 h 14"/>
                <a:gd name="T10" fmla="*/ 6 w 6"/>
                <a:gd name="T11" fmla="*/ 11 h 14"/>
                <a:gd name="T12" fmla="*/ 3 w 6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4">
                  <a:moveTo>
                    <a:pt x="3" y="14"/>
                  </a:moveTo>
                  <a:cubicBezTo>
                    <a:pt x="1" y="14"/>
                    <a:pt x="0" y="13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3"/>
                    <a:pt x="4" y="14"/>
                    <a:pt x="3" y="14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6541" y="2570"/>
              <a:ext cx="10" cy="77"/>
            </a:xfrm>
            <a:custGeom>
              <a:avLst/>
              <a:gdLst>
                <a:gd name="T0" fmla="*/ 3 w 6"/>
                <a:gd name="T1" fmla="*/ 45 h 45"/>
                <a:gd name="T2" fmla="*/ 0 w 6"/>
                <a:gd name="T3" fmla="*/ 42 h 45"/>
                <a:gd name="T4" fmla="*/ 0 w 6"/>
                <a:gd name="T5" fmla="*/ 3 h 45"/>
                <a:gd name="T6" fmla="*/ 3 w 6"/>
                <a:gd name="T7" fmla="*/ 0 h 45"/>
                <a:gd name="T8" fmla="*/ 6 w 6"/>
                <a:gd name="T9" fmla="*/ 3 h 45"/>
                <a:gd name="T10" fmla="*/ 6 w 6"/>
                <a:gd name="T11" fmla="*/ 42 h 45"/>
                <a:gd name="T12" fmla="*/ 3 w 6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5">
                  <a:moveTo>
                    <a:pt x="3" y="45"/>
                  </a:moveTo>
                  <a:cubicBezTo>
                    <a:pt x="1" y="45"/>
                    <a:pt x="0" y="44"/>
                    <a:pt x="0" y="4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4"/>
                    <a:pt x="4" y="45"/>
                    <a:pt x="3" y="45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6476" y="2507"/>
              <a:ext cx="75" cy="251"/>
            </a:xfrm>
            <a:custGeom>
              <a:avLst/>
              <a:gdLst>
                <a:gd name="T0" fmla="*/ 3 w 44"/>
                <a:gd name="T1" fmla="*/ 147 h 147"/>
                <a:gd name="T2" fmla="*/ 2 w 44"/>
                <a:gd name="T3" fmla="*/ 147 h 147"/>
                <a:gd name="T4" fmla="*/ 0 w 44"/>
                <a:gd name="T5" fmla="*/ 143 h 147"/>
                <a:gd name="T6" fmla="*/ 38 w 44"/>
                <a:gd name="T7" fmla="*/ 3 h 147"/>
                <a:gd name="T8" fmla="*/ 42 w 44"/>
                <a:gd name="T9" fmla="*/ 1 h 147"/>
                <a:gd name="T10" fmla="*/ 44 w 44"/>
                <a:gd name="T11" fmla="*/ 4 h 147"/>
                <a:gd name="T12" fmla="*/ 6 w 44"/>
                <a:gd name="T13" fmla="*/ 145 h 147"/>
                <a:gd name="T14" fmla="*/ 3 w 44"/>
                <a:gd name="T15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47">
                  <a:moveTo>
                    <a:pt x="3" y="147"/>
                  </a:moveTo>
                  <a:cubicBezTo>
                    <a:pt x="3" y="147"/>
                    <a:pt x="3" y="147"/>
                    <a:pt x="2" y="147"/>
                  </a:cubicBezTo>
                  <a:cubicBezTo>
                    <a:pt x="1" y="146"/>
                    <a:pt x="0" y="145"/>
                    <a:pt x="0" y="14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1"/>
                    <a:pt x="40" y="0"/>
                    <a:pt x="42" y="1"/>
                  </a:cubicBezTo>
                  <a:cubicBezTo>
                    <a:pt x="43" y="1"/>
                    <a:pt x="44" y="3"/>
                    <a:pt x="44" y="4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46"/>
                    <a:pt x="4" y="147"/>
                    <a:pt x="3" y="147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6416" y="2507"/>
              <a:ext cx="135" cy="225"/>
            </a:xfrm>
            <a:custGeom>
              <a:avLst/>
              <a:gdLst>
                <a:gd name="T0" fmla="*/ 3 w 79"/>
                <a:gd name="T1" fmla="*/ 132 h 132"/>
                <a:gd name="T2" fmla="*/ 2 w 79"/>
                <a:gd name="T3" fmla="*/ 132 h 132"/>
                <a:gd name="T4" fmla="*/ 1 w 79"/>
                <a:gd name="T5" fmla="*/ 128 h 132"/>
                <a:gd name="T6" fmla="*/ 73 w 79"/>
                <a:gd name="T7" fmla="*/ 2 h 132"/>
                <a:gd name="T8" fmla="*/ 77 w 79"/>
                <a:gd name="T9" fmla="*/ 1 h 132"/>
                <a:gd name="T10" fmla="*/ 78 w 79"/>
                <a:gd name="T11" fmla="*/ 5 h 132"/>
                <a:gd name="T12" fmla="*/ 6 w 79"/>
                <a:gd name="T13" fmla="*/ 131 h 132"/>
                <a:gd name="T14" fmla="*/ 3 w 79"/>
                <a:gd name="T1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132">
                  <a:moveTo>
                    <a:pt x="3" y="132"/>
                  </a:moveTo>
                  <a:cubicBezTo>
                    <a:pt x="3" y="132"/>
                    <a:pt x="2" y="132"/>
                    <a:pt x="2" y="132"/>
                  </a:cubicBezTo>
                  <a:cubicBezTo>
                    <a:pt x="0" y="131"/>
                    <a:pt x="0" y="129"/>
                    <a:pt x="1" y="128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4" y="1"/>
                    <a:pt x="76" y="0"/>
                    <a:pt x="77" y="1"/>
                  </a:cubicBezTo>
                  <a:cubicBezTo>
                    <a:pt x="79" y="2"/>
                    <a:pt x="79" y="4"/>
                    <a:pt x="78" y="5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5" y="132"/>
                    <a:pt x="4" y="132"/>
                    <a:pt x="3" y="132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6365" y="2507"/>
              <a:ext cx="186" cy="186"/>
            </a:xfrm>
            <a:custGeom>
              <a:avLst/>
              <a:gdLst>
                <a:gd name="T0" fmla="*/ 3 w 109"/>
                <a:gd name="T1" fmla="*/ 109 h 109"/>
                <a:gd name="T2" fmla="*/ 1 w 109"/>
                <a:gd name="T3" fmla="*/ 108 h 109"/>
                <a:gd name="T4" fmla="*/ 1 w 109"/>
                <a:gd name="T5" fmla="*/ 104 h 109"/>
                <a:gd name="T6" fmla="*/ 104 w 109"/>
                <a:gd name="T7" fmla="*/ 1 h 109"/>
                <a:gd name="T8" fmla="*/ 108 w 109"/>
                <a:gd name="T9" fmla="*/ 1 h 109"/>
                <a:gd name="T10" fmla="*/ 108 w 109"/>
                <a:gd name="T11" fmla="*/ 6 h 109"/>
                <a:gd name="T12" fmla="*/ 5 w 109"/>
                <a:gd name="T13" fmla="*/ 108 h 109"/>
                <a:gd name="T14" fmla="*/ 3 w 109"/>
                <a:gd name="T1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109">
                  <a:moveTo>
                    <a:pt x="3" y="109"/>
                  </a:moveTo>
                  <a:cubicBezTo>
                    <a:pt x="2" y="109"/>
                    <a:pt x="2" y="109"/>
                    <a:pt x="1" y="108"/>
                  </a:cubicBezTo>
                  <a:cubicBezTo>
                    <a:pt x="0" y="107"/>
                    <a:pt x="0" y="105"/>
                    <a:pt x="1" y="104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5" y="0"/>
                    <a:pt x="107" y="0"/>
                    <a:pt x="108" y="1"/>
                  </a:cubicBezTo>
                  <a:cubicBezTo>
                    <a:pt x="109" y="3"/>
                    <a:pt x="109" y="4"/>
                    <a:pt x="108" y="6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5" y="109"/>
                    <a:pt x="4" y="109"/>
                    <a:pt x="3" y="109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6325" y="2507"/>
              <a:ext cx="226" cy="135"/>
            </a:xfrm>
            <a:custGeom>
              <a:avLst/>
              <a:gdLst>
                <a:gd name="T0" fmla="*/ 3 w 132"/>
                <a:gd name="T1" fmla="*/ 79 h 79"/>
                <a:gd name="T2" fmla="*/ 0 w 132"/>
                <a:gd name="T3" fmla="*/ 78 h 79"/>
                <a:gd name="T4" fmla="*/ 1 w 132"/>
                <a:gd name="T5" fmla="*/ 74 h 79"/>
                <a:gd name="T6" fmla="*/ 127 w 132"/>
                <a:gd name="T7" fmla="*/ 1 h 79"/>
                <a:gd name="T8" fmla="*/ 131 w 132"/>
                <a:gd name="T9" fmla="*/ 2 h 79"/>
                <a:gd name="T10" fmla="*/ 130 w 132"/>
                <a:gd name="T11" fmla="*/ 6 h 79"/>
                <a:gd name="T12" fmla="*/ 4 w 132"/>
                <a:gd name="T13" fmla="*/ 79 h 79"/>
                <a:gd name="T14" fmla="*/ 3 w 13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79">
                  <a:moveTo>
                    <a:pt x="3" y="79"/>
                  </a:moveTo>
                  <a:cubicBezTo>
                    <a:pt x="2" y="79"/>
                    <a:pt x="1" y="79"/>
                    <a:pt x="0" y="78"/>
                  </a:cubicBezTo>
                  <a:cubicBezTo>
                    <a:pt x="0" y="76"/>
                    <a:pt x="0" y="74"/>
                    <a:pt x="1" y="74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9" y="0"/>
                    <a:pt x="130" y="1"/>
                    <a:pt x="131" y="2"/>
                  </a:cubicBezTo>
                  <a:cubicBezTo>
                    <a:pt x="132" y="3"/>
                    <a:pt x="132" y="5"/>
                    <a:pt x="130" y="6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4" y="79"/>
                    <a:pt x="3" y="79"/>
                    <a:pt x="3" y="79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6300" y="2507"/>
              <a:ext cx="251" cy="75"/>
            </a:xfrm>
            <a:custGeom>
              <a:avLst/>
              <a:gdLst>
                <a:gd name="T0" fmla="*/ 3 w 147"/>
                <a:gd name="T1" fmla="*/ 44 h 44"/>
                <a:gd name="T2" fmla="*/ 1 w 147"/>
                <a:gd name="T3" fmla="*/ 42 h 44"/>
                <a:gd name="T4" fmla="*/ 3 w 147"/>
                <a:gd name="T5" fmla="*/ 38 h 44"/>
                <a:gd name="T6" fmla="*/ 143 w 147"/>
                <a:gd name="T7" fmla="*/ 1 h 44"/>
                <a:gd name="T8" fmla="*/ 147 w 147"/>
                <a:gd name="T9" fmla="*/ 3 h 44"/>
                <a:gd name="T10" fmla="*/ 145 w 147"/>
                <a:gd name="T11" fmla="*/ 6 h 44"/>
                <a:gd name="T12" fmla="*/ 4 w 147"/>
                <a:gd name="T13" fmla="*/ 44 h 44"/>
                <a:gd name="T14" fmla="*/ 3 w 147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44">
                  <a:moveTo>
                    <a:pt x="3" y="44"/>
                  </a:moveTo>
                  <a:cubicBezTo>
                    <a:pt x="2" y="44"/>
                    <a:pt x="1" y="43"/>
                    <a:pt x="1" y="42"/>
                  </a:cubicBezTo>
                  <a:cubicBezTo>
                    <a:pt x="0" y="40"/>
                    <a:pt x="1" y="39"/>
                    <a:pt x="3" y="38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5" y="0"/>
                    <a:pt x="146" y="1"/>
                    <a:pt x="147" y="3"/>
                  </a:cubicBezTo>
                  <a:cubicBezTo>
                    <a:pt x="147" y="4"/>
                    <a:pt x="146" y="6"/>
                    <a:pt x="145" y="6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3" y="44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6293" y="2512"/>
              <a:ext cx="497" cy="259"/>
            </a:xfrm>
            <a:custGeom>
              <a:avLst/>
              <a:gdLst>
                <a:gd name="T0" fmla="*/ 148 w 291"/>
                <a:gd name="T1" fmla="*/ 149 h 152"/>
                <a:gd name="T2" fmla="*/ 83 w 291"/>
                <a:gd name="T3" fmla="*/ 134 h 152"/>
                <a:gd name="T4" fmla="*/ 0 w 291"/>
                <a:gd name="T5" fmla="*/ 3 h 152"/>
                <a:gd name="T6" fmla="*/ 2 w 291"/>
                <a:gd name="T7" fmla="*/ 0 h 152"/>
                <a:gd name="T8" fmla="*/ 5 w 291"/>
                <a:gd name="T9" fmla="*/ 3 h 152"/>
                <a:gd name="T10" fmla="*/ 85 w 291"/>
                <a:gd name="T11" fmla="*/ 128 h 152"/>
                <a:gd name="T12" fmla="*/ 233 w 291"/>
                <a:gd name="T13" fmla="*/ 115 h 152"/>
                <a:gd name="T14" fmla="*/ 285 w 291"/>
                <a:gd name="T15" fmla="*/ 38 h 152"/>
                <a:gd name="T16" fmla="*/ 289 w 291"/>
                <a:gd name="T17" fmla="*/ 36 h 152"/>
                <a:gd name="T18" fmla="*/ 291 w 291"/>
                <a:gd name="T19" fmla="*/ 40 h 152"/>
                <a:gd name="T20" fmla="*/ 236 w 291"/>
                <a:gd name="T21" fmla="*/ 119 h 152"/>
                <a:gd name="T22" fmla="*/ 148 w 291"/>
                <a:gd name="T23" fmla="*/ 14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1" h="152">
                  <a:moveTo>
                    <a:pt x="148" y="149"/>
                  </a:moveTo>
                  <a:cubicBezTo>
                    <a:pt x="126" y="149"/>
                    <a:pt x="104" y="144"/>
                    <a:pt x="83" y="134"/>
                  </a:cubicBezTo>
                  <a:cubicBezTo>
                    <a:pt x="32" y="109"/>
                    <a:pt x="1" y="60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7" y="58"/>
                    <a:pt x="37" y="104"/>
                    <a:pt x="85" y="128"/>
                  </a:cubicBezTo>
                  <a:cubicBezTo>
                    <a:pt x="134" y="152"/>
                    <a:pt x="189" y="147"/>
                    <a:pt x="233" y="115"/>
                  </a:cubicBezTo>
                  <a:cubicBezTo>
                    <a:pt x="258" y="96"/>
                    <a:pt x="276" y="69"/>
                    <a:pt x="285" y="38"/>
                  </a:cubicBezTo>
                  <a:cubicBezTo>
                    <a:pt x="285" y="37"/>
                    <a:pt x="287" y="36"/>
                    <a:pt x="289" y="36"/>
                  </a:cubicBezTo>
                  <a:cubicBezTo>
                    <a:pt x="290" y="37"/>
                    <a:pt x="291" y="38"/>
                    <a:pt x="291" y="40"/>
                  </a:cubicBezTo>
                  <a:cubicBezTo>
                    <a:pt x="281" y="72"/>
                    <a:pt x="263" y="100"/>
                    <a:pt x="236" y="119"/>
                  </a:cubicBezTo>
                  <a:cubicBezTo>
                    <a:pt x="210" y="139"/>
                    <a:pt x="179" y="149"/>
                    <a:pt x="148" y="149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6548" y="2775"/>
              <a:ext cx="49" cy="37"/>
            </a:xfrm>
            <a:custGeom>
              <a:avLst/>
              <a:gdLst>
                <a:gd name="T0" fmla="*/ 20 w 29"/>
                <a:gd name="T1" fmla="*/ 6 h 22"/>
                <a:gd name="T2" fmla="*/ 15 w 29"/>
                <a:gd name="T3" fmla="*/ 3 h 22"/>
                <a:gd name="T4" fmla="*/ 10 w 29"/>
                <a:gd name="T5" fmla="*/ 1 h 22"/>
                <a:gd name="T6" fmla="*/ 3 w 29"/>
                <a:gd name="T7" fmla="*/ 2 h 22"/>
                <a:gd name="T8" fmla="*/ 9 w 29"/>
                <a:gd name="T9" fmla="*/ 19 h 22"/>
                <a:gd name="T10" fmla="*/ 22 w 29"/>
                <a:gd name="T11" fmla="*/ 22 h 22"/>
                <a:gd name="T12" fmla="*/ 27 w 29"/>
                <a:gd name="T13" fmla="*/ 22 h 22"/>
                <a:gd name="T14" fmla="*/ 29 w 29"/>
                <a:gd name="T15" fmla="*/ 22 h 22"/>
                <a:gd name="T16" fmla="*/ 27 w 29"/>
                <a:gd name="T17" fmla="*/ 16 h 22"/>
                <a:gd name="T18" fmla="*/ 25 w 29"/>
                <a:gd name="T19" fmla="*/ 11 h 22"/>
                <a:gd name="T20" fmla="*/ 20 w 29"/>
                <a:gd name="T21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2">
                  <a:moveTo>
                    <a:pt x="20" y="6"/>
                  </a:moveTo>
                  <a:cubicBezTo>
                    <a:pt x="19" y="4"/>
                    <a:pt x="17" y="3"/>
                    <a:pt x="15" y="3"/>
                  </a:cubicBezTo>
                  <a:cubicBezTo>
                    <a:pt x="13" y="2"/>
                    <a:pt x="12" y="1"/>
                    <a:pt x="10" y="1"/>
                  </a:cubicBezTo>
                  <a:cubicBezTo>
                    <a:pt x="7" y="0"/>
                    <a:pt x="4" y="0"/>
                    <a:pt x="3" y="2"/>
                  </a:cubicBezTo>
                  <a:cubicBezTo>
                    <a:pt x="0" y="5"/>
                    <a:pt x="2" y="13"/>
                    <a:pt x="9" y="19"/>
                  </a:cubicBezTo>
                  <a:cubicBezTo>
                    <a:pt x="13" y="21"/>
                    <a:pt x="18" y="22"/>
                    <a:pt x="22" y="22"/>
                  </a:cubicBezTo>
                  <a:cubicBezTo>
                    <a:pt x="24" y="22"/>
                    <a:pt x="25" y="22"/>
                    <a:pt x="27" y="22"/>
                  </a:cubicBezTo>
                  <a:cubicBezTo>
                    <a:pt x="28" y="22"/>
                    <a:pt x="29" y="22"/>
                    <a:pt x="29" y="22"/>
                  </a:cubicBezTo>
                  <a:cubicBezTo>
                    <a:pt x="29" y="22"/>
                    <a:pt x="28" y="19"/>
                    <a:pt x="27" y="16"/>
                  </a:cubicBezTo>
                  <a:cubicBezTo>
                    <a:pt x="27" y="14"/>
                    <a:pt x="26" y="12"/>
                    <a:pt x="25" y="11"/>
                  </a:cubicBezTo>
                  <a:cubicBezTo>
                    <a:pt x="23" y="9"/>
                    <a:pt x="22" y="7"/>
                    <a:pt x="2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6631" y="2828"/>
              <a:ext cx="24" cy="15"/>
            </a:xfrm>
            <a:custGeom>
              <a:avLst/>
              <a:gdLst>
                <a:gd name="T0" fmla="*/ 12 w 14"/>
                <a:gd name="T1" fmla="*/ 3 h 9"/>
                <a:gd name="T2" fmla="*/ 4 w 14"/>
                <a:gd name="T3" fmla="*/ 0 h 9"/>
                <a:gd name="T4" fmla="*/ 0 w 14"/>
                <a:gd name="T5" fmla="*/ 2 h 9"/>
                <a:gd name="T6" fmla="*/ 2 w 14"/>
                <a:gd name="T7" fmla="*/ 6 h 9"/>
                <a:gd name="T8" fmla="*/ 9 w 14"/>
                <a:gd name="T9" fmla="*/ 8 h 9"/>
                <a:gd name="T10" fmla="*/ 10 w 14"/>
                <a:gd name="T11" fmla="*/ 9 h 9"/>
                <a:gd name="T12" fmla="*/ 11 w 14"/>
                <a:gd name="T13" fmla="*/ 9 h 9"/>
                <a:gd name="T14" fmla="*/ 14 w 14"/>
                <a:gd name="T15" fmla="*/ 7 h 9"/>
                <a:gd name="T16" fmla="*/ 12 w 14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9">
                  <a:moveTo>
                    <a:pt x="12" y="3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2"/>
                  </a:cubicBezTo>
                  <a:cubicBezTo>
                    <a:pt x="0" y="3"/>
                    <a:pt x="0" y="5"/>
                    <a:pt x="2" y="6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2" y="9"/>
                    <a:pt x="13" y="8"/>
                    <a:pt x="14" y="7"/>
                  </a:cubicBezTo>
                  <a:cubicBezTo>
                    <a:pt x="14" y="6"/>
                    <a:pt x="14" y="4"/>
                    <a:pt x="12" y="3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75"/>
            <p:cNvSpPr>
              <a:spLocks noEditPoints="1"/>
            </p:cNvSpPr>
            <p:nvPr/>
          </p:nvSpPr>
          <p:spPr bwMode="auto">
            <a:xfrm>
              <a:off x="6544" y="2770"/>
              <a:ext cx="77" cy="58"/>
            </a:xfrm>
            <a:custGeom>
              <a:avLst/>
              <a:gdLst>
                <a:gd name="T0" fmla="*/ 43 w 45"/>
                <a:gd name="T1" fmla="*/ 29 h 34"/>
                <a:gd name="T2" fmla="*/ 37 w 45"/>
                <a:gd name="T3" fmla="*/ 25 h 34"/>
                <a:gd name="T4" fmla="*/ 33 w 45"/>
                <a:gd name="T5" fmla="*/ 23 h 34"/>
                <a:gd name="T6" fmla="*/ 32 w 45"/>
                <a:gd name="T7" fmla="*/ 18 h 34"/>
                <a:gd name="T8" fmla="*/ 29 w 45"/>
                <a:gd name="T9" fmla="*/ 12 h 34"/>
                <a:gd name="T10" fmla="*/ 24 w 45"/>
                <a:gd name="T11" fmla="*/ 6 h 34"/>
                <a:gd name="T12" fmla="*/ 18 w 45"/>
                <a:gd name="T13" fmla="*/ 3 h 34"/>
                <a:gd name="T14" fmla="*/ 13 w 45"/>
                <a:gd name="T15" fmla="*/ 1 h 34"/>
                <a:gd name="T16" fmla="*/ 3 w 45"/>
                <a:gd name="T17" fmla="*/ 3 h 34"/>
                <a:gd name="T18" fmla="*/ 1 w 45"/>
                <a:gd name="T19" fmla="*/ 9 h 34"/>
                <a:gd name="T20" fmla="*/ 9 w 45"/>
                <a:gd name="T21" fmla="*/ 24 h 34"/>
                <a:gd name="T22" fmla="*/ 24 w 45"/>
                <a:gd name="T23" fmla="*/ 29 h 34"/>
                <a:gd name="T24" fmla="*/ 24 w 45"/>
                <a:gd name="T25" fmla="*/ 29 h 34"/>
                <a:gd name="T26" fmla="*/ 24 w 45"/>
                <a:gd name="T27" fmla="*/ 29 h 34"/>
                <a:gd name="T28" fmla="*/ 29 w 45"/>
                <a:gd name="T29" fmla="*/ 28 h 34"/>
                <a:gd name="T30" fmla="*/ 30 w 45"/>
                <a:gd name="T31" fmla="*/ 28 h 34"/>
                <a:gd name="T32" fmla="*/ 34 w 45"/>
                <a:gd name="T33" fmla="*/ 30 h 34"/>
                <a:gd name="T34" fmla="*/ 41 w 45"/>
                <a:gd name="T35" fmla="*/ 34 h 34"/>
                <a:gd name="T36" fmla="*/ 42 w 45"/>
                <a:gd name="T37" fmla="*/ 34 h 34"/>
                <a:gd name="T38" fmla="*/ 45 w 45"/>
                <a:gd name="T39" fmla="*/ 33 h 34"/>
                <a:gd name="T40" fmla="*/ 43 w 45"/>
                <a:gd name="T41" fmla="*/ 29 h 34"/>
                <a:gd name="T42" fmla="*/ 24 w 45"/>
                <a:gd name="T43" fmla="*/ 22 h 34"/>
                <a:gd name="T44" fmla="*/ 24 w 45"/>
                <a:gd name="T45" fmla="*/ 22 h 34"/>
                <a:gd name="T46" fmla="*/ 13 w 45"/>
                <a:gd name="T47" fmla="*/ 19 h 34"/>
                <a:gd name="T48" fmla="*/ 7 w 45"/>
                <a:gd name="T49" fmla="*/ 9 h 34"/>
                <a:gd name="T50" fmla="*/ 7 w 45"/>
                <a:gd name="T51" fmla="*/ 7 h 34"/>
                <a:gd name="T52" fmla="*/ 9 w 45"/>
                <a:gd name="T53" fmla="*/ 6 h 34"/>
                <a:gd name="T54" fmla="*/ 11 w 45"/>
                <a:gd name="T55" fmla="*/ 6 h 34"/>
                <a:gd name="T56" fmla="*/ 16 w 45"/>
                <a:gd name="T57" fmla="*/ 8 h 34"/>
                <a:gd name="T58" fmla="*/ 21 w 45"/>
                <a:gd name="T59" fmla="*/ 11 h 34"/>
                <a:gd name="T60" fmla="*/ 24 w 45"/>
                <a:gd name="T61" fmla="*/ 15 h 34"/>
                <a:gd name="T62" fmla="*/ 26 w 45"/>
                <a:gd name="T63" fmla="*/ 20 h 34"/>
                <a:gd name="T64" fmla="*/ 27 w 45"/>
                <a:gd name="T65" fmla="*/ 22 h 34"/>
                <a:gd name="T66" fmla="*/ 24 w 45"/>
                <a:gd name="T67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" h="34">
                  <a:moveTo>
                    <a:pt x="43" y="29"/>
                  </a:moveTo>
                  <a:cubicBezTo>
                    <a:pt x="41" y="27"/>
                    <a:pt x="38" y="26"/>
                    <a:pt x="37" y="25"/>
                  </a:cubicBezTo>
                  <a:cubicBezTo>
                    <a:pt x="35" y="24"/>
                    <a:pt x="34" y="23"/>
                    <a:pt x="33" y="23"/>
                  </a:cubicBezTo>
                  <a:cubicBezTo>
                    <a:pt x="33" y="22"/>
                    <a:pt x="33" y="20"/>
                    <a:pt x="32" y="18"/>
                  </a:cubicBezTo>
                  <a:cubicBezTo>
                    <a:pt x="31" y="16"/>
                    <a:pt x="30" y="14"/>
                    <a:pt x="29" y="12"/>
                  </a:cubicBezTo>
                  <a:cubicBezTo>
                    <a:pt x="28" y="10"/>
                    <a:pt x="26" y="8"/>
                    <a:pt x="24" y="6"/>
                  </a:cubicBezTo>
                  <a:cubicBezTo>
                    <a:pt x="22" y="5"/>
                    <a:pt x="20" y="4"/>
                    <a:pt x="18" y="3"/>
                  </a:cubicBezTo>
                  <a:cubicBezTo>
                    <a:pt x="16" y="2"/>
                    <a:pt x="15" y="1"/>
                    <a:pt x="13" y="1"/>
                  </a:cubicBezTo>
                  <a:cubicBezTo>
                    <a:pt x="8" y="0"/>
                    <a:pt x="5" y="0"/>
                    <a:pt x="3" y="3"/>
                  </a:cubicBezTo>
                  <a:cubicBezTo>
                    <a:pt x="1" y="4"/>
                    <a:pt x="0" y="7"/>
                    <a:pt x="1" y="9"/>
                  </a:cubicBezTo>
                  <a:cubicBezTo>
                    <a:pt x="1" y="14"/>
                    <a:pt x="4" y="20"/>
                    <a:pt x="9" y="24"/>
                  </a:cubicBezTo>
                  <a:cubicBezTo>
                    <a:pt x="14" y="28"/>
                    <a:pt x="21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6" y="29"/>
                    <a:pt x="28" y="28"/>
                    <a:pt x="29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1" y="28"/>
                    <a:pt x="32" y="29"/>
                    <a:pt x="34" y="30"/>
                  </a:cubicBezTo>
                  <a:cubicBezTo>
                    <a:pt x="35" y="31"/>
                    <a:pt x="38" y="32"/>
                    <a:pt x="41" y="34"/>
                  </a:cubicBezTo>
                  <a:cubicBezTo>
                    <a:pt x="41" y="34"/>
                    <a:pt x="42" y="34"/>
                    <a:pt x="42" y="34"/>
                  </a:cubicBezTo>
                  <a:cubicBezTo>
                    <a:pt x="43" y="34"/>
                    <a:pt x="44" y="34"/>
                    <a:pt x="45" y="33"/>
                  </a:cubicBezTo>
                  <a:cubicBezTo>
                    <a:pt x="45" y="31"/>
                    <a:pt x="45" y="29"/>
                    <a:pt x="43" y="29"/>
                  </a:cubicBezTo>
                  <a:close/>
                  <a:moveTo>
                    <a:pt x="24" y="22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19" y="22"/>
                    <a:pt x="16" y="21"/>
                    <a:pt x="13" y="19"/>
                  </a:cubicBezTo>
                  <a:cubicBezTo>
                    <a:pt x="8" y="15"/>
                    <a:pt x="7" y="11"/>
                    <a:pt x="7" y="9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6"/>
                    <a:pt x="8" y="6"/>
                    <a:pt x="9" y="6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3" y="7"/>
                    <a:pt x="14" y="7"/>
                    <a:pt x="16" y="8"/>
                  </a:cubicBezTo>
                  <a:cubicBezTo>
                    <a:pt x="17" y="9"/>
                    <a:pt x="19" y="10"/>
                    <a:pt x="21" y="11"/>
                  </a:cubicBezTo>
                  <a:cubicBezTo>
                    <a:pt x="22" y="12"/>
                    <a:pt x="23" y="14"/>
                    <a:pt x="24" y="15"/>
                  </a:cubicBezTo>
                  <a:cubicBezTo>
                    <a:pt x="25" y="17"/>
                    <a:pt x="26" y="18"/>
                    <a:pt x="26" y="20"/>
                  </a:cubicBezTo>
                  <a:cubicBezTo>
                    <a:pt x="27" y="21"/>
                    <a:pt x="27" y="22"/>
                    <a:pt x="27" y="22"/>
                  </a:cubicBezTo>
                  <a:cubicBezTo>
                    <a:pt x="26" y="22"/>
                    <a:pt x="25" y="22"/>
                    <a:pt x="24" y="22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6674" y="2739"/>
              <a:ext cx="46" cy="24"/>
            </a:xfrm>
            <a:custGeom>
              <a:avLst/>
              <a:gdLst>
                <a:gd name="T0" fmla="*/ 14 w 27"/>
                <a:gd name="T1" fmla="*/ 0 h 14"/>
                <a:gd name="T2" fmla="*/ 4 w 27"/>
                <a:gd name="T3" fmla="*/ 1 h 14"/>
                <a:gd name="T4" fmla="*/ 0 w 27"/>
                <a:gd name="T5" fmla="*/ 5 h 14"/>
                <a:gd name="T6" fmla="*/ 3 w 27"/>
                <a:gd name="T7" fmla="*/ 11 h 14"/>
                <a:gd name="T8" fmla="*/ 12 w 27"/>
                <a:gd name="T9" fmla="*/ 13 h 14"/>
                <a:gd name="T10" fmla="*/ 23 w 27"/>
                <a:gd name="T11" fmla="*/ 10 h 14"/>
                <a:gd name="T12" fmla="*/ 27 w 27"/>
                <a:gd name="T13" fmla="*/ 7 h 14"/>
                <a:gd name="T14" fmla="*/ 23 w 27"/>
                <a:gd name="T15" fmla="*/ 3 h 14"/>
                <a:gd name="T16" fmla="*/ 14 w 27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0"/>
                  </a:moveTo>
                  <a:cubicBezTo>
                    <a:pt x="10" y="0"/>
                    <a:pt x="7" y="0"/>
                    <a:pt x="4" y="1"/>
                  </a:cubicBezTo>
                  <a:cubicBezTo>
                    <a:pt x="2" y="2"/>
                    <a:pt x="0" y="3"/>
                    <a:pt x="0" y="5"/>
                  </a:cubicBezTo>
                  <a:cubicBezTo>
                    <a:pt x="0" y="7"/>
                    <a:pt x="1" y="9"/>
                    <a:pt x="3" y="11"/>
                  </a:cubicBezTo>
                  <a:cubicBezTo>
                    <a:pt x="5" y="12"/>
                    <a:pt x="9" y="13"/>
                    <a:pt x="12" y="13"/>
                  </a:cubicBezTo>
                  <a:cubicBezTo>
                    <a:pt x="16" y="14"/>
                    <a:pt x="20" y="12"/>
                    <a:pt x="23" y="10"/>
                  </a:cubicBezTo>
                  <a:cubicBezTo>
                    <a:pt x="25" y="9"/>
                    <a:pt x="27" y="7"/>
                    <a:pt x="27" y="7"/>
                  </a:cubicBezTo>
                  <a:cubicBezTo>
                    <a:pt x="27" y="7"/>
                    <a:pt x="25" y="5"/>
                    <a:pt x="23" y="3"/>
                  </a:cubicBezTo>
                  <a:cubicBezTo>
                    <a:pt x="21" y="2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Freeform 77"/>
            <p:cNvSpPr>
              <a:spLocks noEditPoints="1"/>
            </p:cNvSpPr>
            <p:nvPr/>
          </p:nvSpPr>
          <p:spPr bwMode="auto">
            <a:xfrm>
              <a:off x="6669" y="2734"/>
              <a:ext cx="56" cy="32"/>
            </a:xfrm>
            <a:custGeom>
              <a:avLst/>
              <a:gdLst>
                <a:gd name="T0" fmla="*/ 16 w 33"/>
                <a:gd name="T1" fmla="*/ 19 h 19"/>
                <a:gd name="T2" fmla="*/ 16 w 33"/>
                <a:gd name="T3" fmla="*/ 19 h 19"/>
                <a:gd name="T4" fmla="*/ 15 w 33"/>
                <a:gd name="T5" fmla="*/ 19 h 19"/>
                <a:gd name="T6" fmla="*/ 5 w 33"/>
                <a:gd name="T7" fmla="*/ 16 h 19"/>
                <a:gd name="T8" fmla="*/ 0 w 33"/>
                <a:gd name="T9" fmla="*/ 8 h 19"/>
                <a:gd name="T10" fmla="*/ 6 w 33"/>
                <a:gd name="T11" fmla="*/ 1 h 19"/>
                <a:gd name="T12" fmla="*/ 17 w 33"/>
                <a:gd name="T13" fmla="*/ 0 h 19"/>
                <a:gd name="T14" fmla="*/ 28 w 33"/>
                <a:gd name="T15" fmla="*/ 4 h 19"/>
                <a:gd name="T16" fmla="*/ 32 w 33"/>
                <a:gd name="T17" fmla="*/ 8 h 19"/>
                <a:gd name="T18" fmla="*/ 32 w 33"/>
                <a:gd name="T19" fmla="*/ 12 h 19"/>
                <a:gd name="T20" fmla="*/ 27 w 33"/>
                <a:gd name="T21" fmla="*/ 16 h 19"/>
                <a:gd name="T22" fmla="*/ 16 w 33"/>
                <a:gd name="T23" fmla="*/ 19 h 19"/>
                <a:gd name="T24" fmla="*/ 15 w 33"/>
                <a:gd name="T25" fmla="*/ 6 h 19"/>
                <a:gd name="T26" fmla="*/ 8 w 33"/>
                <a:gd name="T27" fmla="*/ 7 h 19"/>
                <a:gd name="T28" fmla="*/ 6 w 33"/>
                <a:gd name="T29" fmla="*/ 9 h 19"/>
                <a:gd name="T30" fmla="*/ 8 w 33"/>
                <a:gd name="T31" fmla="*/ 11 h 19"/>
                <a:gd name="T32" fmla="*/ 16 w 33"/>
                <a:gd name="T33" fmla="*/ 14 h 19"/>
                <a:gd name="T34" fmla="*/ 16 w 33"/>
                <a:gd name="T35" fmla="*/ 14 h 19"/>
                <a:gd name="T36" fmla="*/ 24 w 33"/>
                <a:gd name="T37" fmla="*/ 11 h 19"/>
                <a:gd name="T38" fmla="*/ 26 w 33"/>
                <a:gd name="T39" fmla="*/ 10 h 19"/>
                <a:gd name="T40" fmla="*/ 24 w 33"/>
                <a:gd name="T41" fmla="*/ 9 h 19"/>
                <a:gd name="T42" fmla="*/ 17 w 33"/>
                <a:gd name="T43" fmla="*/ 6 h 19"/>
                <a:gd name="T44" fmla="*/ 15 w 33"/>
                <a:gd name="T45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19">
                  <a:moveTo>
                    <a:pt x="16" y="19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5" y="19"/>
                  </a:cubicBezTo>
                  <a:cubicBezTo>
                    <a:pt x="11" y="19"/>
                    <a:pt x="7" y="18"/>
                    <a:pt x="5" y="16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1" y="5"/>
                    <a:pt x="3" y="3"/>
                    <a:pt x="6" y="1"/>
                  </a:cubicBezTo>
                  <a:cubicBezTo>
                    <a:pt x="10" y="0"/>
                    <a:pt x="13" y="0"/>
                    <a:pt x="17" y="0"/>
                  </a:cubicBezTo>
                  <a:cubicBezTo>
                    <a:pt x="21" y="0"/>
                    <a:pt x="24" y="1"/>
                    <a:pt x="28" y="4"/>
                  </a:cubicBezTo>
                  <a:cubicBezTo>
                    <a:pt x="30" y="6"/>
                    <a:pt x="32" y="8"/>
                    <a:pt x="32" y="8"/>
                  </a:cubicBezTo>
                  <a:cubicBezTo>
                    <a:pt x="33" y="9"/>
                    <a:pt x="33" y="11"/>
                    <a:pt x="32" y="12"/>
                  </a:cubicBezTo>
                  <a:cubicBezTo>
                    <a:pt x="32" y="12"/>
                    <a:pt x="30" y="14"/>
                    <a:pt x="27" y="16"/>
                  </a:cubicBezTo>
                  <a:cubicBezTo>
                    <a:pt x="25" y="17"/>
                    <a:pt x="21" y="19"/>
                    <a:pt x="16" y="19"/>
                  </a:cubicBezTo>
                  <a:close/>
                  <a:moveTo>
                    <a:pt x="15" y="6"/>
                  </a:moveTo>
                  <a:cubicBezTo>
                    <a:pt x="12" y="6"/>
                    <a:pt x="10" y="6"/>
                    <a:pt x="8" y="7"/>
                  </a:cubicBezTo>
                  <a:cubicBezTo>
                    <a:pt x="7" y="7"/>
                    <a:pt x="6" y="8"/>
                    <a:pt x="6" y="9"/>
                  </a:cubicBezTo>
                  <a:cubicBezTo>
                    <a:pt x="6" y="9"/>
                    <a:pt x="7" y="10"/>
                    <a:pt x="8" y="11"/>
                  </a:cubicBezTo>
                  <a:cubicBezTo>
                    <a:pt x="10" y="12"/>
                    <a:pt x="13" y="13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9" y="14"/>
                    <a:pt x="22" y="12"/>
                    <a:pt x="24" y="11"/>
                  </a:cubicBezTo>
                  <a:cubicBezTo>
                    <a:pt x="25" y="10"/>
                    <a:pt x="25" y="10"/>
                    <a:pt x="26" y="10"/>
                  </a:cubicBezTo>
                  <a:cubicBezTo>
                    <a:pt x="25" y="9"/>
                    <a:pt x="25" y="9"/>
                    <a:pt x="24" y="9"/>
                  </a:cubicBezTo>
                  <a:cubicBezTo>
                    <a:pt x="23" y="7"/>
                    <a:pt x="20" y="6"/>
                    <a:pt x="17" y="6"/>
                  </a:cubicBezTo>
                  <a:cubicBezTo>
                    <a:pt x="16" y="6"/>
                    <a:pt x="16" y="6"/>
                    <a:pt x="15" y="6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6715" y="2742"/>
              <a:ext cx="36" cy="14"/>
            </a:xfrm>
            <a:custGeom>
              <a:avLst/>
              <a:gdLst>
                <a:gd name="T0" fmla="*/ 3 w 21"/>
                <a:gd name="T1" fmla="*/ 8 h 8"/>
                <a:gd name="T2" fmla="*/ 0 w 21"/>
                <a:gd name="T3" fmla="*/ 5 h 8"/>
                <a:gd name="T4" fmla="*/ 3 w 21"/>
                <a:gd name="T5" fmla="*/ 2 h 8"/>
                <a:gd name="T6" fmla="*/ 4 w 21"/>
                <a:gd name="T7" fmla="*/ 2 h 8"/>
                <a:gd name="T8" fmla="*/ 7 w 21"/>
                <a:gd name="T9" fmla="*/ 2 h 8"/>
                <a:gd name="T10" fmla="*/ 8 w 21"/>
                <a:gd name="T11" fmla="*/ 1 h 8"/>
                <a:gd name="T12" fmla="*/ 17 w 21"/>
                <a:gd name="T13" fmla="*/ 1 h 8"/>
                <a:gd name="T14" fmla="*/ 17 w 21"/>
                <a:gd name="T15" fmla="*/ 1 h 8"/>
                <a:gd name="T16" fmla="*/ 20 w 21"/>
                <a:gd name="T17" fmla="*/ 3 h 8"/>
                <a:gd name="T18" fmla="*/ 18 w 21"/>
                <a:gd name="T19" fmla="*/ 7 h 8"/>
                <a:gd name="T20" fmla="*/ 17 w 21"/>
                <a:gd name="T21" fmla="*/ 7 h 8"/>
                <a:gd name="T22" fmla="*/ 9 w 21"/>
                <a:gd name="T23" fmla="*/ 7 h 8"/>
                <a:gd name="T24" fmla="*/ 8 w 21"/>
                <a:gd name="T25" fmla="*/ 7 h 8"/>
                <a:gd name="T26" fmla="*/ 4 w 21"/>
                <a:gd name="T27" fmla="*/ 8 h 8"/>
                <a:gd name="T28" fmla="*/ 3 w 21"/>
                <a:gd name="T29" fmla="*/ 8 h 8"/>
                <a:gd name="T30" fmla="*/ 3 w 21"/>
                <a:gd name="T3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8">
                  <a:moveTo>
                    <a:pt x="3" y="8"/>
                  </a:moveTo>
                  <a:cubicBezTo>
                    <a:pt x="1" y="8"/>
                    <a:pt x="0" y="6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1" y="1"/>
                    <a:pt x="14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9" y="0"/>
                    <a:pt x="20" y="2"/>
                    <a:pt x="20" y="3"/>
                  </a:cubicBezTo>
                  <a:cubicBezTo>
                    <a:pt x="21" y="5"/>
                    <a:pt x="19" y="6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4" y="7"/>
                    <a:pt x="11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6725" y="2696"/>
              <a:ext cx="41" cy="24"/>
            </a:xfrm>
            <a:custGeom>
              <a:avLst/>
              <a:gdLst>
                <a:gd name="T0" fmla="*/ 11 w 24"/>
                <a:gd name="T1" fmla="*/ 1 h 14"/>
                <a:gd name="T2" fmla="*/ 1 w 24"/>
                <a:gd name="T3" fmla="*/ 9 h 14"/>
                <a:gd name="T4" fmla="*/ 5 w 24"/>
                <a:gd name="T5" fmla="*/ 13 h 14"/>
                <a:gd name="T6" fmla="*/ 14 w 24"/>
                <a:gd name="T7" fmla="*/ 13 h 14"/>
                <a:gd name="T8" fmla="*/ 22 w 24"/>
                <a:gd name="T9" fmla="*/ 7 h 14"/>
                <a:gd name="T10" fmla="*/ 24 w 24"/>
                <a:gd name="T11" fmla="*/ 3 h 14"/>
                <a:gd name="T12" fmla="*/ 20 w 24"/>
                <a:gd name="T13" fmla="*/ 1 h 14"/>
                <a:gd name="T14" fmla="*/ 11 w 24"/>
                <a:gd name="T1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4">
                  <a:moveTo>
                    <a:pt x="11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11"/>
                    <a:pt x="3" y="12"/>
                    <a:pt x="5" y="13"/>
                  </a:cubicBezTo>
                  <a:cubicBezTo>
                    <a:pt x="7" y="14"/>
                    <a:pt x="11" y="14"/>
                    <a:pt x="14" y="13"/>
                  </a:cubicBezTo>
                  <a:cubicBezTo>
                    <a:pt x="17" y="12"/>
                    <a:pt x="20" y="9"/>
                    <a:pt x="22" y="7"/>
                  </a:cubicBezTo>
                  <a:cubicBezTo>
                    <a:pt x="23" y="5"/>
                    <a:pt x="24" y="3"/>
                    <a:pt x="24" y="3"/>
                  </a:cubicBezTo>
                  <a:cubicBezTo>
                    <a:pt x="24" y="3"/>
                    <a:pt x="23" y="2"/>
                    <a:pt x="20" y="1"/>
                  </a:cubicBezTo>
                  <a:cubicBezTo>
                    <a:pt x="17" y="0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" name="Freeform 80"/>
            <p:cNvSpPr>
              <a:spLocks noEditPoints="1"/>
            </p:cNvSpPr>
            <p:nvPr/>
          </p:nvSpPr>
          <p:spPr bwMode="auto">
            <a:xfrm>
              <a:off x="6720" y="2686"/>
              <a:ext cx="77" cy="38"/>
            </a:xfrm>
            <a:custGeom>
              <a:avLst/>
              <a:gdLst>
                <a:gd name="T0" fmla="*/ 44 w 45"/>
                <a:gd name="T1" fmla="*/ 2 h 22"/>
                <a:gd name="T2" fmla="*/ 40 w 45"/>
                <a:gd name="T3" fmla="*/ 0 h 22"/>
                <a:gd name="T4" fmla="*/ 38 w 45"/>
                <a:gd name="T5" fmla="*/ 1 h 22"/>
                <a:gd name="T6" fmla="*/ 30 w 45"/>
                <a:gd name="T7" fmla="*/ 5 h 22"/>
                <a:gd name="T8" fmla="*/ 28 w 45"/>
                <a:gd name="T9" fmla="*/ 6 h 22"/>
                <a:gd name="T10" fmla="*/ 24 w 45"/>
                <a:gd name="T11" fmla="*/ 4 h 22"/>
                <a:gd name="T12" fmla="*/ 13 w 45"/>
                <a:gd name="T13" fmla="*/ 4 h 22"/>
                <a:gd name="T14" fmla="*/ 1 w 45"/>
                <a:gd name="T15" fmla="*/ 16 h 22"/>
                <a:gd name="T16" fmla="*/ 7 w 45"/>
                <a:gd name="T17" fmla="*/ 22 h 22"/>
                <a:gd name="T18" fmla="*/ 12 w 45"/>
                <a:gd name="T19" fmla="*/ 22 h 22"/>
                <a:gd name="T20" fmla="*/ 18 w 45"/>
                <a:gd name="T21" fmla="*/ 22 h 22"/>
                <a:gd name="T22" fmla="*/ 27 w 45"/>
                <a:gd name="T23" fmla="*/ 15 h 22"/>
                <a:gd name="T24" fmla="*/ 29 w 45"/>
                <a:gd name="T25" fmla="*/ 11 h 22"/>
                <a:gd name="T26" fmla="*/ 32 w 45"/>
                <a:gd name="T27" fmla="*/ 10 h 22"/>
                <a:gd name="T28" fmla="*/ 40 w 45"/>
                <a:gd name="T29" fmla="*/ 7 h 22"/>
                <a:gd name="T30" fmla="*/ 42 w 45"/>
                <a:gd name="T31" fmla="*/ 6 h 22"/>
                <a:gd name="T32" fmla="*/ 44 w 45"/>
                <a:gd name="T33" fmla="*/ 2 h 22"/>
                <a:gd name="T34" fmla="*/ 22 w 45"/>
                <a:gd name="T35" fmla="*/ 11 h 22"/>
                <a:gd name="T36" fmla="*/ 16 w 45"/>
                <a:gd name="T37" fmla="*/ 16 h 22"/>
                <a:gd name="T38" fmla="*/ 9 w 45"/>
                <a:gd name="T39" fmla="*/ 16 h 22"/>
                <a:gd name="T40" fmla="*/ 7 w 45"/>
                <a:gd name="T41" fmla="*/ 15 h 22"/>
                <a:gd name="T42" fmla="*/ 15 w 45"/>
                <a:gd name="T43" fmla="*/ 10 h 22"/>
                <a:gd name="T44" fmla="*/ 18 w 45"/>
                <a:gd name="T45" fmla="*/ 9 h 22"/>
                <a:gd name="T46" fmla="*/ 22 w 45"/>
                <a:gd name="T47" fmla="*/ 10 h 22"/>
                <a:gd name="T48" fmla="*/ 23 w 45"/>
                <a:gd name="T49" fmla="*/ 10 h 22"/>
                <a:gd name="T50" fmla="*/ 22 w 45"/>
                <a:gd name="T51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" h="22">
                  <a:moveTo>
                    <a:pt x="44" y="2"/>
                  </a:moveTo>
                  <a:cubicBezTo>
                    <a:pt x="43" y="0"/>
                    <a:pt x="41" y="0"/>
                    <a:pt x="40" y="0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4" y="3"/>
                    <a:pt x="31" y="4"/>
                    <a:pt x="30" y="5"/>
                  </a:cubicBezTo>
                  <a:cubicBezTo>
                    <a:pt x="29" y="5"/>
                    <a:pt x="28" y="5"/>
                    <a:pt x="28" y="6"/>
                  </a:cubicBezTo>
                  <a:cubicBezTo>
                    <a:pt x="27" y="5"/>
                    <a:pt x="25" y="5"/>
                    <a:pt x="24" y="4"/>
                  </a:cubicBezTo>
                  <a:cubicBezTo>
                    <a:pt x="20" y="3"/>
                    <a:pt x="17" y="3"/>
                    <a:pt x="13" y="4"/>
                  </a:cubicBezTo>
                  <a:cubicBezTo>
                    <a:pt x="5" y="6"/>
                    <a:pt x="0" y="11"/>
                    <a:pt x="1" y="16"/>
                  </a:cubicBezTo>
                  <a:cubicBezTo>
                    <a:pt x="2" y="19"/>
                    <a:pt x="4" y="21"/>
                    <a:pt x="7" y="22"/>
                  </a:cubicBezTo>
                  <a:cubicBezTo>
                    <a:pt x="9" y="22"/>
                    <a:pt x="10" y="22"/>
                    <a:pt x="12" y="22"/>
                  </a:cubicBezTo>
                  <a:cubicBezTo>
                    <a:pt x="14" y="22"/>
                    <a:pt x="16" y="22"/>
                    <a:pt x="18" y="22"/>
                  </a:cubicBezTo>
                  <a:cubicBezTo>
                    <a:pt x="21" y="21"/>
                    <a:pt x="24" y="18"/>
                    <a:pt x="27" y="15"/>
                  </a:cubicBezTo>
                  <a:cubicBezTo>
                    <a:pt x="28" y="13"/>
                    <a:pt x="29" y="12"/>
                    <a:pt x="29" y="11"/>
                  </a:cubicBezTo>
                  <a:cubicBezTo>
                    <a:pt x="30" y="11"/>
                    <a:pt x="31" y="11"/>
                    <a:pt x="32" y="10"/>
                  </a:cubicBezTo>
                  <a:cubicBezTo>
                    <a:pt x="34" y="10"/>
                    <a:pt x="37" y="8"/>
                    <a:pt x="40" y="7"/>
                  </a:cubicBezTo>
                  <a:cubicBezTo>
                    <a:pt x="41" y="6"/>
                    <a:pt x="42" y="6"/>
                    <a:pt x="42" y="6"/>
                  </a:cubicBezTo>
                  <a:cubicBezTo>
                    <a:pt x="44" y="5"/>
                    <a:pt x="45" y="3"/>
                    <a:pt x="44" y="2"/>
                  </a:cubicBezTo>
                  <a:close/>
                  <a:moveTo>
                    <a:pt x="22" y="11"/>
                  </a:moveTo>
                  <a:cubicBezTo>
                    <a:pt x="20" y="14"/>
                    <a:pt x="18" y="15"/>
                    <a:pt x="16" y="16"/>
                  </a:cubicBezTo>
                  <a:cubicBezTo>
                    <a:pt x="14" y="17"/>
                    <a:pt x="11" y="17"/>
                    <a:pt x="9" y="16"/>
                  </a:cubicBezTo>
                  <a:cubicBezTo>
                    <a:pt x="7" y="16"/>
                    <a:pt x="7" y="15"/>
                    <a:pt x="7" y="15"/>
                  </a:cubicBezTo>
                  <a:cubicBezTo>
                    <a:pt x="7" y="14"/>
                    <a:pt x="9" y="11"/>
                    <a:pt x="15" y="10"/>
                  </a:cubicBezTo>
                  <a:cubicBezTo>
                    <a:pt x="16" y="9"/>
                    <a:pt x="17" y="9"/>
                    <a:pt x="18" y="9"/>
                  </a:cubicBezTo>
                  <a:cubicBezTo>
                    <a:pt x="19" y="9"/>
                    <a:pt x="21" y="9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2" y="11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6768" y="2644"/>
              <a:ext cx="32" cy="25"/>
            </a:xfrm>
            <a:custGeom>
              <a:avLst/>
              <a:gdLst>
                <a:gd name="T0" fmla="*/ 7 w 19"/>
                <a:gd name="T1" fmla="*/ 2 h 15"/>
                <a:gd name="T2" fmla="*/ 4 w 19"/>
                <a:gd name="T3" fmla="*/ 5 h 15"/>
                <a:gd name="T4" fmla="*/ 2 w 19"/>
                <a:gd name="T5" fmla="*/ 8 h 15"/>
                <a:gd name="T6" fmla="*/ 1 w 19"/>
                <a:gd name="T7" fmla="*/ 13 h 15"/>
                <a:gd name="T8" fmla="*/ 6 w 19"/>
                <a:gd name="T9" fmla="*/ 15 h 15"/>
                <a:gd name="T10" fmla="*/ 13 w 19"/>
                <a:gd name="T11" fmla="*/ 11 h 15"/>
                <a:gd name="T12" fmla="*/ 18 w 19"/>
                <a:gd name="T13" fmla="*/ 4 h 15"/>
                <a:gd name="T14" fmla="*/ 19 w 19"/>
                <a:gd name="T15" fmla="*/ 0 h 15"/>
                <a:gd name="T16" fmla="*/ 15 w 19"/>
                <a:gd name="T17" fmla="*/ 0 h 15"/>
                <a:gd name="T18" fmla="*/ 7 w 19"/>
                <a:gd name="T1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5">
                  <a:moveTo>
                    <a:pt x="7" y="2"/>
                  </a:moveTo>
                  <a:cubicBezTo>
                    <a:pt x="6" y="3"/>
                    <a:pt x="5" y="4"/>
                    <a:pt x="4" y="5"/>
                  </a:cubicBezTo>
                  <a:cubicBezTo>
                    <a:pt x="3" y="6"/>
                    <a:pt x="2" y="7"/>
                    <a:pt x="2" y="8"/>
                  </a:cubicBezTo>
                  <a:cubicBezTo>
                    <a:pt x="1" y="10"/>
                    <a:pt x="0" y="11"/>
                    <a:pt x="1" y="13"/>
                  </a:cubicBezTo>
                  <a:cubicBezTo>
                    <a:pt x="2" y="14"/>
                    <a:pt x="4" y="15"/>
                    <a:pt x="6" y="15"/>
                  </a:cubicBezTo>
                  <a:cubicBezTo>
                    <a:pt x="8" y="14"/>
                    <a:pt x="11" y="13"/>
                    <a:pt x="13" y="11"/>
                  </a:cubicBezTo>
                  <a:cubicBezTo>
                    <a:pt x="16" y="10"/>
                    <a:pt x="17" y="7"/>
                    <a:pt x="18" y="4"/>
                  </a:cubicBezTo>
                  <a:cubicBezTo>
                    <a:pt x="19" y="2"/>
                    <a:pt x="19" y="0"/>
                    <a:pt x="19" y="0"/>
                  </a:cubicBezTo>
                  <a:cubicBezTo>
                    <a:pt x="19" y="0"/>
                    <a:pt x="17" y="0"/>
                    <a:pt x="15" y="0"/>
                  </a:cubicBezTo>
                  <a:cubicBezTo>
                    <a:pt x="12" y="0"/>
                    <a:pt x="9" y="0"/>
                    <a:pt x="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" name="Freeform 82"/>
            <p:cNvSpPr>
              <a:spLocks noEditPoints="1"/>
            </p:cNvSpPr>
            <p:nvPr/>
          </p:nvSpPr>
          <p:spPr bwMode="auto">
            <a:xfrm>
              <a:off x="6751" y="2618"/>
              <a:ext cx="75" cy="66"/>
            </a:xfrm>
            <a:custGeom>
              <a:avLst/>
              <a:gdLst>
                <a:gd name="T0" fmla="*/ 43 w 44"/>
                <a:gd name="T1" fmla="*/ 2 h 39"/>
                <a:gd name="T2" fmla="*/ 42 w 44"/>
                <a:gd name="T3" fmla="*/ 2 h 39"/>
                <a:gd name="T4" fmla="*/ 28 w 44"/>
                <a:gd name="T5" fmla="*/ 12 h 39"/>
                <a:gd name="T6" fmla="*/ 15 w 44"/>
                <a:gd name="T7" fmla="*/ 15 h 39"/>
                <a:gd name="T8" fmla="*/ 25 w 44"/>
                <a:gd name="T9" fmla="*/ 29 h 39"/>
                <a:gd name="T10" fmla="*/ 32 w 44"/>
                <a:gd name="T11" fmla="*/ 16 h 39"/>
                <a:gd name="T12" fmla="*/ 43 w 44"/>
                <a:gd name="T13" fmla="*/ 6 h 39"/>
                <a:gd name="T14" fmla="*/ 43 w 44"/>
                <a:gd name="T15" fmla="*/ 2 h 39"/>
                <a:gd name="T16" fmla="*/ 25 w 44"/>
                <a:gd name="T17" fmla="*/ 18 h 39"/>
                <a:gd name="T18" fmla="*/ 22 w 44"/>
                <a:gd name="T19" fmla="*/ 24 h 39"/>
                <a:gd name="T20" fmla="*/ 16 w 44"/>
                <a:gd name="T21" fmla="*/ 27 h 39"/>
                <a:gd name="T22" fmla="*/ 15 w 44"/>
                <a:gd name="T23" fmla="*/ 27 h 39"/>
                <a:gd name="T24" fmla="*/ 14 w 44"/>
                <a:gd name="T25" fmla="*/ 26 h 39"/>
                <a:gd name="T26" fmla="*/ 14 w 44"/>
                <a:gd name="T27" fmla="*/ 24 h 39"/>
                <a:gd name="T28" fmla="*/ 16 w 44"/>
                <a:gd name="T29" fmla="*/ 22 h 39"/>
                <a:gd name="T30" fmla="*/ 19 w 44"/>
                <a:gd name="T31" fmla="*/ 20 h 39"/>
                <a:gd name="T32" fmla="*/ 25 w 44"/>
                <a:gd name="T33" fmla="*/ 18 h 39"/>
                <a:gd name="T34" fmla="*/ 26 w 44"/>
                <a:gd name="T35" fmla="*/ 18 h 39"/>
                <a:gd name="T36" fmla="*/ 25 w 44"/>
                <a:gd name="T37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39">
                  <a:moveTo>
                    <a:pt x="43" y="2"/>
                  </a:moveTo>
                  <a:cubicBezTo>
                    <a:pt x="43" y="2"/>
                    <a:pt x="42" y="2"/>
                    <a:pt x="42" y="2"/>
                  </a:cubicBezTo>
                  <a:cubicBezTo>
                    <a:pt x="40" y="0"/>
                    <a:pt x="39" y="3"/>
                    <a:pt x="28" y="12"/>
                  </a:cubicBezTo>
                  <a:cubicBezTo>
                    <a:pt x="24" y="12"/>
                    <a:pt x="19" y="12"/>
                    <a:pt x="15" y="15"/>
                  </a:cubicBezTo>
                  <a:cubicBezTo>
                    <a:pt x="0" y="26"/>
                    <a:pt x="10" y="39"/>
                    <a:pt x="25" y="29"/>
                  </a:cubicBezTo>
                  <a:cubicBezTo>
                    <a:pt x="29" y="26"/>
                    <a:pt x="31" y="21"/>
                    <a:pt x="32" y="16"/>
                  </a:cubicBezTo>
                  <a:cubicBezTo>
                    <a:pt x="36" y="13"/>
                    <a:pt x="41" y="9"/>
                    <a:pt x="43" y="6"/>
                  </a:cubicBezTo>
                  <a:cubicBezTo>
                    <a:pt x="44" y="5"/>
                    <a:pt x="44" y="4"/>
                    <a:pt x="43" y="2"/>
                  </a:cubicBezTo>
                  <a:close/>
                  <a:moveTo>
                    <a:pt x="25" y="18"/>
                  </a:moveTo>
                  <a:cubicBezTo>
                    <a:pt x="24" y="21"/>
                    <a:pt x="23" y="23"/>
                    <a:pt x="22" y="24"/>
                  </a:cubicBezTo>
                  <a:cubicBezTo>
                    <a:pt x="20" y="25"/>
                    <a:pt x="17" y="26"/>
                    <a:pt x="16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4" y="26"/>
                    <a:pt x="14" y="25"/>
                    <a:pt x="14" y="24"/>
                  </a:cubicBezTo>
                  <a:cubicBezTo>
                    <a:pt x="15" y="23"/>
                    <a:pt x="15" y="23"/>
                    <a:pt x="16" y="22"/>
                  </a:cubicBezTo>
                  <a:cubicBezTo>
                    <a:pt x="17" y="21"/>
                    <a:pt x="18" y="20"/>
                    <a:pt x="19" y="20"/>
                  </a:cubicBezTo>
                  <a:cubicBezTo>
                    <a:pt x="20" y="19"/>
                    <a:pt x="22" y="18"/>
                    <a:pt x="25" y="18"/>
                  </a:cubicBezTo>
                  <a:cubicBezTo>
                    <a:pt x="25" y="18"/>
                    <a:pt x="25" y="18"/>
                    <a:pt x="26" y="18"/>
                  </a:cubicBezTo>
                  <a:cubicBezTo>
                    <a:pt x="26" y="18"/>
                    <a:pt x="25" y="18"/>
                    <a:pt x="25" y="18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6797" y="2581"/>
              <a:ext cx="24" cy="30"/>
            </a:xfrm>
            <a:custGeom>
              <a:avLst/>
              <a:gdLst>
                <a:gd name="T0" fmla="*/ 4 w 14"/>
                <a:gd name="T1" fmla="*/ 6 h 18"/>
                <a:gd name="T2" fmla="*/ 2 w 14"/>
                <a:gd name="T3" fmla="*/ 17 h 18"/>
                <a:gd name="T4" fmla="*/ 7 w 14"/>
                <a:gd name="T5" fmla="*/ 17 h 18"/>
                <a:gd name="T6" fmla="*/ 12 w 14"/>
                <a:gd name="T7" fmla="*/ 12 h 18"/>
                <a:gd name="T8" fmla="*/ 14 w 14"/>
                <a:gd name="T9" fmla="*/ 4 h 18"/>
                <a:gd name="T10" fmla="*/ 13 w 14"/>
                <a:gd name="T11" fmla="*/ 0 h 18"/>
                <a:gd name="T12" fmla="*/ 10 w 14"/>
                <a:gd name="T13" fmla="*/ 1 h 18"/>
                <a:gd name="T14" fmla="*/ 4 w 14"/>
                <a:gd name="T1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8">
                  <a:moveTo>
                    <a:pt x="4" y="6"/>
                  </a:moveTo>
                  <a:cubicBezTo>
                    <a:pt x="1" y="10"/>
                    <a:pt x="0" y="15"/>
                    <a:pt x="2" y="17"/>
                  </a:cubicBezTo>
                  <a:cubicBezTo>
                    <a:pt x="3" y="18"/>
                    <a:pt x="5" y="18"/>
                    <a:pt x="7" y="17"/>
                  </a:cubicBezTo>
                  <a:cubicBezTo>
                    <a:pt x="9" y="16"/>
                    <a:pt x="11" y="14"/>
                    <a:pt x="12" y="12"/>
                  </a:cubicBezTo>
                  <a:cubicBezTo>
                    <a:pt x="14" y="9"/>
                    <a:pt x="14" y="6"/>
                    <a:pt x="14" y="4"/>
                  </a:cubicBezTo>
                  <a:cubicBezTo>
                    <a:pt x="14" y="2"/>
                    <a:pt x="13" y="0"/>
                    <a:pt x="13" y="0"/>
                  </a:cubicBezTo>
                  <a:cubicBezTo>
                    <a:pt x="13" y="0"/>
                    <a:pt x="12" y="0"/>
                    <a:pt x="10" y="1"/>
                  </a:cubicBezTo>
                  <a:cubicBezTo>
                    <a:pt x="8" y="2"/>
                    <a:pt x="5" y="3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4" name="Freeform 84"/>
            <p:cNvSpPr>
              <a:spLocks noEditPoints="1"/>
            </p:cNvSpPr>
            <p:nvPr/>
          </p:nvSpPr>
          <p:spPr bwMode="auto">
            <a:xfrm>
              <a:off x="6792" y="2550"/>
              <a:ext cx="46" cy="65"/>
            </a:xfrm>
            <a:custGeom>
              <a:avLst/>
              <a:gdLst>
                <a:gd name="T0" fmla="*/ 25 w 27"/>
                <a:gd name="T1" fmla="*/ 1 h 38"/>
                <a:gd name="T2" fmla="*/ 21 w 27"/>
                <a:gd name="T3" fmla="*/ 2 h 38"/>
                <a:gd name="T4" fmla="*/ 17 w 27"/>
                <a:gd name="T5" fmla="*/ 11 h 38"/>
                <a:gd name="T6" fmla="*/ 14 w 27"/>
                <a:gd name="T7" fmla="*/ 15 h 38"/>
                <a:gd name="T8" fmla="*/ 12 w 27"/>
                <a:gd name="T9" fmla="*/ 16 h 38"/>
                <a:gd name="T10" fmla="*/ 4 w 27"/>
                <a:gd name="T11" fmla="*/ 22 h 38"/>
                <a:gd name="T12" fmla="*/ 4 w 27"/>
                <a:gd name="T13" fmla="*/ 37 h 38"/>
                <a:gd name="T14" fmla="*/ 7 w 27"/>
                <a:gd name="T15" fmla="*/ 38 h 38"/>
                <a:gd name="T16" fmla="*/ 11 w 27"/>
                <a:gd name="T17" fmla="*/ 37 h 38"/>
                <a:gd name="T18" fmla="*/ 18 w 27"/>
                <a:gd name="T19" fmla="*/ 31 h 38"/>
                <a:gd name="T20" fmla="*/ 20 w 27"/>
                <a:gd name="T21" fmla="*/ 22 h 38"/>
                <a:gd name="T22" fmla="*/ 20 w 27"/>
                <a:gd name="T23" fmla="*/ 18 h 38"/>
                <a:gd name="T24" fmla="*/ 22 w 27"/>
                <a:gd name="T25" fmla="*/ 13 h 38"/>
                <a:gd name="T26" fmla="*/ 24 w 27"/>
                <a:gd name="T27" fmla="*/ 9 h 38"/>
                <a:gd name="T28" fmla="*/ 26 w 27"/>
                <a:gd name="T29" fmla="*/ 5 h 38"/>
                <a:gd name="T30" fmla="*/ 26 w 27"/>
                <a:gd name="T31" fmla="*/ 2 h 38"/>
                <a:gd name="T32" fmla="*/ 25 w 27"/>
                <a:gd name="T33" fmla="*/ 1 h 38"/>
                <a:gd name="T34" fmla="*/ 13 w 27"/>
                <a:gd name="T35" fmla="*/ 28 h 38"/>
                <a:gd name="T36" fmla="*/ 9 w 27"/>
                <a:gd name="T37" fmla="*/ 32 h 38"/>
                <a:gd name="T38" fmla="*/ 7 w 27"/>
                <a:gd name="T39" fmla="*/ 32 h 38"/>
                <a:gd name="T40" fmla="*/ 7 w 27"/>
                <a:gd name="T41" fmla="*/ 33 h 38"/>
                <a:gd name="T42" fmla="*/ 9 w 27"/>
                <a:gd name="T43" fmla="*/ 25 h 38"/>
                <a:gd name="T44" fmla="*/ 14 w 27"/>
                <a:gd name="T45" fmla="*/ 22 h 38"/>
                <a:gd name="T46" fmla="*/ 14 w 27"/>
                <a:gd name="T47" fmla="*/ 22 h 38"/>
                <a:gd name="T48" fmla="*/ 14 w 27"/>
                <a:gd name="T49" fmla="*/ 22 h 38"/>
                <a:gd name="T50" fmla="*/ 13 w 27"/>
                <a:gd name="T51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" h="38">
                  <a:moveTo>
                    <a:pt x="25" y="1"/>
                  </a:moveTo>
                  <a:cubicBezTo>
                    <a:pt x="23" y="0"/>
                    <a:pt x="22" y="1"/>
                    <a:pt x="21" y="2"/>
                  </a:cubicBezTo>
                  <a:cubicBezTo>
                    <a:pt x="20" y="4"/>
                    <a:pt x="19" y="6"/>
                    <a:pt x="17" y="11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6"/>
                    <a:pt x="13" y="16"/>
                    <a:pt x="12" y="16"/>
                  </a:cubicBezTo>
                  <a:cubicBezTo>
                    <a:pt x="8" y="18"/>
                    <a:pt x="6" y="20"/>
                    <a:pt x="4" y="22"/>
                  </a:cubicBezTo>
                  <a:cubicBezTo>
                    <a:pt x="0" y="28"/>
                    <a:pt x="0" y="34"/>
                    <a:pt x="4" y="37"/>
                  </a:cubicBezTo>
                  <a:cubicBezTo>
                    <a:pt x="5" y="38"/>
                    <a:pt x="6" y="38"/>
                    <a:pt x="7" y="38"/>
                  </a:cubicBezTo>
                  <a:cubicBezTo>
                    <a:pt x="9" y="38"/>
                    <a:pt x="10" y="38"/>
                    <a:pt x="11" y="37"/>
                  </a:cubicBezTo>
                  <a:cubicBezTo>
                    <a:pt x="14" y="36"/>
                    <a:pt x="16" y="34"/>
                    <a:pt x="18" y="31"/>
                  </a:cubicBezTo>
                  <a:cubicBezTo>
                    <a:pt x="19" y="29"/>
                    <a:pt x="20" y="26"/>
                    <a:pt x="20" y="22"/>
                  </a:cubicBezTo>
                  <a:cubicBezTo>
                    <a:pt x="20" y="20"/>
                    <a:pt x="20" y="19"/>
                    <a:pt x="20" y="18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4" y="9"/>
                    <a:pt x="24" y="9"/>
                  </a:cubicBezTo>
                  <a:cubicBezTo>
                    <a:pt x="25" y="8"/>
                    <a:pt x="26" y="6"/>
                    <a:pt x="26" y="5"/>
                  </a:cubicBezTo>
                  <a:cubicBezTo>
                    <a:pt x="27" y="4"/>
                    <a:pt x="27" y="3"/>
                    <a:pt x="26" y="2"/>
                  </a:cubicBezTo>
                  <a:cubicBezTo>
                    <a:pt x="26" y="1"/>
                    <a:pt x="25" y="1"/>
                    <a:pt x="25" y="1"/>
                  </a:cubicBezTo>
                  <a:close/>
                  <a:moveTo>
                    <a:pt x="13" y="28"/>
                  </a:moveTo>
                  <a:cubicBezTo>
                    <a:pt x="12" y="30"/>
                    <a:pt x="10" y="31"/>
                    <a:pt x="9" y="32"/>
                  </a:cubicBezTo>
                  <a:cubicBezTo>
                    <a:pt x="8" y="32"/>
                    <a:pt x="7" y="32"/>
                    <a:pt x="7" y="32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29"/>
                    <a:pt x="9" y="25"/>
                  </a:cubicBezTo>
                  <a:cubicBezTo>
                    <a:pt x="10" y="24"/>
                    <a:pt x="12" y="23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5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6612" y="2765"/>
              <a:ext cx="50" cy="28"/>
            </a:xfrm>
            <a:custGeom>
              <a:avLst/>
              <a:gdLst>
                <a:gd name="T0" fmla="*/ 18 w 29"/>
                <a:gd name="T1" fmla="*/ 2 h 17"/>
                <a:gd name="T2" fmla="*/ 8 w 29"/>
                <a:gd name="T3" fmla="*/ 1 h 17"/>
                <a:gd name="T4" fmla="*/ 2 w 29"/>
                <a:gd name="T5" fmla="*/ 3 h 17"/>
                <a:gd name="T6" fmla="*/ 11 w 29"/>
                <a:gd name="T7" fmla="*/ 16 h 17"/>
                <a:gd name="T8" fmla="*/ 17 w 29"/>
                <a:gd name="T9" fmla="*/ 17 h 17"/>
                <a:gd name="T10" fmla="*/ 23 w 29"/>
                <a:gd name="T11" fmla="*/ 16 h 17"/>
                <a:gd name="T12" fmla="*/ 29 w 29"/>
                <a:gd name="T13" fmla="*/ 14 h 17"/>
                <a:gd name="T14" fmla="*/ 26 w 29"/>
                <a:gd name="T15" fmla="*/ 9 h 17"/>
                <a:gd name="T16" fmla="*/ 18 w 29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7">
                  <a:moveTo>
                    <a:pt x="18" y="2"/>
                  </a:moveTo>
                  <a:cubicBezTo>
                    <a:pt x="14" y="1"/>
                    <a:pt x="10" y="0"/>
                    <a:pt x="8" y="1"/>
                  </a:cubicBezTo>
                  <a:cubicBezTo>
                    <a:pt x="5" y="1"/>
                    <a:pt x="3" y="2"/>
                    <a:pt x="2" y="3"/>
                  </a:cubicBezTo>
                  <a:cubicBezTo>
                    <a:pt x="0" y="7"/>
                    <a:pt x="4" y="13"/>
                    <a:pt x="11" y="16"/>
                  </a:cubicBezTo>
                  <a:cubicBezTo>
                    <a:pt x="13" y="17"/>
                    <a:pt x="15" y="17"/>
                    <a:pt x="17" y="17"/>
                  </a:cubicBezTo>
                  <a:cubicBezTo>
                    <a:pt x="19" y="17"/>
                    <a:pt x="21" y="17"/>
                    <a:pt x="23" y="16"/>
                  </a:cubicBezTo>
                  <a:cubicBezTo>
                    <a:pt x="26" y="15"/>
                    <a:pt x="29" y="14"/>
                    <a:pt x="29" y="14"/>
                  </a:cubicBezTo>
                  <a:cubicBezTo>
                    <a:pt x="29" y="14"/>
                    <a:pt x="28" y="12"/>
                    <a:pt x="26" y="9"/>
                  </a:cubicBezTo>
                  <a:cubicBezTo>
                    <a:pt x="24" y="6"/>
                    <a:pt x="21" y="4"/>
                    <a:pt x="1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" name="Freeform 86"/>
            <p:cNvSpPr>
              <a:spLocks noEditPoints="1"/>
            </p:cNvSpPr>
            <p:nvPr/>
          </p:nvSpPr>
          <p:spPr bwMode="auto">
            <a:xfrm>
              <a:off x="6609" y="2759"/>
              <a:ext cx="82" cy="40"/>
            </a:xfrm>
            <a:custGeom>
              <a:avLst/>
              <a:gdLst>
                <a:gd name="T0" fmla="*/ 45 w 48"/>
                <a:gd name="T1" fmla="*/ 17 h 23"/>
                <a:gd name="T2" fmla="*/ 36 w 48"/>
                <a:gd name="T3" fmla="*/ 15 h 23"/>
                <a:gd name="T4" fmla="*/ 33 w 48"/>
                <a:gd name="T5" fmla="*/ 14 h 23"/>
                <a:gd name="T6" fmla="*/ 30 w 48"/>
                <a:gd name="T7" fmla="*/ 10 h 23"/>
                <a:gd name="T8" fmla="*/ 21 w 48"/>
                <a:gd name="T9" fmla="*/ 2 h 23"/>
                <a:gd name="T10" fmla="*/ 9 w 48"/>
                <a:gd name="T11" fmla="*/ 0 h 23"/>
                <a:gd name="T12" fmla="*/ 1 w 48"/>
                <a:gd name="T13" fmla="*/ 5 h 23"/>
                <a:gd name="T14" fmla="*/ 1 w 48"/>
                <a:gd name="T15" fmla="*/ 12 h 23"/>
                <a:gd name="T16" fmla="*/ 12 w 48"/>
                <a:gd name="T17" fmla="*/ 22 h 23"/>
                <a:gd name="T18" fmla="*/ 19 w 48"/>
                <a:gd name="T19" fmla="*/ 23 h 23"/>
                <a:gd name="T20" fmla="*/ 20 w 48"/>
                <a:gd name="T21" fmla="*/ 23 h 23"/>
                <a:gd name="T22" fmla="*/ 26 w 48"/>
                <a:gd name="T23" fmla="*/ 22 h 23"/>
                <a:gd name="T24" fmla="*/ 31 w 48"/>
                <a:gd name="T25" fmla="*/ 20 h 23"/>
                <a:gd name="T26" fmla="*/ 31 w 48"/>
                <a:gd name="T27" fmla="*/ 20 h 23"/>
                <a:gd name="T28" fmla="*/ 35 w 48"/>
                <a:gd name="T29" fmla="*/ 21 h 23"/>
                <a:gd name="T30" fmla="*/ 44 w 48"/>
                <a:gd name="T31" fmla="*/ 23 h 23"/>
                <a:gd name="T32" fmla="*/ 45 w 48"/>
                <a:gd name="T33" fmla="*/ 23 h 23"/>
                <a:gd name="T34" fmla="*/ 48 w 48"/>
                <a:gd name="T35" fmla="*/ 20 h 23"/>
                <a:gd name="T36" fmla="*/ 45 w 48"/>
                <a:gd name="T37" fmla="*/ 17 h 23"/>
                <a:gd name="T38" fmla="*/ 24 w 48"/>
                <a:gd name="T39" fmla="*/ 16 h 23"/>
                <a:gd name="T40" fmla="*/ 19 w 48"/>
                <a:gd name="T41" fmla="*/ 17 h 23"/>
                <a:gd name="T42" fmla="*/ 19 w 48"/>
                <a:gd name="T43" fmla="*/ 17 h 23"/>
                <a:gd name="T44" fmla="*/ 15 w 48"/>
                <a:gd name="T45" fmla="*/ 16 h 23"/>
                <a:gd name="T46" fmla="*/ 7 w 48"/>
                <a:gd name="T47" fmla="*/ 9 h 23"/>
                <a:gd name="T48" fmla="*/ 6 w 48"/>
                <a:gd name="T49" fmla="*/ 8 h 23"/>
                <a:gd name="T50" fmla="*/ 10 w 48"/>
                <a:gd name="T51" fmla="*/ 7 h 23"/>
                <a:gd name="T52" fmla="*/ 10 w 48"/>
                <a:gd name="T53" fmla="*/ 7 h 23"/>
                <a:gd name="T54" fmla="*/ 11 w 48"/>
                <a:gd name="T55" fmla="*/ 7 h 23"/>
                <a:gd name="T56" fmla="*/ 19 w 48"/>
                <a:gd name="T57" fmla="*/ 8 h 23"/>
                <a:gd name="T58" fmla="*/ 25 w 48"/>
                <a:gd name="T59" fmla="*/ 14 h 23"/>
                <a:gd name="T60" fmla="*/ 26 w 48"/>
                <a:gd name="T61" fmla="*/ 15 h 23"/>
                <a:gd name="T62" fmla="*/ 24 w 48"/>
                <a:gd name="T6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" h="23">
                  <a:moveTo>
                    <a:pt x="45" y="17"/>
                  </a:moveTo>
                  <a:cubicBezTo>
                    <a:pt x="42" y="16"/>
                    <a:pt x="39" y="16"/>
                    <a:pt x="36" y="15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2" y="13"/>
                    <a:pt x="32" y="12"/>
                    <a:pt x="30" y="10"/>
                  </a:cubicBezTo>
                  <a:cubicBezTo>
                    <a:pt x="28" y="7"/>
                    <a:pt x="25" y="4"/>
                    <a:pt x="21" y="2"/>
                  </a:cubicBezTo>
                  <a:cubicBezTo>
                    <a:pt x="16" y="1"/>
                    <a:pt x="12" y="0"/>
                    <a:pt x="9" y="0"/>
                  </a:cubicBezTo>
                  <a:cubicBezTo>
                    <a:pt x="5" y="1"/>
                    <a:pt x="2" y="2"/>
                    <a:pt x="1" y="5"/>
                  </a:cubicBezTo>
                  <a:cubicBezTo>
                    <a:pt x="0" y="7"/>
                    <a:pt x="0" y="9"/>
                    <a:pt x="1" y="12"/>
                  </a:cubicBezTo>
                  <a:cubicBezTo>
                    <a:pt x="2" y="16"/>
                    <a:pt x="7" y="20"/>
                    <a:pt x="12" y="22"/>
                  </a:cubicBezTo>
                  <a:cubicBezTo>
                    <a:pt x="14" y="23"/>
                    <a:pt x="16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3"/>
                    <a:pt x="24" y="23"/>
                    <a:pt x="26" y="22"/>
                  </a:cubicBezTo>
                  <a:cubicBezTo>
                    <a:pt x="28" y="21"/>
                    <a:pt x="30" y="21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2"/>
                    <a:pt x="41" y="22"/>
                    <a:pt x="44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6" y="23"/>
                    <a:pt x="48" y="22"/>
                    <a:pt x="48" y="20"/>
                  </a:cubicBezTo>
                  <a:cubicBezTo>
                    <a:pt x="48" y="19"/>
                    <a:pt x="47" y="17"/>
                    <a:pt x="45" y="17"/>
                  </a:cubicBezTo>
                  <a:close/>
                  <a:moveTo>
                    <a:pt x="24" y="16"/>
                  </a:moveTo>
                  <a:cubicBezTo>
                    <a:pt x="23" y="17"/>
                    <a:pt x="21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7" y="17"/>
                    <a:pt x="16" y="17"/>
                    <a:pt x="15" y="16"/>
                  </a:cubicBezTo>
                  <a:cubicBezTo>
                    <a:pt x="10" y="14"/>
                    <a:pt x="7" y="11"/>
                    <a:pt x="7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7" y="7"/>
                    <a:pt x="8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3" y="7"/>
                    <a:pt x="16" y="7"/>
                    <a:pt x="19" y="8"/>
                  </a:cubicBezTo>
                  <a:cubicBezTo>
                    <a:pt x="22" y="9"/>
                    <a:pt x="24" y="12"/>
                    <a:pt x="25" y="14"/>
                  </a:cubicBezTo>
                  <a:cubicBezTo>
                    <a:pt x="26" y="14"/>
                    <a:pt x="26" y="15"/>
                    <a:pt x="26" y="15"/>
                  </a:cubicBezTo>
                  <a:cubicBezTo>
                    <a:pt x="26" y="16"/>
                    <a:pt x="25" y="16"/>
                    <a:pt x="24" y="16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6705" y="2792"/>
              <a:ext cx="15" cy="10"/>
            </a:xfrm>
            <a:custGeom>
              <a:avLst/>
              <a:gdLst>
                <a:gd name="T0" fmla="*/ 6 w 9"/>
                <a:gd name="T1" fmla="*/ 0 h 6"/>
                <a:gd name="T2" fmla="*/ 4 w 9"/>
                <a:gd name="T3" fmla="*/ 0 h 6"/>
                <a:gd name="T4" fmla="*/ 0 w 9"/>
                <a:gd name="T5" fmla="*/ 3 h 6"/>
                <a:gd name="T6" fmla="*/ 3 w 9"/>
                <a:gd name="T7" fmla="*/ 6 h 6"/>
                <a:gd name="T8" fmla="*/ 5 w 9"/>
                <a:gd name="T9" fmla="*/ 6 h 6"/>
                <a:gd name="T10" fmla="*/ 6 w 9"/>
                <a:gd name="T11" fmla="*/ 6 h 6"/>
                <a:gd name="T12" fmla="*/ 8 w 9"/>
                <a:gd name="T13" fmla="*/ 5 h 6"/>
                <a:gd name="T14" fmla="*/ 9 w 9"/>
                <a:gd name="T15" fmla="*/ 3 h 6"/>
                <a:gd name="T16" fmla="*/ 6 w 9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6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6" y="6"/>
                    <a:pt x="7" y="6"/>
                    <a:pt x="8" y="5"/>
                  </a:cubicBezTo>
                  <a:cubicBezTo>
                    <a:pt x="8" y="5"/>
                    <a:pt x="9" y="4"/>
                    <a:pt x="9" y="3"/>
                  </a:cubicBezTo>
                  <a:cubicBezTo>
                    <a:pt x="9" y="3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6785" y="2555"/>
              <a:ext cx="9" cy="19"/>
            </a:xfrm>
            <a:custGeom>
              <a:avLst/>
              <a:gdLst>
                <a:gd name="T0" fmla="*/ 0 w 5"/>
                <a:gd name="T1" fmla="*/ 9 h 11"/>
                <a:gd name="T2" fmla="*/ 1 w 5"/>
                <a:gd name="T3" fmla="*/ 11 h 11"/>
                <a:gd name="T4" fmla="*/ 1 w 5"/>
                <a:gd name="T5" fmla="*/ 11 h 11"/>
                <a:gd name="T6" fmla="*/ 2 w 5"/>
                <a:gd name="T7" fmla="*/ 10 h 11"/>
                <a:gd name="T8" fmla="*/ 5 w 5"/>
                <a:gd name="T9" fmla="*/ 6 h 11"/>
                <a:gd name="T10" fmla="*/ 3 w 5"/>
                <a:gd name="T11" fmla="*/ 0 h 11"/>
                <a:gd name="T12" fmla="*/ 0 w 5"/>
                <a:gd name="T1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cubicBezTo>
                    <a:pt x="0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2" y="11"/>
                    <a:pt x="2" y="10"/>
                  </a:cubicBezTo>
                  <a:cubicBezTo>
                    <a:pt x="3" y="9"/>
                    <a:pt x="4" y="8"/>
                    <a:pt x="5" y="6"/>
                  </a:cubicBezTo>
                  <a:cubicBezTo>
                    <a:pt x="5" y="4"/>
                    <a:pt x="4" y="2"/>
                    <a:pt x="3" y="0"/>
                  </a:cubicBezTo>
                  <a:cubicBezTo>
                    <a:pt x="0" y="3"/>
                    <a:pt x="0" y="7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9" name="Freeform 89"/>
            <p:cNvSpPr>
              <a:spLocks noEditPoints="1"/>
            </p:cNvSpPr>
            <p:nvPr/>
          </p:nvSpPr>
          <p:spPr bwMode="auto">
            <a:xfrm>
              <a:off x="6773" y="2516"/>
              <a:ext cx="31" cy="68"/>
            </a:xfrm>
            <a:custGeom>
              <a:avLst/>
              <a:gdLst>
                <a:gd name="T0" fmla="*/ 14 w 18"/>
                <a:gd name="T1" fmla="*/ 19 h 40"/>
                <a:gd name="T2" fmla="*/ 14 w 18"/>
                <a:gd name="T3" fmla="*/ 18 h 40"/>
                <a:gd name="T4" fmla="*/ 15 w 18"/>
                <a:gd name="T5" fmla="*/ 3 h 40"/>
                <a:gd name="T6" fmla="*/ 13 w 18"/>
                <a:gd name="T7" fmla="*/ 0 h 40"/>
                <a:gd name="T8" fmla="*/ 10 w 18"/>
                <a:gd name="T9" fmla="*/ 3 h 40"/>
                <a:gd name="T10" fmla="*/ 8 w 18"/>
                <a:gd name="T11" fmla="*/ 18 h 40"/>
                <a:gd name="T12" fmla="*/ 8 w 18"/>
                <a:gd name="T13" fmla="*/ 18 h 40"/>
                <a:gd name="T14" fmla="*/ 2 w 18"/>
                <a:gd name="T15" fmla="*/ 34 h 40"/>
                <a:gd name="T16" fmla="*/ 8 w 18"/>
                <a:gd name="T17" fmla="*/ 40 h 40"/>
                <a:gd name="T18" fmla="*/ 14 w 18"/>
                <a:gd name="T19" fmla="*/ 37 h 40"/>
                <a:gd name="T20" fmla="*/ 17 w 18"/>
                <a:gd name="T21" fmla="*/ 30 h 40"/>
                <a:gd name="T22" fmla="*/ 14 w 18"/>
                <a:gd name="T23" fmla="*/ 19 h 40"/>
                <a:gd name="T24" fmla="*/ 12 w 18"/>
                <a:gd name="T25" fmla="*/ 29 h 40"/>
                <a:gd name="T26" fmla="*/ 9 w 18"/>
                <a:gd name="T27" fmla="*/ 33 h 40"/>
                <a:gd name="T28" fmla="*/ 8 w 18"/>
                <a:gd name="T29" fmla="*/ 34 h 40"/>
                <a:gd name="T30" fmla="*/ 8 w 18"/>
                <a:gd name="T31" fmla="*/ 34 h 40"/>
                <a:gd name="T32" fmla="*/ 7 w 18"/>
                <a:gd name="T33" fmla="*/ 32 h 40"/>
                <a:gd name="T34" fmla="*/ 10 w 18"/>
                <a:gd name="T35" fmla="*/ 23 h 40"/>
                <a:gd name="T36" fmla="*/ 12 w 18"/>
                <a:gd name="T37" fmla="*/ 2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40">
                  <a:moveTo>
                    <a:pt x="14" y="19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5" y="14"/>
                    <a:pt x="15" y="11"/>
                    <a:pt x="15" y="3"/>
                  </a:cubicBezTo>
                  <a:cubicBezTo>
                    <a:pt x="15" y="2"/>
                    <a:pt x="14" y="0"/>
                    <a:pt x="13" y="0"/>
                  </a:cubicBezTo>
                  <a:cubicBezTo>
                    <a:pt x="11" y="0"/>
                    <a:pt x="10" y="2"/>
                    <a:pt x="10" y="3"/>
                  </a:cubicBezTo>
                  <a:cubicBezTo>
                    <a:pt x="9" y="10"/>
                    <a:pt x="9" y="14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2" y="22"/>
                    <a:pt x="0" y="29"/>
                    <a:pt x="2" y="34"/>
                  </a:cubicBezTo>
                  <a:cubicBezTo>
                    <a:pt x="3" y="38"/>
                    <a:pt x="5" y="40"/>
                    <a:pt x="8" y="40"/>
                  </a:cubicBezTo>
                  <a:cubicBezTo>
                    <a:pt x="10" y="40"/>
                    <a:pt x="12" y="40"/>
                    <a:pt x="14" y="37"/>
                  </a:cubicBezTo>
                  <a:cubicBezTo>
                    <a:pt x="15" y="36"/>
                    <a:pt x="17" y="33"/>
                    <a:pt x="17" y="30"/>
                  </a:cubicBezTo>
                  <a:cubicBezTo>
                    <a:pt x="18" y="26"/>
                    <a:pt x="16" y="21"/>
                    <a:pt x="14" y="19"/>
                  </a:cubicBezTo>
                  <a:close/>
                  <a:moveTo>
                    <a:pt x="12" y="29"/>
                  </a:moveTo>
                  <a:cubicBezTo>
                    <a:pt x="11" y="31"/>
                    <a:pt x="10" y="32"/>
                    <a:pt x="9" y="33"/>
                  </a:cubicBezTo>
                  <a:cubicBezTo>
                    <a:pt x="9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7" y="34"/>
                    <a:pt x="7" y="32"/>
                  </a:cubicBezTo>
                  <a:cubicBezTo>
                    <a:pt x="7" y="30"/>
                    <a:pt x="7" y="26"/>
                    <a:pt x="10" y="23"/>
                  </a:cubicBezTo>
                  <a:cubicBezTo>
                    <a:pt x="11" y="25"/>
                    <a:pt x="12" y="27"/>
                    <a:pt x="12" y="29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6548" y="2703"/>
              <a:ext cx="32" cy="43"/>
            </a:xfrm>
            <a:custGeom>
              <a:avLst/>
              <a:gdLst>
                <a:gd name="T0" fmla="*/ 16 w 19"/>
                <a:gd name="T1" fmla="*/ 17 h 25"/>
                <a:gd name="T2" fmla="*/ 13 w 19"/>
                <a:gd name="T3" fmla="*/ 21 h 25"/>
                <a:gd name="T4" fmla="*/ 9 w 19"/>
                <a:gd name="T5" fmla="*/ 24 h 25"/>
                <a:gd name="T6" fmla="*/ 2 w 19"/>
                <a:gd name="T7" fmla="*/ 24 h 25"/>
                <a:gd name="T8" fmla="*/ 6 w 19"/>
                <a:gd name="T9" fmla="*/ 6 h 25"/>
                <a:gd name="T10" fmla="*/ 14 w 19"/>
                <a:gd name="T11" fmla="*/ 1 h 25"/>
                <a:gd name="T12" fmla="*/ 17 w 19"/>
                <a:gd name="T13" fmla="*/ 0 h 25"/>
                <a:gd name="T14" fmla="*/ 18 w 19"/>
                <a:gd name="T15" fmla="*/ 0 h 25"/>
                <a:gd name="T16" fmla="*/ 19 w 19"/>
                <a:gd name="T17" fmla="*/ 6 h 25"/>
                <a:gd name="T18" fmla="*/ 18 w 19"/>
                <a:gd name="T19" fmla="*/ 12 h 25"/>
                <a:gd name="T20" fmla="*/ 16 w 19"/>
                <a:gd name="T21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5">
                  <a:moveTo>
                    <a:pt x="16" y="17"/>
                  </a:moveTo>
                  <a:cubicBezTo>
                    <a:pt x="15" y="19"/>
                    <a:pt x="14" y="20"/>
                    <a:pt x="13" y="21"/>
                  </a:cubicBezTo>
                  <a:cubicBezTo>
                    <a:pt x="11" y="23"/>
                    <a:pt x="10" y="23"/>
                    <a:pt x="9" y="24"/>
                  </a:cubicBezTo>
                  <a:cubicBezTo>
                    <a:pt x="6" y="25"/>
                    <a:pt x="4" y="25"/>
                    <a:pt x="2" y="24"/>
                  </a:cubicBezTo>
                  <a:cubicBezTo>
                    <a:pt x="0" y="20"/>
                    <a:pt x="2" y="13"/>
                    <a:pt x="6" y="6"/>
                  </a:cubicBezTo>
                  <a:cubicBezTo>
                    <a:pt x="8" y="3"/>
                    <a:pt x="11" y="2"/>
                    <a:pt x="14" y="1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18" y="0"/>
                    <a:pt x="19" y="2"/>
                    <a:pt x="19" y="6"/>
                  </a:cubicBezTo>
                  <a:cubicBezTo>
                    <a:pt x="19" y="8"/>
                    <a:pt x="19" y="10"/>
                    <a:pt x="18" y="12"/>
                  </a:cubicBezTo>
                  <a:cubicBezTo>
                    <a:pt x="18" y="13"/>
                    <a:pt x="17" y="15"/>
                    <a:pt x="16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91"/>
            <p:cNvSpPr>
              <a:spLocks noEditPoints="1"/>
            </p:cNvSpPr>
            <p:nvPr/>
          </p:nvSpPr>
          <p:spPr bwMode="auto">
            <a:xfrm>
              <a:off x="6541" y="2666"/>
              <a:ext cx="54" cy="85"/>
            </a:xfrm>
            <a:custGeom>
              <a:avLst/>
              <a:gdLst>
                <a:gd name="T0" fmla="*/ 30 w 32"/>
                <a:gd name="T1" fmla="*/ 0 h 50"/>
                <a:gd name="T2" fmla="*/ 26 w 32"/>
                <a:gd name="T3" fmla="*/ 2 h 50"/>
                <a:gd name="T4" fmla="*/ 20 w 32"/>
                <a:gd name="T5" fmla="*/ 19 h 50"/>
                <a:gd name="T6" fmla="*/ 16 w 32"/>
                <a:gd name="T7" fmla="*/ 20 h 50"/>
                <a:gd name="T8" fmla="*/ 8 w 32"/>
                <a:gd name="T9" fmla="*/ 27 h 50"/>
                <a:gd name="T10" fmla="*/ 4 w 32"/>
                <a:gd name="T11" fmla="*/ 47 h 50"/>
                <a:gd name="T12" fmla="*/ 10 w 32"/>
                <a:gd name="T13" fmla="*/ 50 h 50"/>
                <a:gd name="T14" fmla="*/ 14 w 32"/>
                <a:gd name="T15" fmla="*/ 49 h 50"/>
                <a:gd name="T16" fmla="*/ 19 w 32"/>
                <a:gd name="T17" fmla="*/ 46 h 50"/>
                <a:gd name="T18" fmla="*/ 23 w 32"/>
                <a:gd name="T19" fmla="*/ 41 h 50"/>
                <a:gd name="T20" fmla="*/ 25 w 32"/>
                <a:gd name="T21" fmla="*/ 34 h 50"/>
                <a:gd name="T22" fmla="*/ 26 w 32"/>
                <a:gd name="T23" fmla="*/ 28 h 50"/>
                <a:gd name="T24" fmla="*/ 25 w 32"/>
                <a:gd name="T25" fmla="*/ 22 h 50"/>
                <a:gd name="T26" fmla="*/ 32 w 32"/>
                <a:gd name="T27" fmla="*/ 4 h 50"/>
                <a:gd name="T28" fmla="*/ 30 w 32"/>
                <a:gd name="T29" fmla="*/ 0 h 50"/>
                <a:gd name="T30" fmla="*/ 19 w 32"/>
                <a:gd name="T31" fmla="*/ 33 h 50"/>
                <a:gd name="T32" fmla="*/ 18 w 32"/>
                <a:gd name="T33" fmla="*/ 38 h 50"/>
                <a:gd name="T34" fmla="*/ 15 w 32"/>
                <a:gd name="T35" fmla="*/ 41 h 50"/>
                <a:gd name="T36" fmla="*/ 12 w 32"/>
                <a:gd name="T37" fmla="*/ 43 h 50"/>
                <a:gd name="T38" fmla="*/ 10 w 32"/>
                <a:gd name="T39" fmla="*/ 44 h 50"/>
                <a:gd name="T40" fmla="*/ 9 w 32"/>
                <a:gd name="T41" fmla="*/ 44 h 50"/>
                <a:gd name="T42" fmla="*/ 13 w 32"/>
                <a:gd name="T43" fmla="*/ 30 h 50"/>
                <a:gd name="T44" fmla="*/ 19 w 32"/>
                <a:gd name="T45" fmla="*/ 26 h 50"/>
                <a:gd name="T46" fmla="*/ 19 w 32"/>
                <a:gd name="T47" fmla="*/ 25 h 50"/>
                <a:gd name="T48" fmla="*/ 20 w 32"/>
                <a:gd name="T49" fmla="*/ 28 h 50"/>
                <a:gd name="T50" fmla="*/ 19 w 32"/>
                <a:gd name="T51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50">
                  <a:moveTo>
                    <a:pt x="30" y="0"/>
                  </a:moveTo>
                  <a:cubicBezTo>
                    <a:pt x="28" y="0"/>
                    <a:pt x="27" y="1"/>
                    <a:pt x="26" y="2"/>
                  </a:cubicBezTo>
                  <a:cubicBezTo>
                    <a:pt x="25" y="8"/>
                    <a:pt x="22" y="14"/>
                    <a:pt x="20" y="19"/>
                  </a:cubicBezTo>
                  <a:cubicBezTo>
                    <a:pt x="19" y="19"/>
                    <a:pt x="18" y="19"/>
                    <a:pt x="16" y="20"/>
                  </a:cubicBezTo>
                  <a:cubicBezTo>
                    <a:pt x="14" y="21"/>
                    <a:pt x="10" y="23"/>
                    <a:pt x="8" y="27"/>
                  </a:cubicBezTo>
                  <a:cubicBezTo>
                    <a:pt x="3" y="34"/>
                    <a:pt x="0" y="43"/>
                    <a:pt x="4" y="47"/>
                  </a:cubicBezTo>
                  <a:cubicBezTo>
                    <a:pt x="6" y="49"/>
                    <a:pt x="8" y="50"/>
                    <a:pt x="10" y="50"/>
                  </a:cubicBezTo>
                  <a:cubicBezTo>
                    <a:pt x="11" y="50"/>
                    <a:pt x="13" y="49"/>
                    <a:pt x="14" y="49"/>
                  </a:cubicBezTo>
                  <a:cubicBezTo>
                    <a:pt x="16" y="48"/>
                    <a:pt x="17" y="47"/>
                    <a:pt x="19" y="46"/>
                  </a:cubicBezTo>
                  <a:cubicBezTo>
                    <a:pt x="20" y="44"/>
                    <a:pt x="22" y="43"/>
                    <a:pt x="23" y="41"/>
                  </a:cubicBezTo>
                  <a:cubicBezTo>
                    <a:pt x="24" y="39"/>
                    <a:pt x="25" y="37"/>
                    <a:pt x="25" y="34"/>
                  </a:cubicBezTo>
                  <a:cubicBezTo>
                    <a:pt x="26" y="32"/>
                    <a:pt x="26" y="30"/>
                    <a:pt x="26" y="28"/>
                  </a:cubicBezTo>
                  <a:cubicBezTo>
                    <a:pt x="26" y="25"/>
                    <a:pt x="25" y="23"/>
                    <a:pt x="25" y="22"/>
                  </a:cubicBezTo>
                  <a:cubicBezTo>
                    <a:pt x="28" y="16"/>
                    <a:pt x="30" y="10"/>
                    <a:pt x="32" y="4"/>
                  </a:cubicBezTo>
                  <a:cubicBezTo>
                    <a:pt x="32" y="3"/>
                    <a:pt x="31" y="1"/>
                    <a:pt x="30" y="0"/>
                  </a:cubicBezTo>
                  <a:close/>
                  <a:moveTo>
                    <a:pt x="19" y="33"/>
                  </a:moveTo>
                  <a:cubicBezTo>
                    <a:pt x="19" y="35"/>
                    <a:pt x="19" y="36"/>
                    <a:pt x="18" y="38"/>
                  </a:cubicBezTo>
                  <a:cubicBezTo>
                    <a:pt x="17" y="39"/>
                    <a:pt x="16" y="40"/>
                    <a:pt x="15" y="41"/>
                  </a:cubicBezTo>
                  <a:cubicBezTo>
                    <a:pt x="14" y="42"/>
                    <a:pt x="13" y="43"/>
                    <a:pt x="12" y="43"/>
                  </a:cubicBezTo>
                  <a:cubicBezTo>
                    <a:pt x="11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7" y="42"/>
                    <a:pt x="8" y="36"/>
                    <a:pt x="13" y="30"/>
                  </a:cubicBezTo>
                  <a:cubicBezTo>
                    <a:pt x="14" y="28"/>
                    <a:pt x="17" y="26"/>
                    <a:pt x="19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6"/>
                    <a:pt x="20" y="27"/>
                    <a:pt x="20" y="28"/>
                  </a:cubicBezTo>
                  <a:cubicBezTo>
                    <a:pt x="20" y="30"/>
                    <a:pt x="20" y="32"/>
                    <a:pt x="19" y="33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6600" y="2695"/>
              <a:ext cx="28" cy="42"/>
            </a:xfrm>
            <a:custGeom>
              <a:avLst/>
              <a:gdLst>
                <a:gd name="T0" fmla="*/ 14 w 16"/>
                <a:gd name="T1" fmla="*/ 16 h 25"/>
                <a:gd name="T2" fmla="*/ 9 w 16"/>
                <a:gd name="T3" fmla="*/ 23 h 25"/>
                <a:gd name="T4" fmla="*/ 3 w 16"/>
                <a:gd name="T5" fmla="*/ 23 h 25"/>
                <a:gd name="T6" fmla="*/ 3 w 16"/>
                <a:gd name="T7" fmla="*/ 8 h 25"/>
                <a:gd name="T8" fmla="*/ 6 w 16"/>
                <a:gd name="T9" fmla="*/ 4 h 25"/>
                <a:gd name="T10" fmla="*/ 9 w 16"/>
                <a:gd name="T11" fmla="*/ 1 h 25"/>
                <a:gd name="T12" fmla="*/ 13 w 16"/>
                <a:gd name="T13" fmla="*/ 0 h 25"/>
                <a:gd name="T14" fmla="*/ 15 w 16"/>
                <a:gd name="T15" fmla="*/ 5 h 25"/>
                <a:gd name="T16" fmla="*/ 14 w 16"/>
                <a:gd name="T17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5">
                  <a:moveTo>
                    <a:pt x="14" y="16"/>
                  </a:moveTo>
                  <a:cubicBezTo>
                    <a:pt x="13" y="19"/>
                    <a:pt x="11" y="21"/>
                    <a:pt x="9" y="23"/>
                  </a:cubicBezTo>
                  <a:cubicBezTo>
                    <a:pt x="7" y="24"/>
                    <a:pt x="4" y="25"/>
                    <a:pt x="3" y="23"/>
                  </a:cubicBezTo>
                  <a:cubicBezTo>
                    <a:pt x="0" y="21"/>
                    <a:pt x="1" y="14"/>
                    <a:pt x="3" y="8"/>
                  </a:cubicBezTo>
                  <a:cubicBezTo>
                    <a:pt x="4" y="6"/>
                    <a:pt x="5" y="5"/>
                    <a:pt x="6" y="4"/>
                  </a:cubicBezTo>
                  <a:cubicBezTo>
                    <a:pt x="7" y="3"/>
                    <a:pt x="8" y="2"/>
                    <a:pt x="9" y="1"/>
                  </a:cubicBezTo>
                  <a:cubicBezTo>
                    <a:pt x="11" y="0"/>
                    <a:pt x="13" y="0"/>
                    <a:pt x="13" y="0"/>
                  </a:cubicBezTo>
                  <a:cubicBezTo>
                    <a:pt x="13" y="0"/>
                    <a:pt x="14" y="2"/>
                    <a:pt x="15" y="5"/>
                  </a:cubicBezTo>
                  <a:cubicBezTo>
                    <a:pt x="15" y="8"/>
                    <a:pt x="16" y="12"/>
                    <a:pt x="14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3" name="Freeform 93"/>
            <p:cNvSpPr>
              <a:spLocks noEditPoints="1"/>
            </p:cNvSpPr>
            <p:nvPr/>
          </p:nvSpPr>
          <p:spPr bwMode="auto">
            <a:xfrm>
              <a:off x="6594" y="2666"/>
              <a:ext cx="39" cy="75"/>
            </a:xfrm>
            <a:custGeom>
              <a:avLst/>
              <a:gdLst>
                <a:gd name="T0" fmla="*/ 21 w 23"/>
                <a:gd name="T1" fmla="*/ 1 h 44"/>
                <a:gd name="T2" fmla="*/ 17 w 23"/>
                <a:gd name="T3" fmla="*/ 3 h 44"/>
                <a:gd name="T4" fmla="*/ 17 w 23"/>
                <a:gd name="T5" fmla="*/ 5 h 44"/>
                <a:gd name="T6" fmla="*/ 15 w 23"/>
                <a:gd name="T7" fmla="*/ 12 h 44"/>
                <a:gd name="T8" fmla="*/ 15 w 23"/>
                <a:gd name="T9" fmla="*/ 15 h 44"/>
                <a:gd name="T10" fmla="*/ 12 w 23"/>
                <a:gd name="T11" fmla="*/ 16 h 44"/>
                <a:gd name="T12" fmla="*/ 8 w 23"/>
                <a:gd name="T13" fmla="*/ 19 h 44"/>
                <a:gd name="T14" fmla="*/ 5 w 23"/>
                <a:gd name="T15" fmla="*/ 23 h 44"/>
                <a:gd name="T16" fmla="*/ 5 w 23"/>
                <a:gd name="T17" fmla="*/ 43 h 44"/>
                <a:gd name="T18" fmla="*/ 9 w 23"/>
                <a:gd name="T19" fmla="*/ 44 h 44"/>
                <a:gd name="T20" fmla="*/ 14 w 23"/>
                <a:gd name="T21" fmla="*/ 42 h 44"/>
                <a:gd name="T22" fmla="*/ 14 w 23"/>
                <a:gd name="T23" fmla="*/ 42 h 44"/>
                <a:gd name="T24" fmla="*/ 21 w 23"/>
                <a:gd name="T25" fmla="*/ 34 h 44"/>
                <a:gd name="T26" fmla="*/ 22 w 23"/>
                <a:gd name="T27" fmla="*/ 22 h 44"/>
                <a:gd name="T28" fmla="*/ 20 w 23"/>
                <a:gd name="T29" fmla="*/ 17 h 44"/>
                <a:gd name="T30" fmla="*/ 21 w 23"/>
                <a:gd name="T31" fmla="*/ 14 h 44"/>
                <a:gd name="T32" fmla="*/ 23 w 23"/>
                <a:gd name="T33" fmla="*/ 6 h 44"/>
                <a:gd name="T34" fmla="*/ 23 w 23"/>
                <a:gd name="T35" fmla="*/ 4 h 44"/>
                <a:gd name="T36" fmla="*/ 21 w 23"/>
                <a:gd name="T37" fmla="*/ 1 h 44"/>
                <a:gd name="T38" fmla="*/ 16 w 23"/>
                <a:gd name="T39" fmla="*/ 32 h 44"/>
                <a:gd name="T40" fmla="*/ 11 w 23"/>
                <a:gd name="T41" fmla="*/ 38 h 44"/>
                <a:gd name="T42" fmla="*/ 9 w 23"/>
                <a:gd name="T43" fmla="*/ 38 h 44"/>
                <a:gd name="T44" fmla="*/ 10 w 23"/>
                <a:gd name="T45" fmla="*/ 26 h 44"/>
                <a:gd name="T46" fmla="*/ 12 w 23"/>
                <a:gd name="T47" fmla="*/ 23 h 44"/>
                <a:gd name="T48" fmla="*/ 15 w 23"/>
                <a:gd name="T49" fmla="*/ 21 h 44"/>
                <a:gd name="T50" fmla="*/ 15 w 23"/>
                <a:gd name="T51" fmla="*/ 21 h 44"/>
                <a:gd name="T52" fmla="*/ 16 w 23"/>
                <a:gd name="T53" fmla="*/ 23 h 44"/>
                <a:gd name="T54" fmla="*/ 16 w 23"/>
                <a:gd name="T55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" h="44">
                  <a:moveTo>
                    <a:pt x="21" y="1"/>
                  </a:moveTo>
                  <a:cubicBezTo>
                    <a:pt x="19" y="0"/>
                    <a:pt x="18" y="1"/>
                    <a:pt x="17" y="3"/>
                  </a:cubicBezTo>
                  <a:cubicBezTo>
                    <a:pt x="17" y="4"/>
                    <a:pt x="17" y="4"/>
                    <a:pt x="17" y="5"/>
                  </a:cubicBezTo>
                  <a:cubicBezTo>
                    <a:pt x="17" y="7"/>
                    <a:pt x="16" y="10"/>
                    <a:pt x="15" y="12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3" y="15"/>
                    <a:pt x="12" y="16"/>
                  </a:cubicBezTo>
                  <a:cubicBezTo>
                    <a:pt x="11" y="17"/>
                    <a:pt x="9" y="17"/>
                    <a:pt x="8" y="19"/>
                  </a:cubicBezTo>
                  <a:cubicBezTo>
                    <a:pt x="7" y="20"/>
                    <a:pt x="5" y="22"/>
                    <a:pt x="5" y="23"/>
                  </a:cubicBezTo>
                  <a:cubicBezTo>
                    <a:pt x="2" y="30"/>
                    <a:pt x="0" y="39"/>
                    <a:pt x="5" y="43"/>
                  </a:cubicBezTo>
                  <a:cubicBezTo>
                    <a:pt x="6" y="44"/>
                    <a:pt x="8" y="44"/>
                    <a:pt x="9" y="44"/>
                  </a:cubicBezTo>
                  <a:cubicBezTo>
                    <a:pt x="11" y="44"/>
                    <a:pt x="13" y="44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7" y="40"/>
                    <a:pt x="20" y="37"/>
                    <a:pt x="21" y="34"/>
                  </a:cubicBezTo>
                  <a:cubicBezTo>
                    <a:pt x="22" y="30"/>
                    <a:pt x="23" y="26"/>
                    <a:pt x="22" y="22"/>
                  </a:cubicBezTo>
                  <a:cubicBezTo>
                    <a:pt x="21" y="20"/>
                    <a:pt x="21" y="18"/>
                    <a:pt x="20" y="17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2"/>
                    <a:pt x="22" y="9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2"/>
                    <a:pt x="22" y="1"/>
                    <a:pt x="21" y="1"/>
                  </a:cubicBezTo>
                  <a:close/>
                  <a:moveTo>
                    <a:pt x="16" y="32"/>
                  </a:moveTo>
                  <a:cubicBezTo>
                    <a:pt x="14" y="35"/>
                    <a:pt x="12" y="37"/>
                    <a:pt x="11" y="38"/>
                  </a:cubicBezTo>
                  <a:cubicBezTo>
                    <a:pt x="10" y="38"/>
                    <a:pt x="9" y="38"/>
                    <a:pt x="9" y="38"/>
                  </a:cubicBezTo>
                  <a:cubicBezTo>
                    <a:pt x="7" y="37"/>
                    <a:pt x="7" y="32"/>
                    <a:pt x="10" y="26"/>
                  </a:cubicBezTo>
                  <a:cubicBezTo>
                    <a:pt x="11" y="25"/>
                    <a:pt x="11" y="24"/>
                    <a:pt x="12" y="23"/>
                  </a:cubicBezTo>
                  <a:cubicBezTo>
                    <a:pt x="13" y="22"/>
                    <a:pt x="14" y="22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6" y="22"/>
                    <a:pt x="16" y="23"/>
                  </a:cubicBezTo>
                  <a:cubicBezTo>
                    <a:pt x="17" y="26"/>
                    <a:pt x="17" y="29"/>
                    <a:pt x="16" y="32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6650" y="2676"/>
              <a:ext cx="22" cy="39"/>
            </a:xfrm>
            <a:custGeom>
              <a:avLst/>
              <a:gdLst>
                <a:gd name="T0" fmla="*/ 12 w 13"/>
                <a:gd name="T1" fmla="*/ 14 h 23"/>
                <a:gd name="T2" fmla="*/ 8 w 13"/>
                <a:gd name="T3" fmla="*/ 21 h 23"/>
                <a:gd name="T4" fmla="*/ 3 w 13"/>
                <a:gd name="T5" fmla="*/ 22 h 23"/>
                <a:gd name="T6" fmla="*/ 0 w 13"/>
                <a:gd name="T7" fmla="*/ 17 h 23"/>
                <a:gd name="T8" fmla="*/ 1 w 13"/>
                <a:gd name="T9" fmla="*/ 8 h 23"/>
                <a:gd name="T10" fmla="*/ 6 w 13"/>
                <a:gd name="T11" fmla="*/ 2 h 23"/>
                <a:gd name="T12" fmla="*/ 9 w 13"/>
                <a:gd name="T13" fmla="*/ 0 h 23"/>
                <a:gd name="T14" fmla="*/ 11 w 13"/>
                <a:gd name="T15" fmla="*/ 4 h 23"/>
                <a:gd name="T16" fmla="*/ 12 w 13"/>
                <a:gd name="T17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3">
                  <a:moveTo>
                    <a:pt x="12" y="14"/>
                  </a:moveTo>
                  <a:cubicBezTo>
                    <a:pt x="11" y="17"/>
                    <a:pt x="10" y="19"/>
                    <a:pt x="8" y="21"/>
                  </a:cubicBezTo>
                  <a:cubicBezTo>
                    <a:pt x="7" y="22"/>
                    <a:pt x="5" y="23"/>
                    <a:pt x="3" y="22"/>
                  </a:cubicBezTo>
                  <a:cubicBezTo>
                    <a:pt x="2" y="21"/>
                    <a:pt x="1" y="19"/>
                    <a:pt x="0" y="17"/>
                  </a:cubicBezTo>
                  <a:cubicBezTo>
                    <a:pt x="0" y="14"/>
                    <a:pt x="0" y="11"/>
                    <a:pt x="1" y="8"/>
                  </a:cubicBezTo>
                  <a:cubicBezTo>
                    <a:pt x="2" y="5"/>
                    <a:pt x="4" y="3"/>
                    <a:pt x="6" y="2"/>
                  </a:cubicBezTo>
                  <a:cubicBezTo>
                    <a:pt x="7" y="0"/>
                    <a:pt x="9" y="0"/>
                    <a:pt x="9" y="0"/>
                  </a:cubicBezTo>
                  <a:cubicBezTo>
                    <a:pt x="9" y="0"/>
                    <a:pt x="10" y="2"/>
                    <a:pt x="11" y="4"/>
                  </a:cubicBezTo>
                  <a:cubicBezTo>
                    <a:pt x="12" y="7"/>
                    <a:pt x="13" y="11"/>
                    <a:pt x="1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5" name="Freeform 95"/>
            <p:cNvSpPr>
              <a:spLocks noEditPoints="1"/>
            </p:cNvSpPr>
            <p:nvPr/>
          </p:nvSpPr>
          <p:spPr bwMode="auto">
            <a:xfrm>
              <a:off x="6645" y="2647"/>
              <a:ext cx="32" cy="72"/>
            </a:xfrm>
            <a:custGeom>
              <a:avLst/>
              <a:gdLst>
                <a:gd name="T0" fmla="*/ 17 w 19"/>
                <a:gd name="T1" fmla="*/ 20 h 42"/>
                <a:gd name="T2" fmla="*/ 15 w 19"/>
                <a:gd name="T3" fmla="*/ 16 h 42"/>
                <a:gd name="T4" fmla="*/ 15 w 19"/>
                <a:gd name="T5" fmla="*/ 14 h 42"/>
                <a:gd name="T6" fmla="*/ 15 w 19"/>
                <a:gd name="T7" fmla="*/ 13 h 42"/>
                <a:gd name="T8" fmla="*/ 16 w 19"/>
                <a:gd name="T9" fmla="*/ 6 h 42"/>
                <a:gd name="T10" fmla="*/ 16 w 19"/>
                <a:gd name="T11" fmla="*/ 3 h 42"/>
                <a:gd name="T12" fmla="*/ 13 w 19"/>
                <a:gd name="T13" fmla="*/ 0 h 42"/>
                <a:gd name="T14" fmla="*/ 13 w 19"/>
                <a:gd name="T15" fmla="*/ 0 h 42"/>
                <a:gd name="T16" fmla="*/ 10 w 19"/>
                <a:gd name="T17" fmla="*/ 3 h 42"/>
                <a:gd name="T18" fmla="*/ 10 w 19"/>
                <a:gd name="T19" fmla="*/ 6 h 42"/>
                <a:gd name="T20" fmla="*/ 10 w 19"/>
                <a:gd name="T21" fmla="*/ 12 h 42"/>
                <a:gd name="T22" fmla="*/ 9 w 19"/>
                <a:gd name="T23" fmla="*/ 13 h 42"/>
                <a:gd name="T24" fmla="*/ 9 w 19"/>
                <a:gd name="T25" fmla="*/ 15 h 42"/>
                <a:gd name="T26" fmla="*/ 7 w 19"/>
                <a:gd name="T27" fmla="*/ 16 h 42"/>
                <a:gd name="T28" fmla="*/ 1 w 19"/>
                <a:gd name="T29" fmla="*/ 24 h 42"/>
                <a:gd name="T30" fmla="*/ 0 w 19"/>
                <a:gd name="T31" fmla="*/ 34 h 42"/>
                <a:gd name="T32" fmla="*/ 5 w 19"/>
                <a:gd name="T33" fmla="*/ 42 h 42"/>
                <a:gd name="T34" fmla="*/ 8 w 19"/>
                <a:gd name="T35" fmla="*/ 42 h 42"/>
                <a:gd name="T36" fmla="*/ 13 w 19"/>
                <a:gd name="T37" fmla="*/ 40 h 42"/>
                <a:gd name="T38" fmla="*/ 18 w 19"/>
                <a:gd name="T39" fmla="*/ 31 h 42"/>
                <a:gd name="T40" fmla="*/ 17 w 19"/>
                <a:gd name="T41" fmla="*/ 20 h 42"/>
                <a:gd name="T42" fmla="*/ 13 w 19"/>
                <a:gd name="T43" fmla="*/ 30 h 42"/>
                <a:gd name="T44" fmla="*/ 9 w 19"/>
                <a:gd name="T45" fmla="*/ 36 h 42"/>
                <a:gd name="T46" fmla="*/ 8 w 19"/>
                <a:gd name="T47" fmla="*/ 36 h 42"/>
                <a:gd name="T48" fmla="*/ 8 w 19"/>
                <a:gd name="T49" fmla="*/ 36 h 42"/>
                <a:gd name="T50" fmla="*/ 6 w 19"/>
                <a:gd name="T51" fmla="*/ 33 h 42"/>
                <a:gd name="T52" fmla="*/ 7 w 19"/>
                <a:gd name="T53" fmla="*/ 26 h 42"/>
                <a:gd name="T54" fmla="*/ 10 w 19"/>
                <a:gd name="T55" fmla="*/ 21 h 42"/>
                <a:gd name="T56" fmla="*/ 11 w 19"/>
                <a:gd name="T57" fmla="*/ 21 h 42"/>
                <a:gd name="T58" fmla="*/ 11 w 19"/>
                <a:gd name="T59" fmla="*/ 22 h 42"/>
                <a:gd name="T60" fmla="*/ 13 w 19"/>
                <a:gd name="T61" fmla="*/ 3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" h="42">
                  <a:moveTo>
                    <a:pt x="17" y="20"/>
                  </a:moveTo>
                  <a:cubicBezTo>
                    <a:pt x="16" y="19"/>
                    <a:pt x="16" y="17"/>
                    <a:pt x="15" y="16"/>
                  </a:cubicBezTo>
                  <a:cubicBezTo>
                    <a:pt x="15" y="16"/>
                    <a:pt x="15" y="15"/>
                    <a:pt x="15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1"/>
                    <a:pt x="16" y="9"/>
                    <a:pt x="16" y="6"/>
                  </a:cubicBezTo>
                  <a:cubicBezTo>
                    <a:pt x="16" y="5"/>
                    <a:pt x="16" y="4"/>
                    <a:pt x="16" y="3"/>
                  </a:cubicBezTo>
                  <a:cubicBezTo>
                    <a:pt x="16" y="1"/>
                    <a:pt x="15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0" y="1"/>
                    <a:pt x="10" y="3"/>
                  </a:cubicBezTo>
                  <a:cubicBezTo>
                    <a:pt x="10" y="4"/>
                    <a:pt x="10" y="5"/>
                    <a:pt x="10" y="6"/>
                  </a:cubicBezTo>
                  <a:cubicBezTo>
                    <a:pt x="10" y="8"/>
                    <a:pt x="10" y="10"/>
                    <a:pt x="10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9" y="15"/>
                    <a:pt x="8" y="16"/>
                    <a:pt x="7" y="16"/>
                  </a:cubicBezTo>
                  <a:cubicBezTo>
                    <a:pt x="4" y="18"/>
                    <a:pt x="2" y="21"/>
                    <a:pt x="1" y="24"/>
                  </a:cubicBezTo>
                  <a:cubicBezTo>
                    <a:pt x="0" y="27"/>
                    <a:pt x="0" y="31"/>
                    <a:pt x="0" y="34"/>
                  </a:cubicBezTo>
                  <a:cubicBezTo>
                    <a:pt x="1" y="38"/>
                    <a:pt x="2" y="40"/>
                    <a:pt x="5" y="42"/>
                  </a:cubicBezTo>
                  <a:cubicBezTo>
                    <a:pt x="6" y="42"/>
                    <a:pt x="7" y="42"/>
                    <a:pt x="8" y="42"/>
                  </a:cubicBezTo>
                  <a:cubicBezTo>
                    <a:pt x="10" y="42"/>
                    <a:pt x="11" y="42"/>
                    <a:pt x="13" y="40"/>
                  </a:cubicBezTo>
                  <a:cubicBezTo>
                    <a:pt x="15" y="38"/>
                    <a:pt x="17" y="35"/>
                    <a:pt x="18" y="31"/>
                  </a:cubicBezTo>
                  <a:cubicBezTo>
                    <a:pt x="19" y="28"/>
                    <a:pt x="19" y="24"/>
                    <a:pt x="17" y="20"/>
                  </a:cubicBezTo>
                  <a:close/>
                  <a:moveTo>
                    <a:pt x="13" y="30"/>
                  </a:moveTo>
                  <a:cubicBezTo>
                    <a:pt x="12" y="32"/>
                    <a:pt x="11" y="35"/>
                    <a:pt x="9" y="36"/>
                  </a:cubicBezTo>
                  <a:cubicBezTo>
                    <a:pt x="9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6"/>
                    <a:pt x="7" y="35"/>
                    <a:pt x="6" y="33"/>
                  </a:cubicBezTo>
                  <a:cubicBezTo>
                    <a:pt x="6" y="31"/>
                    <a:pt x="6" y="28"/>
                    <a:pt x="7" y="26"/>
                  </a:cubicBezTo>
                  <a:cubicBezTo>
                    <a:pt x="7" y="24"/>
                    <a:pt x="9" y="22"/>
                    <a:pt x="10" y="21"/>
                  </a:cubicBezTo>
                  <a:cubicBezTo>
                    <a:pt x="10" y="21"/>
                    <a:pt x="11" y="21"/>
                    <a:pt x="11" y="21"/>
                  </a:cubicBezTo>
                  <a:cubicBezTo>
                    <a:pt x="11" y="21"/>
                    <a:pt x="11" y="22"/>
                    <a:pt x="11" y="22"/>
                  </a:cubicBezTo>
                  <a:cubicBezTo>
                    <a:pt x="12" y="25"/>
                    <a:pt x="13" y="27"/>
                    <a:pt x="13" y="30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6691" y="2647"/>
              <a:ext cx="21" cy="36"/>
            </a:xfrm>
            <a:custGeom>
              <a:avLst/>
              <a:gdLst>
                <a:gd name="T0" fmla="*/ 12 w 12"/>
                <a:gd name="T1" fmla="*/ 12 h 21"/>
                <a:gd name="T2" fmla="*/ 4 w 12"/>
                <a:gd name="T3" fmla="*/ 20 h 21"/>
                <a:gd name="T4" fmla="*/ 1 w 12"/>
                <a:gd name="T5" fmla="*/ 16 h 21"/>
                <a:gd name="T6" fmla="*/ 1 w 12"/>
                <a:gd name="T7" fmla="*/ 8 h 21"/>
                <a:gd name="T8" fmla="*/ 4 w 12"/>
                <a:gd name="T9" fmla="*/ 2 h 21"/>
                <a:gd name="T10" fmla="*/ 7 w 12"/>
                <a:gd name="T11" fmla="*/ 0 h 21"/>
                <a:gd name="T12" fmla="*/ 10 w 12"/>
                <a:gd name="T13" fmla="*/ 4 h 21"/>
                <a:gd name="T14" fmla="*/ 12 w 12"/>
                <a:gd name="T15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1">
                  <a:moveTo>
                    <a:pt x="12" y="12"/>
                  </a:moveTo>
                  <a:cubicBezTo>
                    <a:pt x="11" y="17"/>
                    <a:pt x="7" y="21"/>
                    <a:pt x="4" y="20"/>
                  </a:cubicBezTo>
                  <a:cubicBezTo>
                    <a:pt x="3" y="20"/>
                    <a:pt x="2" y="18"/>
                    <a:pt x="1" y="16"/>
                  </a:cubicBezTo>
                  <a:cubicBezTo>
                    <a:pt x="1" y="13"/>
                    <a:pt x="0" y="11"/>
                    <a:pt x="1" y="8"/>
                  </a:cubicBezTo>
                  <a:cubicBezTo>
                    <a:pt x="1" y="5"/>
                    <a:pt x="3" y="3"/>
                    <a:pt x="4" y="2"/>
                  </a:cubicBezTo>
                  <a:cubicBezTo>
                    <a:pt x="6" y="1"/>
                    <a:pt x="7" y="0"/>
                    <a:pt x="7" y="0"/>
                  </a:cubicBezTo>
                  <a:cubicBezTo>
                    <a:pt x="7" y="0"/>
                    <a:pt x="8" y="1"/>
                    <a:pt x="10" y="4"/>
                  </a:cubicBezTo>
                  <a:cubicBezTo>
                    <a:pt x="11" y="6"/>
                    <a:pt x="12" y="9"/>
                    <a:pt x="1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7" name="Freeform 97"/>
            <p:cNvSpPr>
              <a:spLocks noEditPoints="1"/>
            </p:cNvSpPr>
            <p:nvPr/>
          </p:nvSpPr>
          <p:spPr bwMode="auto">
            <a:xfrm>
              <a:off x="6686" y="2616"/>
              <a:ext cx="31" cy="70"/>
            </a:xfrm>
            <a:custGeom>
              <a:avLst/>
              <a:gdLst>
                <a:gd name="T0" fmla="*/ 15 w 18"/>
                <a:gd name="T1" fmla="*/ 20 h 41"/>
                <a:gd name="T2" fmla="*/ 13 w 18"/>
                <a:gd name="T3" fmla="*/ 17 h 41"/>
                <a:gd name="T4" fmla="*/ 13 w 18"/>
                <a:gd name="T5" fmla="*/ 15 h 41"/>
                <a:gd name="T6" fmla="*/ 13 w 18"/>
                <a:gd name="T7" fmla="*/ 8 h 41"/>
                <a:gd name="T8" fmla="*/ 13 w 18"/>
                <a:gd name="T9" fmla="*/ 3 h 41"/>
                <a:gd name="T10" fmla="*/ 9 w 18"/>
                <a:gd name="T11" fmla="*/ 0 h 41"/>
                <a:gd name="T12" fmla="*/ 7 w 18"/>
                <a:gd name="T13" fmla="*/ 3 h 41"/>
                <a:gd name="T14" fmla="*/ 7 w 18"/>
                <a:gd name="T15" fmla="*/ 8 h 41"/>
                <a:gd name="T16" fmla="*/ 7 w 18"/>
                <a:gd name="T17" fmla="*/ 15 h 41"/>
                <a:gd name="T18" fmla="*/ 7 w 18"/>
                <a:gd name="T19" fmla="*/ 16 h 41"/>
                <a:gd name="T20" fmla="*/ 5 w 18"/>
                <a:gd name="T21" fmla="*/ 18 h 41"/>
                <a:gd name="T22" fmla="*/ 1 w 18"/>
                <a:gd name="T23" fmla="*/ 26 h 41"/>
                <a:gd name="T24" fmla="*/ 1 w 18"/>
                <a:gd name="T25" fmla="*/ 35 h 41"/>
                <a:gd name="T26" fmla="*/ 6 w 18"/>
                <a:gd name="T27" fmla="*/ 41 h 41"/>
                <a:gd name="T28" fmla="*/ 9 w 18"/>
                <a:gd name="T29" fmla="*/ 41 h 41"/>
                <a:gd name="T30" fmla="*/ 18 w 18"/>
                <a:gd name="T31" fmla="*/ 30 h 41"/>
                <a:gd name="T32" fmla="*/ 15 w 18"/>
                <a:gd name="T33" fmla="*/ 20 h 41"/>
                <a:gd name="T34" fmla="*/ 12 w 18"/>
                <a:gd name="T35" fmla="*/ 29 h 41"/>
                <a:gd name="T36" fmla="*/ 9 w 18"/>
                <a:gd name="T37" fmla="*/ 35 h 41"/>
                <a:gd name="T38" fmla="*/ 8 w 18"/>
                <a:gd name="T39" fmla="*/ 35 h 41"/>
                <a:gd name="T40" fmla="*/ 7 w 18"/>
                <a:gd name="T41" fmla="*/ 33 h 41"/>
                <a:gd name="T42" fmla="*/ 7 w 18"/>
                <a:gd name="T43" fmla="*/ 26 h 41"/>
                <a:gd name="T44" fmla="*/ 9 w 18"/>
                <a:gd name="T45" fmla="*/ 22 h 41"/>
                <a:gd name="T46" fmla="*/ 9 w 18"/>
                <a:gd name="T47" fmla="*/ 22 h 41"/>
                <a:gd name="T48" fmla="*/ 9 w 18"/>
                <a:gd name="T49" fmla="*/ 22 h 41"/>
                <a:gd name="T50" fmla="*/ 10 w 18"/>
                <a:gd name="T51" fmla="*/ 23 h 41"/>
                <a:gd name="T52" fmla="*/ 12 w 18"/>
                <a:gd name="T53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" h="41">
                  <a:moveTo>
                    <a:pt x="15" y="20"/>
                  </a:moveTo>
                  <a:cubicBezTo>
                    <a:pt x="14" y="19"/>
                    <a:pt x="14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3"/>
                    <a:pt x="13" y="10"/>
                    <a:pt x="13" y="8"/>
                  </a:cubicBezTo>
                  <a:cubicBezTo>
                    <a:pt x="13" y="6"/>
                    <a:pt x="13" y="4"/>
                    <a:pt x="13" y="3"/>
                  </a:cubicBezTo>
                  <a:cubicBezTo>
                    <a:pt x="12" y="1"/>
                    <a:pt x="11" y="0"/>
                    <a:pt x="9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7" y="5"/>
                    <a:pt x="7" y="6"/>
                    <a:pt x="7" y="8"/>
                  </a:cubicBezTo>
                  <a:cubicBezTo>
                    <a:pt x="7" y="10"/>
                    <a:pt x="7" y="13"/>
                    <a:pt x="7" y="15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7" y="17"/>
                    <a:pt x="6" y="17"/>
                    <a:pt x="5" y="18"/>
                  </a:cubicBezTo>
                  <a:cubicBezTo>
                    <a:pt x="3" y="20"/>
                    <a:pt x="1" y="23"/>
                    <a:pt x="1" y="26"/>
                  </a:cubicBezTo>
                  <a:cubicBezTo>
                    <a:pt x="0" y="29"/>
                    <a:pt x="1" y="32"/>
                    <a:pt x="1" y="35"/>
                  </a:cubicBezTo>
                  <a:cubicBezTo>
                    <a:pt x="2" y="38"/>
                    <a:pt x="4" y="40"/>
                    <a:pt x="6" y="41"/>
                  </a:cubicBezTo>
                  <a:cubicBezTo>
                    <a:pt x="7" y="41"/>
                    <a:pt x="8" y="41"/>
                    <a:pt x="9" y="41"/>
                  </a:cubicBezTo>
                  <a:cubicBezTo>
                    <a:pt x="13" y="41"/>
                    <a:pt x="17" y="36"/>
                    <a:pt x="18" y="30"/>
                  </a:cubicBezTo>
                  <a:cubicBezTo>
                    <a:pt x="18" y="27"/>
                    <a:pt x="17" y="24"/>
                    <a:pt x="15" y="20"/>
                  </a:cubicBezTo>
                  <a:close/>
                  <a:moveTo>
                    <a:pt x="12" y="29"/>
                  </a:moveTo>
                  <a:cubicBezTo>
                    <a:pt x="11" y="33"/>
                    <a:pt x="9" y="35"/>
                    <a:pt x="9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7" y="35"/>
                    <a:pt x="7" y="33"/>
                  </a:cubicBezTo>
                  <a:cubicBezTo>
                    <a:pt x="6" y="31"/>
                    <a:pt x="6" y="29"/>
                    <a:pt x="7" y="26"/>
                  </a:cubicBezTo>
                  <a:cubicBezTo>
                    <a:pt x="7" y="24"/>
                    <a:pt x="8" y="23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3"/>
                    <a:pt x="10" y="23"/>
                  </a:cubicBezTo>
                  <a:cubicBezTo>
                    <a:pt x="11" y="25"/>
                    <a:pt x="12" y="28"/>
                    <a:pt x="12" y="29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6725" y="2610"/>
              <a:ext cx="17" cy="30"/>
            </a:xfrm>
            <a:custGeom>
              <a:avLst/>
              <a:gdLst>
                <a:gd name="T0" fmla="*/ 10 w 10"/>
                <a:gd name="T1" fmla="*/ 10 h 18"/>
                <a:gd name="T2" fmla="*/ 10 w 10"/>
                <a:gd name="T3" fmla="*/ 13 h 18"/>
                <a:gd name="T4" fmla="*/ 8 w 10"/>
                <a:gd name="T5" fmla="*/ 16 h 18"/>
                <a:gd name="T6" fmla="*/ 4 w 10"/>
                <a:gd name="T7" fmla="*/ 18 h 18"/>
                <a:gd name="T8" fmla="*/ 1 w 10"/>
                <a:gd name="T9" fmla="*/ 14 h 18"/>
                <a:gd name="T10" fmla="*/ 0 w 10"/>
                <a:gd name="T11" fmla="*/ 8 h 18"/>
                <a:gd name="T12" fmla="*/ 2 w 10"/>
                <a:gd name="T13" fmla="*/ 2 h 18"/>
                <a:gd name="T14" fmla="*/ 5 w 10"/>
                <a:gd name="T15" fmla="*/ 0 h 18"/>
                <a:gd name="T16" fmla="*/ 8 w 10"/>
                <a:gd name="T17" fmla="*/ 3 h 18"/>
                <a:gd name="T18" fmla="*/ 10 w 10"/>
                <a:gd name="T1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8">
                  <a:moveTo>
                    <a:pt x="10" y="10"/>
                  </a:moveTo>
                  <a:cubicBezTo>
                    <a:pt x="10" y="11"/>
                    <a:pt x="10" y="12"/>
                    <a:pt x="10" y="13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8"/>
                    <a:pt x="6" y="18"/>
                    <a:pt x="4" y="18"/>
                  </a:cubicBezTo>
                  <a:cubicBezTo>
                    <a:pt x="3" y="18"/>
                    <a:pt x="2" y="16"/>
                    <a:pt x="1" y="14"/>
                  </a:cubicBezTo>
                  <a:cubicBezTo>
                    <a:pt x="0" y="13"/>
                    <a:pt x="0" y="10"/>
                    <a:pt x="0" y="8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5" y="0"/>
                    <a:pt x="6" y="1"/>
                    <a:pt x="8" y="3"/>
                  </a:cubicBezTo>
                  <a:cubicBezTo>
                    <a:pt x="9" y="5"/>
                    <a:pt x="10" y="7"/>
                    <a:pt x="1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9" name="Freeform 99"/>
            <p:cNvSpPr>
              <a:spLocks noEditPoints="1"/>
            </p:cNvSpPr>
            <p:nvPr/>
          </p:nvSpPr>
          <p:spPr bwMode="auto">
            <a:xfrm>
              <a:off x="6720" y="2577"/>
              <a:ext cx="27" cy="68"/>
            </a:xfrm>
            <a:custGeom>
              <a:avLst/>
              <a:gdLst>
                <a:gd name="T0" fmla="*/ 13 w 16"/>
                <a:gd name="T1" fmla="*/ 20 h 40"/>
                <a:gd name="T2" fmla="*/ 11 w 16"/>
                <a:gd name="T3" fmla="*/ 17 h 40"/>
                <a:gd name="T4" fmla="*/ 11 w 16"/>
                <a:gd name="T5" fmla="*/ 16 h 40"/>
                <a:gd name="T6" fmla="*/ 10 w 16"/>
                <a:gd name="T7" fmla="*/ 11 h 40"/>
                <a:gd name="T8" fmla="*/ 10 w 16"/>
                <a:gd name="T9" fmla="*/ 10 h 40"/>
                <a:gd name="T10" fmla="*/ 9 w 16"/>
                <a:gd name="T11" fmla="*/ 5 h 40"/>
                <a:gd name="T12" fmla="*/ 9 w 16"/>
                <a:gd name="T13" fmla="*/ 4 h 40"/>
                <a:gd name="T14" fmla="*/ 9 w 16"/>
                <a:gd name="T15" fmla="*/ 4 h 40"/>
                <a:gd name="T16" fmla="*/ 9 w 16"/>
                <a:gd name="T17" fmla="*/ 3 h 40"/>
                <a:gd name="T18" fmla="*/ 6 w 16"/>
                <a:gd name="T19" fmla="*/ 0 h 40"/>
                <a:gd name="T20" fmla="*/ 3 w 16"/>
                <a:gd name="T21" fmla="*/ 4 h 40"/>
                <a:gd name="T22" fmla="*/ 3 w 16"/>
                <a:gd name="T23" fmla="*/ 5 h 40"/>
                <a:gd name="T24" fmla="*/ 4 w 16"/>
                <a:gd name="T25" fmla="*/ 6 h 40"/>
                <a:gd name="T26" fmla="*/ 4 w 16"/>
                <a:gd name="T27" fmla="*/ 10 h 40"/>
                <a:gd name="T28" fmla="*/ 4 w 16"/>
                <a:gd name="T29" fmla="*/ 12 h 40"/>
                <a:gd name="T30" fmla="*/ 5 w 16"/>
                <a:gd name="T31" fmla="*/ 16 h 40"/>
                <a:gd name="T32" fmla="*/ 5 w 16"/>
                <a:gd name="T33" fmla="*/ 17 h 40"/>
                <a:gd name="T34" fmla="*/ 3 w 16"/>
                <a:gd name="T35" fmla="*/ 19 h 40"/>
                <a:gd name="T36" fmla="*/ 0 w 16"/>
                <a:gd name="T37" fmla="*/ 27 h 40"/>
                <a:gd name="T38" fmla="*/ 1 w 16"/>
                <a:gd name="T39" fmla="*/ 35 h 40"/>
                <a:gd name="T40" fmla="*/ 7 w 16"/>
                <a:gd name="T41" fmla="*/ 40 h 40"/>
                <a:gd name="T42" fmla="*/ 8 w 16"/>
                <a:gd name="T43" fmla="*/ 40 h 40"/>
                <a:gd name="T44" fmla="*/ 14 w 16"/>
                <a:gd name="T45" fmla="*/ 37 h 40"/>
                <a:gd name="T46" fmla="*/ 16 w 16"/>
                <a:gd name="T47" fmla="*/ 33 h 40"/>
                <a:gd name="T48" fmla="*/ 16 w 16"/>
                <a:gd name="T49" fmla="*/ 29 h 40"/>
                <a:gd name="T50" fmla="*/ 13 w 16"/>
                <a:gd name="T51" fmla="*/ 20 h 40"/>
                <a:gd name="T52" fmla="*/ 10 w 16"/>
                <a:gd name="T53" fmla="*/ 31 h 40"/>
                <a:gd name="T54" fmla="*/ 9 w 16"/>
                <a:gd name="T55" fmla="*/ 33 h 40"/>
                <a:gd name="T56" fmla="*/ 8 w 16"/>
                <a:gd name="T57" fmla="*/ 34 h 40"/>
                <a:gd name="T58" fmla="*/ 8 w 16"/>
                <a:gd name="T59" fmla="*/ 34 h 40"/>
                <a:gd name="T60" fmla="*/ 7 w 16"/>
                <a:gd name="T61" fmla="*/ 32 h 40"/>
                <a:gd name="T62" fmla="*/ 6 w 16"/>
                <a:gd name="T63" fmla="*/ 27 h 40"/>
                <a:gd name="T64" fmla="*/ 8 w 16"/>
                <a:gd name="T65" fmla="*/ 23 h 40"/>
                <a:gd name="T66" fmla="*/ 8 w 16"/>
                <a:gd name="T67" fmla="*/ 23 h 40"/>
                <a:gd name="T68" fmla="*/ 8 w 16"/>
                <a:gd name="T69" fmla="*/ 24 h 40"/>
                <a:gd name="T70" fmla="*/ 10 w 16"/>
                <a:gd name="T71" fmla="*/ 29 h 40"/>
                <a:gd name="T72" fmla="*/ 10 w 16"/>
                <a:gd name="T73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" h="40">
                  <a:moveTo>
                    <a:pt x="13" y="20"/>
                  </a:moveTo>
                  <a:cubicBezTo>
                    <a:pt x="12" y="19"/>
                    <a:pt x="11" y="18"/>
                    <a:pt x="11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1" y="13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8"/>
                    <a:pt x="10" y="6"/>
                    <a:pt x="9" y="5"/>
                  </a:cubicBezTo>
                  <a:cubicBezTo>
                    <a:pt x="9" y="5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7" y="0"/>
                    <a:pt x="6" y="0"/>
                  </a:cubicBezTo>
                  <a:cubicBezTo>
                    <a:pt x="4" y="1"/>
                    <a:pt x="3" y="2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6"/>
                    <a:pt x="4" y="6"/>
                  </a:cubicBezTo>
                  <a:cubicBezTo>
                    <a:pt x="4" y="7"/>
                    <a:pt x="4" y="9"/>
                    <a:pt x="4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3" y="19"/>
                  </a:cubicBezTo>
                  <a:cubicBezTo>
                    <a:pt x="2" y="20"/>
                    <a:pt x="0" y="23"/>
                    <a:pt x="0" y="27"/>
                  </a:cubicBezTo>
                  <a:cubicBezTo>
                    <a:pt x="0" y="29"/>
                    <a:pt x="0" y="32"/>
                    <a:pt x="1" y="35"/>
                  </a:cubicBezTo>
                  <a:cubicBezTo>
                    <a:pt x="3" y="38"/>
                    <a:pt x="5" y="39"/>
                    <a:pt x="7" y="40"/>
                  </a:cubicBezTo>
                  <a:cubicBezTo>
                    <a:pt x="7" y="40"/>
                    <a:pt x="8" y="40"/>
                    <a:pt x="8" y="40"/>
                  </a:cubicBezTo>
                  <a:cubicBezTo>
                    <a:pt x="10" y="40"/>
                    <a:pt x="12" y="39"/>
                    <a:pt x="14" y="37"/>
                  </a:cubicBezTo>
                  <a:cubicBezTo>
                    <a:pt x="15" y="36"/>
                    <a:pt x="15" y="35"/>
                    <a:pt x="16" y="33"/>
                  </a:cubicBezTo>
                  <a:cubicBezTo>
                    <a:pt x="16" y="32"/>
                    <a:pt x="16" y="30"/>
                    <a:pt x="16" y="29"/>
                  </a:cubicBezTo>
                  <a:cubicBezTo>
                    <a:pt x="16" y="25"/>
                    <a:pt x="15" y="22"/>
                    <a:pt x="13" y="20"/>
                  </a:cubicBezTo>
                  <a:close/>
                  <a:moveTo>
                    <a:pt x="10" y="31"/>
                  </a:moveTo>
                  <a:cubicBezTo>
                    <a:pt x="10" y="32"/>
                    <a:pt x="9" y="33"/>
                    <a:pt x="9" y="33"/>
                  </a:cubicBezTo>
                  <a:cubicBezTo>
                    <a:pt x="9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7" y="34"/>
                    <a:pt x="7" y="32"/>
                  </a:cubicBezTo>
                  <a:cubicBezTo>
                    <a:pt x="6" y="31"/>
                    <a:pt x="6" y="29"/>
                    <a:pt x="6" y="27"/>
                  </a:cubicBezTo>
                  <a:cubicBezTo>
                    <a:pt x="6" y="25"/>
                    <a:pt x="7" y="24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4"/>
                  </a:cubicBezTo>
                  <a:cubicBezTo>
                    <a:pt x="9" y="25"/>
                    <a:pt x="11" y="27"/>
                    <a:pt x="10" y="29"/>
                  </a:cubicBezTo>
                  <a:cubicBezTo>
                    <a:pt x="10" y="30"/>
                    <a:pt x="10" y="31"/>
                    <a:pt x="10" y="31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6747" y="2565"/>
              <a:ext cx="18" cy="27"/>
            </a:xfrm>
            <a:custGeom>
              <a:avLst/>
              <a:gdLst>
                <a:gd name="T0" fmla="*/ 10 w 10"/>
                <a:gd name="T1" fmla="*/ 8 h 16"/>
                <a:gd name="T2" fmla="*/ 5 w 10"/>
                <a:gd name="T3" fmla="*/ 16 h 16"/>
                <a:gd name="T4" fmla="*/ 2 w 10"/>
                <a:gd name="T5" fmla="*/ 13 h 16"/>
                <a:gd name="T6" fmla="*/ 0 w 10"/>
                <a:gd name="T7" fmla="*/ 7 h 16"/>
                <a:gd name="T8" fmla="*/ 2 w 10"/>
                <a:gd name="T9" fmla="*/ 2 h 16"/>
                <a:gd name="T10" fmla="*/ 4 w 10"/>
                <a:gd name="T11" fmla="*/ 0 h 16"/>
                <a:gd name="T12" fmla="*/ 7 w 10"/>
                <a:gd name="T13" fmla="*/ 2 h 16"/>
                <a:gd name="T14" fmla="*/ 10 w 1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6">
                  <a:moveTo>
                    <a:pt x="10" y="8"/>
                  </a:moveTo>
                  <a:cubicBezTo>
                    <a:pt x="10" y="13"/>
                    <a:pt x="8" y="16"/>
                    <a:pt x="5" y="16"/>
                  </a:cubicBezTo>
                  <a:cubicBezTo>
                    <a:pt x="4" y="16"/>
                    <a:pt x="2" y="15"/>
                    <a:pt x="2" y="13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9" y="3"/>
                    <a:pt x="10" y="6"/>
                    <a:pt x="1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1" name="Freeform 101"/>
            <p:cNvSpPr>
              <a:spLocks noEditPoints="1"/>
            </p:cNvSpPr>
            <p:nvPr/>
          </p:nvSpPr>
          <p:spPr bwMode="auto">
            <a:xfrm>
              <a:off x="6742" y="2533"/>
              <a:ext cx="28" cy="65"/>
            </a:xfrm>
            <a:custGeom>
              <a:avLst/>
              <a:gdLst>
                <a:gd name="T0" fmla="*/ 12 w 16"/>
                <a:gd name="T1" fmla="*/ 19 h 38"/>
                <a:gd name="T2" fmla="*/ 10 w 16"/>
                <a:gd name="T3" fmla="*/ 17 h 38"/>
                <a:gd name="T4" fmla="*/ 10 w 16"/>
                <a:gd name="T5" fmla="*/ 13 h 38"/>
                <a:gd name="T6" fmla="*/ 10 w 16"/>
                <a:gd name="T7" fmla="*/ 13 h 38"/>
                <a:gd name="T8" fmla="*/ 9 w 16"/>
                <a:gd name="T9" fmla="*/ 9 h 38"/>
                <a:gd name="T10" fmla="*/ 8 w 16"/>
                <a:gd name="T11" fmla="*/ 5 h 38"/>
                <a:gd name="T12" fmla="*/ 7 w 16"/>
                <a:gd name="T13" fmla="*/ 2 h 38"/>
                <a:gd name="T14" fmla="*/ 4 w 16"/>
                <a:gd name="T15" fmla="*/ 0 h 38"/>
                <a:gd name="T16" fmla="*/ 2 w 16"/>
                <a:gd name="T17" fmla="*/ 4 h 38"/>
                <a:gd name="T18" fmla="*/ 2 w 16"/>
                <a:gd name="T19" fmla="*/ 6 h 38"/>
                <a:gd name="T20" fmla="*/ 3 w 16"/>
                <a:gd name="T21" fmla="*/ 10 h 38"/>
                <a:gd name="T22" fmla="*/ 4 w 16"/>
                <a:gd name="T23" fmla="*/ 13 h 38"/>
                <a:gd name="T24" fmla="*/ 4 w 16"/>
                <a:gd name="T25" fmla="*/ 17 h 38"/>
                <a:gd name="T26" fmla="*/ 3 w 16"/>
                <a:gd name="T27" fmla="*/ 19 h 38"/>
                <a:gd name="T28" fmla="*/ 0 w 16"/>
                <a:gd name="T29" fmla="*/ 26 h 38"/>
                <a:gd name="T30" fmla="*/ 2 w 16"/>
                <a:gd name="T31" fmla="*/ 34 h 38"/>
                <a:gd name="T32" fmla="*/ 8 w 16"/>
                <a:gd name="T33" fmla="*/ 38 h 38"/>
                <a:gd name="T34" fmla="*/ 9 w 16"/>
                <a:gd name="T35" fmla="*/ 38 h 38"/>
                <a:gd name="T36" fmla="*/ 13 w 16"/>
                <a:gd name="T37" fmla="*/ 36 h 38"/>
                <a:gd name="T38" fmla="*/ 16 w 16"/>
                <a:gd name="T39" fmla="*/ 27 h 38"/>
                <a:gd name="T40" fmla="*/ 12 w 16"/>
                <a:gd name="T41" fmla="*/ 19 h 38"/>
                <a:gd name="T42" fmla="*/ 9 w 16"/>
                <a:gd name="T43" fmla="*/ 32 h 38"/>
                <a:gd name="T44" fmla="*/ 8 w 16"/>
                <a:gd name="T45" fmla="*/ 32 h 38"/>
                <a:gd name="T46" fmla="*/ 7 w 16"/>
                <a:gd name="T47" fmla="*/ 31 h 38"/>
                <a:gd name="T48" fmla="*/ 6 w 16"/>
                <a:gd name="T49" fmla="*/ 26 h 38"/>
                <a:gd name="T50" fmla="*/ 7 w 16"/>
                <a:gd name="T51" fmla="*/ 23 h 38"/>
                <a:gd name="T52" fmla="*/ 8 w 16"/>
                <a:gd name="T53" fmla="*/ 23 h 38"/>
                <a:gd name="T54" fmla="*/ 8 w 16"/>
                <a:gd name="T55" fmla="*/ 23 h 38"/>
                <a:gd name="T56" fmla="*/ 10 w 16"/>
                <a:gd name="T57" fmla="*/ 27 h 38"/>
                <a:gd name="T58" fmla="*/ 9 w 16"/>
                <a:gd name="T59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38">
                  <a:moveTo>
                    <a:pt x="12" y="19"/>
                  </a:moveTo>
                  <a:cubicBezTo>
                    <a:pt x="12" y="18"/>
                    <a:pt x="11" y="17"/>
                    <a:pt x="10" y="17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7"/>
                    <a:pt x="8" y="6"/>
                    <a:pt x="8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1"/>
                    <a:pt x="1" y="2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3" y="9"/>
                    <a:pt x="3" y="1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3" y="18"/>
                    <a:pt x="3" y="19"/>
                  </a:cubicBezTo>
                  <a:cubicBezTo>
                    <a:pt x="1" y="21"/>
                    <a:pt x="0" y="24"/>
                    <a:pt x="0" y="26"/>
                  </a:cubicBezTo>
                  <a:cubicBezTo>
                    <a:pt x="0" y="29"/>
                    <a:pt x="1" y="31"/>
                    <a:pt x="2" y="34"/>
                  </a:cubicBezTo>
                  <a:cubicBezTo>
                    <a:pt x="3" y="36"/>
                    <a:pt x="5" y="38"/>
                    <a:pt x="8" y="38"/>
                  </a:cubicBezTo>
                  <a:cubicBezTo>
                    <a:pt x="8" y="38"/>
                    <a:pt x="8" y="38"/>
                    <a:pt x="9" y="38"/>
                  </a:cubicBezTo>
                  <a:cubicBezTo>
                    <a:pt x="10" y="38"/>
                    <a:pt x="12" y="37"/>
                    <a:pt x="13" y="36"/>
                  </a:cubicBezTo>
                  <a:cubicBezTo>
                    <a:pt x="15" y="34"/>
                    <a:pt x="16" y="30"/>
                    <a:pt x="16" y="27"/>
                  </a:cubicBezTo>
                  <a:cubicBezTo>
                    <a:pt x="16" y="23"/>
                    <a:pt x="14" y="21"/>
                    <a:pt x="12" y="19"/>
                  </a:cubicBezTo>
                  <a:close/>
                  <a:moveTo>
                    <a:pt x="9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7" y="31"/>
                  </a:cubicBezTo>
                  <a:cubicBezTo>
                    <a:pt x="6" y="29"/>
                    <a:pt x="6" y="28"/>
                    <a:pt x="6" y="26"/>
                  </a:cubicBezTo>
                  <a:cubicBezTo>
                    <a:pt x="6" y="25"/>
                    <a:pt x="7" y="23"/>
                    <a:pt x="7" y="23"/>
                  </a:cubicBezTo>
                  <a:cubicBezTo>
                    <a:pt x="7" y="23"/>
                    <a:pt x="7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4"/>
                    <a:pt x="10" y="25"/>
                    <a:pt x="10" y="27"/>
                  </a:cubicBezTo>
                  <a:cubicBezTo>
                    <a:pt x="10" y="30"/>
                    <a:pt x="9" y="32"/>
                    <a:pt x="9" y="32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6389" y="2250"/>
              <a:ext cx="316" cy="363"/>
            </a:xfrm>
            <a:custGeom>
              <a:avLst/>
              <a:gdLst>
                <a:gd name="T0" fmla="*/ 0 w 185"/>
                <a:gd name="T1" fmla="*/ 93 h 213"/>
                <a:gd name="T2" fmla="*/ 24 w 185"/>
                <a:gd name="T3" fmla="*/ 43 h 213"/>
                <a:gd name="T4" fmla="*/ 92 w 185"/>
                <a:gd name="T5" fmla="*/ 0 h 213"/>
                <a:gd name="T6" fmla="*/ 160 w 185"/>
                <a:gd name="T7" fmla="*/ 43 h 213"/>
                <a:gd name="T8" fmla="*/ 185 w 185"/>
                <a:gd name="T9" fmla="*/ 93 h 213"/>
                <a:gd name="T10" fmla="*/ 165 w 185"/>
                <a:gd name="T11" fmla="*/ 93 h 213"/>
                <a:gd name="T12" fmla="*/ 165 w 185"/>
                <a:gd name="T13" fmla="*/ 213 h 213"/>
                <a:gd name="T14" fmla="*/ 19 w 185"/>
                <a:gd name="T15" fmla="*/ 213 h 213"/>
                <a:gd name="T16" fmla="*/ 19 w 185"/>
                <a:gd name="T17" fmla="*/ 93 h 213"/>
                <a:gd name="T18" fmla="*/ 0 w 185"/>
                <a:gd name="T19" fmla="*/ 9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213">
                  <a:moveTo>
                    <a:pt x="0" y="93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4" y="93"/>
                    <a:pt x="176" y="93"/>
                    <a:pt x="165" y="93"/>
                  </a:cubicBezTo>
                  <a:cubicBezTo>
                    <a:pt x="165" y="213"/>
                    <a:pt x="165" y="213"/>
                    <a:pt x="165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8" y="93"/>
                    <a:pt x="1" y="93"/>
                    <a:pt x="0" y="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6529" y="2327"/>
              <a:ext cx="36" cy="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4" name="Rectangle 104"/>
            <p:cNvSpPr>
              <a:spLocks noChangeArrowheads="1"/>
            </p:cNvSpPr>
            <p:nvPr/>
          </p:nvSpPr>
          <p:spPr bwMode="auto">
            <a:xfrm>
              <a:off x="6542" y="2339"/>
              <a:ext cx="21" cy="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5" name="Freeform 105"/>
            <p:cNvSpPr>
              <a:spLocks noEditPoints="1"/>
            </p:cNvSpPr>
            <p:nvPr/>
          </p:nvSpPr>
          <p:spPr bwMode="auto">
            <a:xfrm>
              <a:off x="6524" y="2322"/>
              <a:ext cx="46" cy="44"/>
            </a:xfrm>
            <a:custGeom>
              <a:avLst/>
              <a:gdLst>
                <a:gd name="T0" fmla="*/ 24 w 27"/>
                <a:gd name="T1" fmla="*/ 26 h 26"/>
                <a:gd name="T2" fmla="*/ 3 w 27"/>
                <a:gd name="T3" fmla="*/ 26 h 26"/>
                <a:gd name="T4" fmla="*/ 0 w 27"/>
                <a:gd name="T5" fmla="*/ 23 h 26"/>
                <a:gd name="T6" fmla="*/ 0 w 27"/>
                <a:gd name="T7" fmla="*/ 3 h 26"/>
                <a:gd name="T8" fmla="*/ 3 w 27"/>
                <a:gd name="T9" fmla="*/ 0 h 26"/>
                <a:gd name="T10" fmla="*/ 24 w 27"/>
                <a:gd name="T11" fmla="*/ 0 h 26"/>
                <a:gd name="T12" fmla="*/ 27 w 27"/>
                <a:gd name="T13" fmla="*/ 3 h 26"/>
                <a:gd name="T14" fmla="*/ 27 w 27"/>
                <a:gd name="T15" fmla="*/ 23 h 26"/>
                <a:gd name="T16" fmla="*/ 24 w 27"/>
                <a:gd name="T17" fmla="*/ 26 h 26"/>
                <a:gd name="T18" fmla="*/ 6 w 27"/>
                <a:gd name="T19" fmla="*/ 20 h 26"/>
                <a:gd name="T20" fmla="*/ 21 w 27"/>
                <a:gd name="T21" fmla="*/ 20 h 26"/>
                <a:gd name="T22" fmla="*/ 21 w 27"/>
                <a:gd name="T23" fmla="*/ 6 h 26"/>
                <a:gd name="T24" fmla="*/ 6 w 27"/>
                <a:gd name="T25" fmla="*/ 6 h 26"/>
                <a:gd name="T26" fmla="*/ 6 w 27"/>
                <a:gd name="T27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26">
                  <a:moveTo>
                    <a:pt x="24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1" y="26"/>
                    <a:pt x="0" y="25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7" y="1"/>
                    <a:pt x="27" y="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5"/>
                    <a:pt x="25" y="26"/>
                    <a:pt x="24" y="26"/>
                  </a:cubicBezTo>
                  <a:close/>
                  <a:moveTo>
                    <a:pt x="6" y="20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20"/>
                  </a:ln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auto">
            <a:xfrm>
              <a:off x="6471" y="2439"/>
              <a:ext cx="150" cy="150"/>
            </a:xfrm>
            <a:custGeom>
              <a:avLst/>
              <a:gdLst>
                <a:gd name="T0" fmla="*/ 75 w 150"/>
                <a:gd name="T1" fmla="*/ 0 h 150"/>
                <a:gd name="T2" fmla="*/ 0 w 150"/>
                <a:gd name="T3" fmla="*/ 0 h 150"/>
                <a:gd name="T4" fmla="*/ 0 w 150"/>
                <a:gd name="T5" fmla="*/ 73 h 150"/>
                <a:gd name="T6" fmla="*/ 0 w 150"/>
                <a:gd name="T7" fmla="*/ 150 h 150"/>
                <a:gd name="T8" fmla="*/ 75 w 150"/>
                <a:gd name="T9" fmla="*/ 150 h 150"/>
                <a:gd name="T10" fmla="*/ 150 w 150"/>
                <a:gd name="T11" fmla="*/ 150 h 150"/>
                <a:gd name="T12" fmla="*/ 150 w 150"/>
                <a:gd name="T13" fmla="*/ 73 h 150"/>
                <a:gd name="T14" fmla="*/ 150 w 150"/>
                <a:gd name="T15" fmla="*/ 0 h 150"/>
                <a:gd name="T16" fmla="*/ 75 w 150"/>
                <a:gd name="T1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150">
                  <a:moveTo>
                    <a:pt x="75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0" y="150"/>
                  </a:lnTo>
                  <a:lnTo>
                    <a:pt x="75" y="150"/>
                  </a:lnTo>
                  <a:lnTo>
                    <a:pt x="150" y="150"/>
                  </a:lnTo>
                  <a:lnTo>
                    <a:pt x="150" y="73"/>
                  </a:lnTo>
                  <a:lnTo>
                    <a:pt x="15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6486" y="2454"/>
              <a:ext cx="137" cy="135"/>
            </a:xfrm>
            <a:custGeom>
              <a:avLst/>
              <a:gdLst>
                <a:gd name="T0" fmla="*/ 68 w 137"/>
                <a:gd name="T1" fmla="*/ 0 h 135"/>
                <a:gd name="T2" fmla="*/ 0 w 137"/>
                <a:gd name="T3" fmla="*/ 0 h 135"/>
                <a:gd name="T4" fmla="*/ 0 w 137"/>
                <a:gd name="T5" fmla="*/ 67 h 135"/>
                <a:gd name="T6" fmla="*/ 0 w 137"/>
                <a:gd name="T7" fmla="*/ 135 h 135"/>
                <a:gd name="T8" fmla="*/ 68 w 137"/>
                <a:gd name="T9" fmla="*/ 135 h 135"/>
                <a:gd name="T10" fmla="*/ 137 w 137"/>
                <a:gd name="T11" fmla="*/ 135 h 135"/>
                <a:gd name="T12" fmla="*/ 137 w 137"/>
                <a:gd name="T13" fmla="*/ 67 h 135"/>
                <a:gd name="T14" fmla="*/ 137 w 137"/>
                <a:gd name="T15" fmla="*/ 0 h 135"/>
                <a:gd name="T16" fmla="*/ 68 w 137"/>
                <a:gd name="T1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5">
                  <a:moveTo>
                    <a:pt x="68" y="0"/>
                  </a:moveTo>
                  <a:lnTo>
                    <a:pt x="0" y="0"/>
                  </a:lnTo>
                  <a:lnTo>
                    <a:pt x="0" y="67"/>
                  </a:lnTo>
                  <a:lnTo>
                    <a:pt x="0" y="135"/>
                  </a:lnTo>
                  <a:lnTo>
                    <a:pt x="68" y="135"/>
                  </a:lnTo>
                  <a:lnTo>
                    <a:pt x="137" y="135"/>
                  </a:lnTo>
                  <a:lnTo>
                    <a:pt x="137" y="67"/>
                  </a:lnTo>
                  <a:lnTo>
                    <a:pt x="137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8" name="Freeform 108"/>
            <p:cNvSpPr>
              <a:spLocks noEditPoints="1"/>
            </p:cNvSpPr>
            <p:nvPr/>
          </p:nvSpPr>
          <p:spPr bwMode="auto">
            <a:xfrm>
              <a:off x="6467" y="2434"/>
              <a:ext cx="84" cy="84"/>
            </a:xfrm>
            <a:custGeom>
              <a:avLst/>
              <a:gdLst>
                <a:gd name="T0" fmla="*/ 46 w 49"/>
                <a:gd name="T1" fmla="*/ 49 h 49"/>
                <a:gd name="T2" fmla="*/ 3 w 49"/>
                <a:gd name="T3" fmla="*/ 49 h 49"/>
                <a:gd name="T4" fmla="*/ 0 w 49"/>
                <a:gd name="T5" fmla="*/ 46 h 49"/>
                <a:gd name="T6" fmla="*/ 0 w 49"/>
                <a:gd name="T7" fmla="*/ 3 h 49"/>
                <a:gd name="T8" fmla="*/ 3 w 49"/>
                <a:gd name="T9" fmla="*/ 0 h 49"/>
                <a:gd name="T10" fmla="*/ 46 w 49"/>
                <a:gd name="T11" fmla="*/ 0 h 49"/>
                <a:gd name="T12" fmla="*/ 49 w 49"/>
                <a:gd name="T13" fmla="*/ 3 h 49"/>
                <a:gd name="T14" fmla="*/ 49 w 49"/>
                <a:gd name="T15" fmla="*/ 46 h 49"/>
                <a:gd name="T16" fmla="*/ 46 w 49"/>
                <a:gd name="T17" fmla="*/ 49 h 49"/>
                <a:gd name="T18" fmla="*/ 6 w 49"/>
                <a:gd name="T19" fmla="*/ 44 h 49"/>
                <a:gd name="T20" fmla="*/ 44 w 49"/>
                <a:gd name="T21" fmla="*/ 44 h 49"/>
                <a:gd name="T22" fmla="*/ 44 w 49"/>
                <a:gd name="T23" fmla="*/ 6 h 49"/>
                <a:gd name="T24" fmla="*/ 6 w 49"/>
                <a:gd name="T25" fmla="*/ 6 h 49"/>
                <a:gd name="T26" fmla="*/ 6 w 49"/>
                <a:gd name="T2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49">
                  <a:moveTo>
                    <a:pt x="46" y="49"/>
                  </a:moveTo>
                  <a:cubicBezTo>
                    <a:pt x="3" y="49"/>
                    <a:pt x="3" y="49"/>
                    <a:pt x="3" y="49"/>
                  </a:cubicBezTo>
                  <a:cubicBezTo>
                    <a:pt x="1" y="49"/>
                    <a:pt x="0" y="48"/>
                    <a:pt x="0" y="4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8" y="0"/>
                    <a:pt x="49" y="1"/>
                    <a:pt x="49" y="3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8"/>
                    <a:pt x="48" y="49"/>
                    <a:pt x="46" y="49"/>
                  </a:cubicBezTo>
                  <a:close/>
                  <a:moveTo>
                    <a:pt x="6" y="44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44"/>
                  </a:ln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9" name="Freeform 109"/>
            <p:cNvSpPr>
              <a:spLocks noEditPoints="1"/>
            </p:cNvSpPr>
            <p:nvPr/>
          </p:nvSpPr>
          <p:spPr bwMode="auto">
            <a:xfrm>
              <a:off x="6542" y="2434"/>
              <a:ext cx="84" cy="84"/>
            </a:xfrm>
            <a:custGeom>
              <a:avLst/>
              <a:gdLst>
                <a:gd name="T0" fmla="*/ 46 w 49"/>
                <a:gd name="T1" fmla="*/ 49 h 49"/>
                <a:gd name="T2" fmla="*/ 2 w 49"/>
                <a:gd name="T3" fmla="*/ 49 h 49"/>
                <a:gd name="T4" fmla="*/ 0 w 49"/>
                <a:gd name="T5" fmla="*/ 46 h 49"/>
                <a:gd name="T6" fmla="*/ 0 w 49"/>
                <a:gd name="T7" fmla="*/ 3 h 49"/>
                <a:gd name="T8" fmla="*/ 2 w 49"/>
                <a:gd name="T9" fmla="*/ 0 h 49"/>
                <a:gd name="T10" fmla="*/ 46 w 49"/>
                <a:gd name="T11" fmla="*/ 0 h 49"/>
                <a:gd name="T12" fmla="*/ 49 w 49"/>
                <a:gd name="T13" fmla="*/ 3 h 49"/>
                <a:gd name="T14" fmla="*/ 49 w 49"/>
                <a:gd name="T15" fmla="*/ 46 h 49"/>
                <a:gd name="T16" fmla="*/ 46 w 49"/>
                <a:gd name="T17" fmla="*/ 49 h 49"/>
                <a:gd name="T18" fmla="*/ 5 w 49"/>
                <a:gd name="T19" fmla="*/ 44 h 49"/>
                <a:gd name="T20" fmla="*/ 43 w 49"/>
                <a:gd name="T21" fmla="*/ 44 h 49"/>
                <a:gd name="T22" fmla="*/ 43 w 49"/>
                <a:gd name="T23" fmla="*/ 6 h 49"/>
                <a:gd name="T24" fmla="*/ 5 w 49"/>
                <a:gd name="T25" fmla="*/ 6 h 49"/>
                <a:gd name="T26" fmla="*/ 5 w 49"/>
                <a:gd name="T2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49">
                  <a:moveTo>
                    <a:pt x="46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48"/>
                    <a:pt x="0" y="4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8" y="0"/>
                    <a:pt x="49" y="1"/>
                    <a:pt x="49" y="3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8"/>
                    <a:pt x="48" y="49"/>
                    <a:pt x="46" y="49"/>
                  </a:cubicBezTo>
                  <a:close/>
                  <a:moveTo>
                    <a:pt x="5" y="44"/>
                  </a:moveTo>
                  <a:cubicBezTo>
                    <a:pt x="43" y="44"/>
                    <a:pt x="43" y="44"/>
                    <a:pt x="43" y="44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0" name="Freeform 110"/>
            <p:cNvSpPr>
              <a:spLocks noEditPoints="1"/>
            </p:cNvSpPr>
            <p:nvPr/>
          </p:nvSpPr>
          <p:spPr bwMode="auto">
            <a:xfrm>
              <a:off x="6542" y="2509"/>
              <a:ext cx="84" cy="83"/>
            </a:xfrm>
            <a:custGeom>
              <a:avLst/>
              <a:gdLst>
                <a:gd name="T0" fmla="*/ 46 w 49"/>
                <a:gd name="T1" fmla="*/ 49 h 49"/>
                <a:gd name="T2" fmla="*/ 2 w 49"/>
                <a:gd name="T3" fmla="*/ 49 h 49"/>
                <a:gd name="T4" fmla="*/ 0 w 49"/>
                <a:gd name="T5" fmla="*/ 46 h 49"/>
                <a:gd name="T6" fmla="*/ 0 w 49"/>
                <a:gd name="T7" fmla="*/ 2 h 49"/>
                <a:gd name="T8" fmla="*/ 2 w 49"/>
                <a:gd name="T9" fmla="*/ 0 h 49"/>
                <a:gd name="T10" fmla="*/ 46 w 49"/>
                <a:gd name="T11" fmla="*/ 0 h 49"/>
                <a:gd name="T12" fmla="*/ 49 w 49"/>
                <a:gd name="T13" fmla="*/ 2 h 49"/>
                <a:gd name="T14" fmla="*/ 49 w 49"/>
                <a:gd name="T15" fmla="*/ 46 h 49"/>
                <a:gd name="T16" fmla="*/ 46 w 49"/>
                <a:gd name="T17" fmla="*/ 49 h 49"/>
                <a:gd name="T18" fmla="*/ 5 w 49"/>
                <a:gd name="T19" fmla="*/ 43 h 49"/>
                <a:gd name="T20" fmla="*/ 43 w 49"/>
                <a:gd name="T21" fmla="*/ 43 h 49"/>
                <a:gd name="T22" fmla="*/ 43 w 49"/>
                <a:gd name="T23" fmla="*/ 5 h 49"/>
                <a:gd name="T24" fmla="*/ 5 w 49"/>
                <a:gd name="T25" fmla="*/ 5 h 49"/>
                <a:gd name="T26" fmla="*/ 5 w 49"/>
                <a:gd name="T2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49">
                  <a:moveTo>
                    <a:pt x="46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48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8"/>
                    <a:pt x="48" y="49"/>
                    <a:pt x="46" y="49"/>
                  </a:cubicBezTo>
                  <a:close/>
                  <a:moveTo>
                    <a:pt x="5" y="43"/>
                  </a:moveTo>
                  <a:cubicBezTo>
                    <a:pt x="43" y="43"/>
                    <a:pt x="43" y="43"/>
                    <a:pt x="43" y="43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43"/>
                  </a:ln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1" name="Freeform 111"/>
            <p:cNvSpPr>
              <a:spLocks noEditPoints="1"/>
            </p:cNvSpPr>
            <p:nvPr/>
          </p:nvSpPr>
          <p:spPr bwMode="auto">
            <a:xfrm>
              <a:off x="6467" y="2509"/>
              <a:ext cx="84" cy="83"/>
            </a:xfrm>
            <a:custGeom>
              <a:avLst/>
              <a:gdLst>
                <a:gd name="T0" fmla="*/ 46 w 49"/>
                <a:gd name="T1" fmla="*/ 49 h 49"/>
                <a:gd name="T2" fmla="*/ 3 w 49"/>
                <a:gd name="T3" fmla="*/ 49 h 49"/>
                <a:gd name="T4" fmla="*/ 0 w 49"/>
                <a:gd name="T5" fmla="*/ 46 h 49"/>
                <a:gd name="T6" fmla="*/ 0 w 49"/>
                <a:gd name="T7" fmla="*/ 2 h 49"/>
                <a:gd name="T8" fmla="*/ 3 w 49"/>
                <a:gd name="T9" fmla="*/ 0 h 49"/>
                <a:gd name="T10" fmla="*/ 46 w 49"/>
                <a:gd name="T11" fmla="*/ 0 h 49"/>
                <a:gd name="T12" fmla="*/ 49 w 49"/>
                <a:gd name="T13" fmla="*/ 2 h 49"/>
                <a:gd name="T14" fmla="*/ 49 w 49"/>
                <a:gd name="T15" fmla="*/ 46 h 49"/>
                <a:gd name="T16" fmla="*/ 46 w 49"/>
                <a:gd name="T17" fmla="*/ 49 h 49"/>
                <a:gd name="T18" fmla="*/ 6 w 49"/>
                <a:gd name="T19" fmla="*/ 43 h 49"/>
                <a:gd name="T20" fmla="*/ 44 w 49"/>
                <a:gd name="T21" fmla="*/ 43 h 49"/>
                <a:gd name="T22" fmla="*/ 44 w 49"/>
                <a:gd name="T23" fmla="*/ 5 h 49"/>
                <a:gd name="T24" fmla="*/ 6 w 49"/>
                <a:gd name="T25" fmla="*/ 5 h 49"/>
                <a:gd name="T26" fmla="*/ 6 w 49"/>
                <a:gd name="T2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49">
                  <a:moveTo>
                    <a:pt x="46" y="49"/>
                  </a:moveTo>
                  <a:cubicBezTo>
                    <a:pt x="3" y="49"/>
                    <a:pt x="3" y="49"/>
                    <a:pt x="3" y="49"/>
                  </a:cubicBezTo>
                  <a:cubicBezTo>
                    <a:pt x="1" y="49"/>
                    <a:pt x="0" y="48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8"/>
                    <a:pt x="48" y="49"/>
                    <a:pt x="46" y="49"/>
                  </a:cubicBezTo>
                  <a:close/>
                  <a:moveTo>
                    <a:pt x="6" y="43"/>
                  </a:moveTo>
                  <a:cubicBezTo>
                    <a:pt x="44" y="43"/>
                    <a:pt x="44" y="43"/>
                    <a:pt x="44" y="43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6" y="5"/>
                    <a:pt x="6" y="5"/>
                    <a:pt x="6" y="5"/>
                  </a:cubicBezTo>
                  <a:lnTo>
                    <a:pt x="6" y="43"/>
                  </a:ln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6389" y="2253"/>
              <a:ext cx="170" cy="157"/>
            </a:xfrm>
            <a:custGeom>
              <a:avLst/>
              <a:gdLst>
                <a:gd name="T0" fmla="*/ 92 w 100"/>
                <a:gd name="T1" fmla="*/ 0 h 92"/>
                <a:gd name="T2" fmla="*/ 25 w 100"/>
                <a:gd name="T3" fmla="*/ 42 h 92"/>
                <a:gd name="T4" fmla="*/ 0 w 100"/>
                <a:gd name="T5" fmla="*/ 92 h 92"/>
                <a:gd name="T6" fmla="*/ 9 w 100"/>
                <a:gd name="T7" fmla="*/ 92 h 92"/>
                <a:gd name="T8" fmla="*/ 31 w 100"/>
                <a:gd name="T9" fmla="*/ 49 h 92"/>
                <a:gd name="T10" fmla="*/ 32 w 100"/>
                <a:gd name="T11" fmla="*/ 48 h 92"/>
                <a:gd name="T12" fmla="*/ 90 w 100"/>
                <a:gd name="T13" fmla="*/ 11 h 92"/>
                <a:gd name="T14" fmla="*/ 100 w 100"/>
                <a:gd name="T15" fmla="*/ 5 h 92"/>
                <a:gd name="T16" fmla="*/ 92 w 100"/>
                <a:gd name="T1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92">
                  <a:moveTo>
                    <a:pt x="92" y="0"/>
                  </a:moveTo>
                  <a:cubicBezTo>
                    <a:pt x="25" y="42"/>
                    <a:pt x="25" y="42"/>
                    <a:pt x="25" y="4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" y="92"/>
                    <a:pt x="4" y="92"/>
                    <a:pt x="9" y="92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2" y="48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100" y="5"/>
                    <a:pt x="100" y="5"/>
                    <a:pt x="100" y="5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6542" y="2262"/>
              <a:ext cx="161" cy="148"/>
            </a:xfrm>
            <a:custGeom>
              <a:avLst/>
              <a:gdLst>
                <a:gd name="T0" fmla="*/ 69 w 94"/>
                <a:gd name="T1" fmla="*/ 38 h 87"/>
                <a:gd name="T2" fmla="*/ 10 w 94"/>
                <a:gd name="T3" fmla="*/ 0 h 87"/>
                <a:gd name="T4" fmla="*/ 0 w 94"/>
                <a:gd name="T5" fmla="*/ 6 h 87"/>
                <a:gd name="T6" fmla="*/ 4 w 94"/>
                <a:gd name="T7" fmla="*/ 7 h 87"/>
                <a:gd name="T8" fmla="*/ 62 w 94"/>
                <a:gd name="T9" fmla="*/ 44 h 87"/>
                <a:gd name="T10" fmla="*/ 63 w 94"/>
                <a:gd name="T11" fmla="*/ 44 h 87"/>
                <a:gd name="T12" fmla="*/ 86 w 94"/>
                <a:gd name="T13" fmla="*/ 87 h 87"/>
                <a:gd name="T14" fmla="*/ 94 w 94"/>
                <a:gd name="T15" fmla="*/ 87 h 87"/>
                <a:gd name="T16" fmla="*/ 69 w 94"/>
                <a:gd name="T17" fmla="*/ 3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7">
                  <a:moveTo>
                    <a:pt x="69" y="38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3" y="6"/>
                    <a:pt x="4" y="7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90" y="87"/>
                    <a:pt x="93" y="87"/>
                    <a:pt x="94" y="87"/>
                  </a:cubicBezTo>
                  <a:lnTo>
                    <a:pt x="6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6412" y="2264"/>
              <a:ext cx="267" cy="134"/>
            </a:xfrm>
            <a:custGeom>
              <a:avLst/>
              <a:gdLst>
                <a:gd name="T0" fmla="*/ 155 w 156"/>
                <a:gd name="T1" fmla="*/ 72 h 79"/>
                <a:gd name="T2" fmla="*/ 139 w 156"/>
                <a:gd name="T3" fmla="*/ 41 h 79"/>
                <a:gd name="T4" fmla="*/ 77 w 156"/>
                <a:gd name="T5" fmla="*/ 3 h 79"/>
                <a:gd name="T6" fmla="*/ 17 w 156"/>
                <a:gd name="T7" fmla="*/ 42 h 79"/>
                <a:gd name="T8" fmla="*/ 1 w 156"/>
                <a:gd name="T9" fmla="*/ 72 h 79"/>
                <a:gd name="T10" fmla="*/ 7 w 156"/>
                <a:gd name="T11" fmla="*/ 75 h 79"/>
                <a:gd name="T12" fmla="*/ 10 w 156"/>
                <a:gd name="T13" fmla="*/ 69 h 79"/>
                <a:gd name="T14" fmla="*/ 36 w 156"/>
                <a:gd name="T15" fmla="*/ 69 h 79"/>
                <a:gd name="T16" fmla="*/ 39 w 156"/>
                <a:gd name="T17" fmla="*/ 66 h 79"/>
                <a:gd name="T18" fmla="*/ 36 w 156"/>
                <a:gd name="T19" fmla="*/ 62 h 79"/>
                <a:gd name="T20" fmla="*/ 13 w 156"/>
                <a:gd name="T21" fmla="*/ 62 h 79"/>
                <a:gd name="T22" fmla="*/ 16 w 156"/>
                <a:gd name="T23" fmla="*/ 57 h 79"/>
                <a:gd name="T24" fmla="*/ 46 w 156"/>
                <a:gd name="T25" fmla="*/ 57 h 79"/>
                <a:gd name="T26" fmla="*/ 48 w 156"/>
                <a:gd name="T27" fmla="*/ 54 h 79"/>
                <a:gd name="T28" fmla="*/ 46 w 156"/>
                <a:gd name="T29" fmla="*/ 50 h 79"/>
                <a:gd name="T30" fmla="*/ 19 w 156"/>
                <a:gd name="T31" fmla="*/ 50 h 79"/>
                <a:gd name="T32" fmla="*/ 22 w 156"/>
                <a:gd name="T33" fmla="*/ 45 h 79"/>
                <a:gd name="T34" fmla="*/ 78 w 156"/>
                <a:gd name="T35" fmla="*/ 9 h 79"/>
                <a:gd name="T36" fmla="*/ 135 w 156"/>
                <a:gd name="T37" fmla="*/ 45 h 79"/>
                <a:gd name="T38" fmla="*/ 138 w 156"/>
                <a:gd name="T39" fmla="*/ 50 h 79"/>
                <a:gd name="T40" fmla="*/ 109 w 156"/>
                <a:gd name="T41" fmla="*/ 50 h 79"/>
                <a:gd name="T42" fmla="*/ 106 w 156"/>
                <a:gd name="T43" fmla="*/ 54 h 79"/>
                <a:gd name="T44" fmla="*/ 109 w 156"/>
                <a:gd name="T45" fmla="*/ 57 h 79"/>
                <a:gd name="T46" fmla="*/ 141 w 156"/>
                <a:gd name="T47" fmla="*/ 57 h 79"/>
                <a:gd name="T48" fmla="*/ 144 w 156"/>
                <a:gd name="T49" fmla="*/ 62 h 79"/>
                <a:gd name="T50" fmla="*/ 120 w 156"/>
                <a:gd name="T51" fmla="*/ 62 h 79"/>
                <a:gd name="T52" fmla="*/ 117 w 156"/>
                <a:gd name="T53" fmla="*/ 66 h 79"/>
                <a:gd name="T54" fmla="*/ 120 w 156"/>
                <a:gd name="T55" fmla="*/ 69 h 79"/>
                <a:gd name="T56" fmla="*/ 147 w 156"/>
                <a:gd name="T57" fmla="*/ 69 h 79"/>
                <a:gd name="T58" fmla="*/ 154 w 156"/>
                <a:gd name="T59" fmla="*/ 76 h 79"/>
                <a:gd name="T60" fmla="*/ 155 w 156"/>
                <a:gd name="T61" fmla="*/ 7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" h="79">
                  <a:moveTo>
                    <a:pt x="155" y="72"/>
                  </a:moveTo>
                  <a:cubicBezTo>
                    <a:pt x="139" y="40"/>
                    <a:pt x="140" y="41"/>
                    <a:pt x="139" y="41"/>
                  </a:cubicBezTo>
                  <a:cubicBezTo>
                    <a:pt x="76" y="0"/>
                    <a:pt x="79" y="2"/>
                    <a:pt x="77" y="3"/>
                  </a:cubicBezTo>
                  <a:cubicBezTo>
                    <a:pt x="14" y="43"/>
                    <a:pt x="17" y="41"/>
                    <a:pt x="17" y="4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76"/>
                    <a:pt x="5" y="79"/>
                    <a:pt x="7" y="75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8" y="69"/>
                    <a:pt x="39" y="67"/>
                    <a:pt x="39" y="66"/>
                  </a:cubicBezTo>
                  <a:cubicBezTo>
                    <a:pt x="39" y="64"/>
                    <a:pt x="38" y="62"/>
                    <a:pt x="36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9" y="57"/>
                    <a:pt x="42" y="57"/>
                    <a:pt x="46" y="57"/>
                  </a:cubicBezTo>
                  <a:cubicBezTo>
                    <a:pt x="47" y="57"/>
                    <a:pt x="48" y="55"/>
                    <a:pt x="48" y="54"/>
                  </a:cubicBezTo>
                  <a:cubicBezTo>
                    <a:pt x="48" y="52"/>
                    <a:pt x="47" y="50"/>
                    <a:pt x="46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8" y="50"/>
                    <a:pt x="138" y="50"/>
                    <a:pt x="138" y="50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8" y="50"/>
                    <a:pt x="106" y="52"/>
                    <a:pt x="106" y="54"/>
                  </a:cubicBezTo>
                  <a:cubicBezTo>
                    <a:pt x="106" y="55"/>
                    <a:pt x="108" y="57"/>
                    <a:pt x="109" y="57"/>
                  </a:cubicBezTo>
                  <a:cubicBezTo>
                    <a:pt x="110" y="57"/>
                    <a:pt x="141" y="57"/>
                    <a:pt x="141" y="57"/>
                  </a:cubicBezTo>
                  <a:cubicBezTo>
                    <a:pt x="144" y="62"/>
                    <a:pt x="144" y="62"/>
                    <a:pt x="144" y="62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19" y="62"/>
                    <a:pt x="117" y="64"/>
                    <a:pt x="117" y="66"/>
                  </a:cubicBezTo>
                  <a:cubicBezTo>
                    <a:pt x="117" y="67"/>
                    <a:pt x="119" y="69"/>
                    <a:pt x="120" y="69"/>
                  </a:cubicBezTo>
                  <a:cubicBezTo>
                    <a:pt x="121" y="69"/>
                    <a:pt x="147" y="69"/>
                    <a:pt x="147" y="69"/>
                  </a:cubicBezTo>
                  <a:cubicBezTo>
                    <a:pt x="149" y="74"/>
                    <a:pt x="151" y="78"/>
                    <a:pt x="154" y="76"/>
                  </a:cubicBezTo>
                  <a:cubicBezTo>
                    <a:pt x="156" y="76"/>
                    <a:pt x="156" y="74"/>
                    <a:pt x="155" y="72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5" name="Freeform 115"/>
            <p:cNvSpPr>
              <a:spLocks noEditPoints="1"/>
            </p:cNvSpPr>
            <p:nvPr/>
          </p:nvSpPr>
          <p:spPr bwMode="auto">
            <a:xfrm>
              <a:off x="6382" y="2245"/>
              <a:ext cx="328" cy="373"/>
            </a:xfrm>
            <a:custGeom>
              <a:avLst/>
              <a:gdLst>
                <a:gd name="T0" fmla="*/ 169 w 192"/>
                <a:gd name="T1" fmla="*/ 219 h 219"/>
                <a:gd name="T2" fmla="*/ 23 w 192"/>
                <a:gd name="T3" fmla="*/ 219 h 219"/>
                <a:gd name="T4" fmla="*/ 21 w 192"/>
                <a:gd name="T5" fmla="*/ 216 h 219"/>
                <a:gd name="T6" fmla="*/ 21 w 192"/>
                <a:gd name="T7" fmla="*/ 99 h 219"/>
                <a:gd name="T8" fmla="*/ 4 w 192"/>
                <a:gd name="T9" fmla="*/ 99 h 219"/>
                <a:gd name="T10" fmla="*/ 1 w 192"/>
                <a:gd name="T11" fmla="*/ 98 h 219"/>
                <a:gd name="T12" fmla="*/ 1 w 192"/>
                <a:gd name="T13" fmla="*/ 95 h 219"/>
                <a:gd name="T14" fmla="*/ 26 w 192"/>
                <a:gd name="T15" fmla="*/ 45 h 219"/>
                <a:gd name="T16" fmla="*/ 27 w 192"/>
                <a:gd name="T17" fmla="*/ 44 h 219"/>
                <a:gd name="T18" fmla="*/ 95 w 192"/>
                <a:gd name="T19" fmla="*/ 1 h 219"/>
                <a:gd name="T20" fmla="*/ 98 w 192"/>
                <a:gd name="T21" fmla="*/ 1 h 219"/>
                <a:gd name="T22" fmla="*/ 166 w 192"/>
                <a:gd name="T23" fmla="*/ 44 h 219"/>
                <a:gd name="T24" fmla="*/ 167 w 192"/>
                <a:gd name="T25" fmla="*/ 45 h 219"/>
                <a:gd name="T26" fmla="*/ 192 w 192"/>
                <a:gd name="T27" fmla="*/ 95 h 219"/>
                <a:gd name="T28" fmla="*/ 192 w 192"/>
                <a:gd name="T29" fmla="*/ 98 h 219"/>
                <a:gd name="T30" fmla="*/ 189 w 192"/>
                <a:gd name="T31" fmla="*/ 99 h 219"/>
                <a:gd name="T32" fmla="*/ 172 w 192"/>
                <a:gd name="T33" fmla="*/ 99 h 219"/>
                <a:gd name="T34" fmla="*/ 172 w 192"/>
                <a:gd name="T35" fmla="*/ 216 h 219"/>
                <a:gd name="T36" fmla="*/ 169 w 192"/>
                <a:gd name="T37" fmla="*/ 219 h 219"/>
                <a:gd name="T38" fmla="*/ 26 w 192"/>
                <a:gd name="T39" fmla="*/ 213 h 219"/>
                <a:gd name="T40" fmla="*/ 166 w 192"/>
                <a:gd name="T41" fmla="*/ 213 h 219"/>
                <a:gd name="T42" fmla="*/ 166 w 192"/>
                <a:gd name="T43" fmla="*/ 96 h 219"/>
                <a:gd name="T44" fmla="*/ 169 w 192"/>
                <a:gd name="T45" fmla="*/ 93 h 219"/>
                <a:gd name="T46" fmla="*/ 185 w 192"/>
                <a:gd name="T47" fmla="*/ 93 h 219"/>
                <a:gd name="T48" fmla="*/ 162 w 192"/>
                <a:gd name="T49" fmla="*/ 48 h 219"/>
                <a:gd name="T50" fmla="*/ 96 w 192"/>
                <a:gd name="T51" fmla="*/ 7 h 219"/>
                <a:gd name="T52" fmla="*/ 31 w 192"/>
                <a:gd name="T53" fmla="*/ 48 h 219"/>
                <a:gd name="T54" fmla="*/ 8 w 192"/>
                <a:gd name="T55" fmla="*/ 93 h 219"/>
                <a:gd name="T56" fmla="*/ 23 w 192"/>
                <a:gd name="T57" fmla="*/ 93 h 219"/>
                <a:gd name="T58" fmla="*/ 26 w 192"/>
                <a:gd name="T59" fmla="*/ 96 h 219"/>
                <a:gd name="T60" fmla="*/ 26 w 192"/>
                <a:gd name="T61" fmla="*/ 21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2" h="219">
                  <a:moveTo>
                    <a:pt x="169" y="219"/>
                  </a:moveTo>
                  <a:cubicBezTo>
                    <a:pt x="23" y="219"/>
                    <a:pt x="23" y="219"/>
                    <a:pt x="23" y="219"/>
                  </a:cubicBezTo>
                  <a:cubicBezTo>
                    <a:pt x="22" y="219"/>
                    <a:pt x="21" y="218"/>
                    <a:pt x="21" y="216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3" y="99"/>
                    <a:pt x="2" y="99"/>
                    <a:pt x="1" y="98"/>
                  </a:cubicBezTo>
                  <a:cubicBezTo>
                    <a:pt x="0" y="97"/>
                    <a:pt x="0" y="96"/>
                    <a:pt x="1" y="9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4"/>
                    <a:pt x="26" y="44"/>
                    <a:pt x="27" y="44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6" y="0"/>
                    <a:pt x="97" y="0"/>
                    <a:pt x="98" y="1"/>
                  </a:cubicBezTo>
                  <a:cubicBezTo>
                    <a:pt x="166" y="44"/>
                    <a:pt x="166" y="44"/>
                    <a:pt x="166" y="44"/>
                  </a:cubicBezTo>
                  <a:cubicBezTo>
                    <a:pt x="166" y="44"/>
                    <a:pt x="167" y="44"/>
                    <a:pt x="167" y="45"/>
                  </a:cubicBezTo>
                  <a:cubicBezTo>
                    <a:pt x="192" y="95"/>
                    <a:pt x="192" y="95"/>
                    <a:pt x="192" y="95"/>
                  </a:cubicBezTo>
                  <a:cubicBezTo>
                    <a:pt x="192" y="96"/>
                    <a:pt x="192" y="97"/>
                    <a:pt x="192" y="98"/>
                  </a:cubicBezTo>
                  <a:cubicBezTo>
                    <a:pt x="191" y="99"/>
                    <a:pt x="190" y="99"/>
                    <a:pt x="189" y="99"/>
                  </a:cubicBezTo>
                  <a:cubicBezTo>
                    <a:pt x="172" y="99"/>
                    <a:pt x="172" y="99"/>
                    <a:pt x="172" y="99"/>
                  </a:cubicBezTo>
                  <a:cubicBezTo>
                    <a:pt x="172" y="216"/>
                    <a:pt x="172" y="216"/>
                    <a:pt x="172" y="216"/>
                  </a:cubicBezTo>
                  <a:cubicBezTo>
                    <a:pt x="172" y="218"/>
                    <a:pt x="171" y="219"/>
                    <a:pt x="169" y="219"/>
                  </a:cubicBezTo>
                  <a:close/>
                  <a:moveTo>
                    <a:pt x="26" y="213"/>
                  </a:moveTo>
                  <a:cubicBezTo>
                    <a:pt x="166" y="213"/>
                    <a:pt x="166" y="213"/>
                    <a:pt x="166" y="213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6" y="95"/>
                    <a:pt x="168" y="93"/>
                    <a:pt x="169" y="93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5" y="93"/>
                    <a:pt x="26" y="95"/>
                    <a:pt x="26" y="96"/>
                  </a:cubicBezTo>
                  <a:lnTo>
                    <a:pt x="26" y="213"/>
                  </a:ln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6226" y="2746"/>
              <a:ext cx="125" cy="12"/>
            </a:xfrm>
            <a:custGeom>
              <a:avLst/>
              <a:gdLst>
                <a:gd name="T0" fmla="*/ 69 w 73"/>
                <a:gd name="T1" fmla="*/ 7 h 7"/>
                <a:gd name="T2" fmla="*/ 4 w 73"/>
                <a:gd name="T3" fmla="*/ 7 h 7"/>
                <a:gd name="T4" fmla="*/ 0 w 73"/>
                <a:gd name="T5" fmla="*/ 4 h 7"/>
                <a:gd name="T6" fmla="*/ 4 w 73"/>
                <a:gd name="T7" fmla="*/ 0 h 7"/>
                <a:gd name="T8" fmla="*/ 69 w 73"/>
                <a:gd name="T9" fmla="*/ 0 h 7"/>
                <a:gd name="T10" fmla="*/ 73 w 73"/>
                <a:gd name="T11" fmla="*/ 4 h 7"/>
                <a:gd name="T12" fmla="*/ 69 w 7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7">
                  <a:moveTo>
                    <a:pt x="69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1" y="0"/>
                    <a:pt x="73" y="2"/>
                    <a:pt x="73" y="4"/>
                  </a:cubicBezTo>
                  <a:cubicBezTo>
                    <a:pt x="73" y="5"/>
                    <a:pt x="71" y="7"/>
                    <a:pt x="69" y="7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6202" y="2713"/>
              <a:ext cx="65" cy="12"/>
            </a:xfrm>
            <a:custGeom>
              <a:avLst/>
              <a:gdLst>
                <a:gd name="T0" fmla="*/ 35 w 38"/>
                <a:gd name="T1" fmla="*/ 7 h 7"/>
                <a:gd name="T2" fmla="*/ 3 w 38"/>
                <a:gd name="T3" fmla="*/ 7 h 7"/>
                <a:gd name="T4" fmla="*/ 0 w 38"/>
                <a:gd name="T5" fmla="*/ 3 h 7"/>
                <a:gd name="T6" fmla="*/ 3 w 38"/>
                <a:gd name="T7" fmla="*/ 0 h 7"/>
                <a:gd name="T8" fmla="*/ 35 w 38"/>
                <a:gd name="T9" fmla="*/ 0 h 7"/>
                <a:gd name="T10" fmla="*/ 38 w 38"/>
                <a:gd name="T11" fmla="*/ 3 h 7"/>
                <a:gd name="T12" fmla="*/ 35 w 38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7">
                  <a:moveTo>
                    <a:pt x="35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8" y="2"/>
                    <a:pt x="38" y="3"/>
                  </a:cubicBezTo>
                  <a:cubicBezTo>
                    <a:pt x="38" y="5"/>
                    <a:pt x="36" y="7"/>
                    <a:pt x="35" y="7"/>
                  </a:cubicBezTo>
                  <a:close/>
                </a:path>
              </a:pathLst>
            </a:custGeom>
            <a:solidFill>
              <a:srgbClr val="339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119" name="Prostokąt 118"/>
          <p:cNvSpPr/>
          <p:nvPr/>
        </p:nvSpPr>
        <p:spPr>
          <a:xfrm>
            <a:off x="479376" y="2687141"/>
            <a:ext cx="4752528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1D78"/>
                </a:solidFill>
                <a:latin typeface="FiraSans-SemiBold"/>
              </a:rPr>
              <a:t>Polska</a:t>
            </a:r>
          </a:p>
          <a:p>
            <a:endParaRPr lang="pl-PL" sz="2000" b="1" dirty="0" smtClean="0">
              <a:solidFill>
                <a:srgbClr val="001D78"/>
              </a:solidFill>
              <a:latin typeface="FiraSans-SemiBold"/>
            </a:endParaRPr>
          </a:p>
          <a:p>
            <a:pPr>
              <a:spcAft>
                <a:spcPts val="600"/>
              </a:spcAft>
            </a:pPr>
            <a:r>
              <a:rPr lang="pl-PL" sz="2400" b="1" dirty="0" smtClean="0">
                <a:solidFill>
                  <a:srgbClr val="001D78"/>
                </a:solidFill>
                <a:latin typeface="FiraSans-SemiBold"/>
              </a:rPr>
              <a:t>Wielkopolskie</a:t>
            </a:r>
          </a:p>
          <a:p>
            <a:r>
              <a:rPr lang="pl-PL" sz="2000" b="1" dirty="0" smtClean="0">
                <a:solidFill>
                  <a:srgbClr val="001D78"/>
                </a:solidFill>
                <a:latin typeface="FiraSans-SemiBold"/>
              </a:rPr>
              <a:t>(Miejsce wśród województw)</a:t>
            </a:r>
            <a:r>
              <a:rPr lang="pl-PL" b="1" dirty="0" smtClean="0">
                <a:solidFill>
                  <a:srgbClr val="001D78"/>
                </a:solidFill>
                <a:latin typeface="FiraSans-SemiBold"/>
              </a:rPr>
              <a:t> </a:t>
            </a:r>
            <a:r>
              <a:rPr lang="pl-PL" sz="2000" b="1" dirty="0" smtClean="0">
                <a:solidFill>
                  <a:srgbClr val="001D78"/>
                </a:solidFill>
                <a:latin typeface="FiraSans-SemiBold"/>
              </a:rPr>
              <a:t>	</a:t>
            </a:r>
          </a:p>
        </p:txBody>
      </p:sp>
      <p:sp>
        <p:nvSpPr>
          <p:cNvPr id="120" name="Prostokąt 119"/>
          <p:cNvSpPr/>
          <p:nvPr/>
        </p:nvSpPr>
        <p:spPr>
          <a:xfrm>
            <a:off x="4439816" y="2687141"/>
            <a:ext cx="511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1D78"/>
                </a:solidFill>
                <a:latin typeface="FiraSans-SemiBold"/>
              </a:rPr>
              <a:t>122		1017		53</a:t>
            </a:r>
          </a:p>
          <a:p>
            <a:endParaRPr lang="pl-PL" sz="2000" b="1" dirty="0" smtClean="0">
              <a:solidFill>
                <a:srgbClr val="001D78"/>
              </a:solidFill>
              <a:latin typeface="FiraSans-SemiBold"/>
            </a:endParaRPr>
          </a:p>
          <a:p>
            <a:pPr>
              <a:spcAft>
                <a:spcPts val="600"/>
              </a:spcAft>
            </a:pPr>
            <a:r>
              <a:rPr lang="pl-PL" sz="2400" b="1" dirty="0" smtClean="0">
                <a:solidFill>
                  <a:srgbClr val="001D78"/>
                </a:solidFill>
                <a:latin typeface="FiraSans-SemiBold"/>
              </a:rPr>
              <a:t>117		1178		57</a:t>
            </a:r>
          </a:p>
          <a:p>
            <a:r>
              <a:rPr lang="pl-PL" sz="2000" b="1" dirty="0" smtClean="0">
                <a:solidFill>
                  <a:srgbClr val="001D78"/>
                </a:solidFill>
                <a:latin typeface="FiraSans-SemiBold"/>
              </a:rPr>
              <a:t> (7.)		  (6.)		(6.)</a:t>
            </a:r>
          </a:p>
          <a:p>
            <a:endParaRPr lang="pl-PL" sz="2000" b="1" dirty="0" smtClean="0">
              <a:solidFill>
                <a:srgbClr val="001D78"/>
              </a:solidFill>
              <a:latin typeface="FiraSans-SemiBold"/>
            </a:endParaRPr>
          </a:p>
        </p:txBody>
      </p:sp>
      <p:sp>
        <p:nvSpPr>
          <p:cNvPr id="121" name="Prostokąt 120"/>
          <p:cNvSpPr/>
          <p:nvPr/>
        </p:nvSpPr>
        <p:spPr>
          <a:xfrm>
            <a:off x="4230836" y="2094858"/>
            <a:ext cx="45884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1D78"/>
                </a:solidFill>
                <a:latin typeface="FiraSans-SemiBold"/>
              </a:rPr>
              <a:t>Ogółem	Miasto		Wieś</a:t>
            </a:r>
          </a:p>
        </p:txBody>
      </p:sp>
    </p:spTree>
    <p:extLst>
      <p:ext uri="{BB962C8B-B14F-4D97-AF65-F5344CB8AC3E}">
        <p14:creationId xmlns:p14="http://schemas.microsoft.com/office/powerpoint/2010/main" val="39687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Ludność według ekonomicznych grup wieku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6351122" y="117698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>
                <a:solidFill>
                  <a:srgbClr val="001D78"/>
                </a:solidFill>
                <a:latin typeface="FiraSans-SemiBold"/>
              </a:rPr>
              <a:t>Współczynnik obciążenia demograficznego </a:t>
            </a:r>
            <a:r>
              <a:rPr lang="pl-PL" b="1" dirty="0" smtClean="0">
                <a:solidFill>
                  <a:srgbClr val="001D78"/>
                </a:solidFill>
                <a:latin typeface="FiraSans-SemiBold"/>
              </a:rPr>
              <a:t>w </a:t>
            </a:r>
            <a:r>
              <a:rPr lang="pl-PL" b="1" dirty="0">
                <a:solidFill>
                  <a:srgbClr val="001D78"/>
                </a:solidFill>
                <a:latin typeface="FiraSans-SemiBold"/>
              </a:rPr>
              <a:t>2021 r.</a:t>
            </a:r>
            <a:endParaRPr lang="pl-PL" dirty="0"/>
          </a:p>
        </p:txBody>
      </p:sp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943688"/>
              </p:ext>
            </p:extLst>
          </p:nvPr>
        </p:nvGraphicFramePr>
        <p:xfrm>
          <a:off x="336550" y="1543532"/>
          <a:ext cx="6472800" cy="3469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5" name="Obraz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1531" y="5404282"/>
            <a:ext cx="2354250" cy="879467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6569" y="4581128"/>
            <a:ext cx="1386750" cy="1467934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2201" y="1628800"/>
            <a:ext cx="4218300" cy="386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Stan cywilny</a:t>
            </a:r>
            <a:endParaRPr lang="pl-PL" dirty="0"/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736754"/>
              </p:ext>
            </p:extLst>
          </p:nvPr>
        </p:nvGraphicFramePr>
        <p:xfrm>
          <a:off x="340897" y="1084662"/>
          <a:ext cx="11518900" cy="4216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82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Ludność według kraju urodzenia i obywatelstwa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8040216" y="1301957"/>
            <a:ext cx="1965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>
                <a:solidFill>
                  <a:srgbClr val="001D78"/>
                </a:solidFill>
                <a:latin typeface="FiraSans-SemiBold"/>
              </a:rPr>
              <a:t>Kraj urodzenia</a:t>
            </a:r>
          </a:p>
          <a:p>
            <a:r>
              <a:rPr lang="pl-PL" sz="2000" b="1" dirty="0">
                <a:solidFill>
                  <a:srgbClr val="001D78"/>
                </a:solidFill>
                <a:latin typeface="FiraSans-SemiBold"/>
              </a:rPr>
              <a:t>w tys.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793698" y="2025631"/>
            <a:ext cx="6096000" cy="1367462"/>
            <a:chOff x="798216" y="3501698"/>
            <a:chExt cx="6096000" cy="1367462"/>
          </a:xfrm>
        </p:grpSpPr>
        <p:sp>
          <p:nvSpPr>
            <p:cNvPr id="8" name="Prostokąt 7"/>
            <p:cNvSpPr/>
            <p:nvPr/>
          </p:nvSpPr>
          <p:spPr>
            <a:xfrm>
              <a:off x="798216" y="3853497"/>
              <a:ext cx="482696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400" b="1" dirty="0" smtClean="0">
                  <a:solidFill>
                    <a:srgbClr val="001D78"/>
                  </a:solidFill>
                  <a:latin typeface="FiraSans-SemiBold"/>
                </a:rPr>
                <a:t>45,1 tys. osób</a:t>
              </a:r>
            </a:p>
            <a:p>
              <a:r>
                <a:rPr lang="pl-PL" b="1" dirty="0" smtClean="0">
                  <a:solidFill>
                    <a:srgbClr val="001D78"/>
                  </a:solidFill>
                  <a:latin typeface="FiraSans-SemiBold"/>
                </a:rPr>
                <a:t>1,3% mieszkańców województwa</a:t>
              </a:r>
            </a:p>
            <a:p>
              <a:r>
                <a:rPr lang="pl-PL" b="1" dirty="0" smtClean="0">
                  <a:solidFill>
                    <a:srgbClr val="001D78"/>
                  </a:solidFill>
                  <a:latin typeface="FiraSans-SemiBold"/>
                </a:rPr>
                <a:t>6,0% ludności Polski urodzonej za granicą</a:t>
              </a:r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798216" y="3501698"/>
              <a:ext cx="6096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l-PL" sz="2000" b="1" dirty="0" smtClean="0">
                  <a:solidFill>
                    <a:srgbClr val="001D78"/>
                  </a:solidFill>
                  <a:latin typeface="FiraSans-SemiBold"/>
                </a:rPr>
                <a:t>Urodzeni za granicą</a:t>
              </a:r>
              <a:endParaRPr lang="pl-PL" sz="2000" dirty="0"/>
            </a:p>
          </p:txBody>
        </p:sp>
      </p:grpSp>
      <p:sp>
        <p:nvSpPr>
          <p:cNvPr id="10" name="Prostokąt 9"/>
          <p:cNvSpPr/>
          <p:nvPr/>
        </p:nvSpPr>
        <p:spPr>
          <a:xfrm>
            <a:off x="798216" y="4005064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b="1" dirty="0" smtClean="0">
                <a:solidFill>
                  <a:srgbClr val="001D78"/>
                </a:solidFill>
                <a:latin typeface="FiraSans-SemiBold"/>
              </a:rPr>
              <a:t>Obywatelstwo:</a:t>
            </a:r>
          </a:p>
          <a:p>
            <a:r>
              <a:rPr lang="pl-PL" sz="2000" b="1" dirty="0" smtClean="0">
                <a:solidFill>
                  <a:srgbClr val="001D78"/>
                </a:solidFill>
                <a:latin typeface="FiraSans-SemiBold"/>
              </a:rPr>
              <a:t>	polskie </a:t>
            </a:r>
            <a:r>
              <a:rPr lang="pl-PL" sz="2400" b="1" dirty="0" smtClean="0">
                <a:solidFill>
                  <a:srgbClr val="001D78"/>
                </a:solidFill>
                <a:latin typeface="FiraSans-SemiBold"/>
              </a:rPr>
              <a:t>99,8%</a:t>
            </a:r>
            <a:endParaRPr lang="pl-PL" sz="2000" b="1" dirty="0" smtClean="0">
              <a:solidFill>
                <a:srgbClr val="001D78"/>
              </a:solidFill>
              <a:latin typeface="FiraSans-SemiBold"/>
            </a:endParaRPr>
          </a:p>
          <a:p>
            <a:r>
              <a:rPr lang="pl-PL" sz="2000" b="1" dirty="0" smtClean="0">
                <a:solidFill>
                  <a:srgbClr val="001D78"/>
                </a:solidFill>
                <a:latin typeface="FiraSans-SemiBold"/>
              </a:rPr>
              <a:t>	niepolskie </a:t>
            </a:r>
            <a:r>
              <a:rPr lang="pl-PL" sz="2400" b="1" dirty="0" smtClean="0">
                <a:solidFill>
                  <a:srgbClr val="001D78"/>
                </a:solidFill>
                <a:latin typeface="FiraSans-SemiBold"/>
              </a:rPr>
              <a:t>0,2%</a:t>
            </a:r>
            <a:endParaRPr lang="pl-PL" sz="2000" dirty="0"/>
          </a:p>
        </p:txBody>
      </p:sp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156614"/>
              </p:ext>
            </p:extLst>
          </p:nvPr>
        </p:nvGraphicFramePr>
        <p:xfrm>
          <a:off x="6557145" y="2133064"/>
          <a:ext cx="5616000" cy="37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292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Pracujący</a:t>
            </a: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7104112" y="2311472"/>
            <a:ext cx="3968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01D78"/>
                </a:solidFill>
                <a:latin typeface="FiraSans-SemiBold"/>
              </a:rPr>
              <a:t>Według miejsca zamieszkania</a:t>
            </a:r>
            <a:endParaRPr lang="pl-PL" dirty="0"/>
          </a:p>
        </p:txBody>
      </p:sp>
      <p:sp>
        <p:nvSpPr>
          <p:cNvPr id="17" name="Prostokąt 16"/>
          <p:cNvSpPr/>
          <p:nvPr/>
        </p:nvSpPr>
        <p:spPr>
          <a:xfrm>
            <a:off x="1970791" y="2317616"/>
            <a:ext cx="1517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01D78"/>
                </a:solidFill>
                <a:latin typeface="FiraSans-SemiBold"/>
              </a:rPr>
              <a:t>Według płci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191344" y="1057568"/>
            <a:ext cx="55446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1D78"/>
                </a:solidFill>
                <a:latin typeface="FiraSans-SemiBold"/>
              </a:rPr>
              <a:t>Wielkopolskie 	</a:t>
            </a:r>
            <a:r>
              <a:rPr lang="pl-PL" sz="2400" b="1" dirty="0">
                <a:solidFill>
                  <a:srgbClr val="001D78"/>
                </a:solidFill>
                <a:latin typeface="FiraSans-SemiBold"/>
              </a:rPr>
              <a:t>1691,3 </a:t>
            </a:r>
            <a:r>
              <a:rPr lang="pl-PL" sz="2400" b="1" dirty="0" smtClean="0">
                <a:solidFill>
                  <a:srgbClr val="001D78"/>
                </a:solidFill>
                <a:latin typeface="FiraSans-SemiBold"/>
              </a:rPr>
              <a:t>tys.</a:t>
            </a:r>
          </a:p>
          <a:p>
            <a:r>
              <a:rPr lang="pl-PL" sz="2000" b="1" dirty="0" smtClean="0">
                <a:solidFill>
                  <a:srgbClr val="001D78"/>
                </a:solidFill>
                <a:latin typeface="FiraSans-SemiBold"/>
              </a:rPr>
              <a:t>		   9,9% pracujących w Polsce</a:t>
            </a:r>
          </a:p>
          <a:p>
            <a:pPr algn="ctr"/>
            <a:r>
              <a:rPr lang="pl-PL" sz="2400" b="1" dirty="0" smtClean="0">
                <a:solidFill>
                  <a:srgbClr val="0070C0"/>
                </a:solidFill>
                <a:latin typeface="FiraSans-SemiBold"/>
              </a:rPr>
              <a:t>16,6% </a:t>
            </a:r>
            <a:r>
              <a:rPr lang="pl-PL" sz="2000" b="1" dirty="0" smtClean="0">
                <a:solidFill>
                  <a:srgbClr val="0070C0"/>
                </a:solidFill>
                <a:latin typeface="FiraSans-SemiBold"/>
              </a:rPr>
              <a:t>wzrost w porównaniu do NSP 2011</a:t>
            </a:r>
            <a:endParaRPr lang="pl-PL" sz="2000" b="1" dirty="0">
              <a:solidFill>
                <a:srgbClr val="0070C0"/>
              </a:solidFill>
            </a:endParaRPr>
          </a:p>
        </p:txBody>
      </p:sp>
      <p:grpSp>
        <p:nvGrpSpPr>
          <p:cNvPr id="26" name="Grupa 25"/>
          <p:cNvGrpSpPr/>
          <p:nvPr/>
        </p:nvGrpSpPr>
        <p:grpSpPr>
          <a:xfrm>
            <a:off x="1559496" y="2709264"/>
            <a:ext cx="2340000" cy="3096000"/>
            <a:chOff x="1559496" y="2885803"/>
            <a:chExt cx="2340000" cy="3096000"/>
          </a:xfrm>
        </p:grpSpPr>
        <p:graphicFrame>
          <p:nvGraphicFramePr>
            <p:cNvPr id="19" name="Wykres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5654557"/>
                </p:ext>
              </p:extLst>
            </p:nvPr>
          </p:nvGraphicFramePr>
          <p:xfrm>
            <a:off x="1559496" y="2885803"/>
            <a:ext cx="2340000" cy="309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25" name="Grupa 24"/>
            <p:cNvGrpSpPr/>
            <p:nvPr/>
          </p:nvGrpSpPr>
          <p:grpSpPr>
            <a:xfrm>
              <a:off x="1804341" y="2996952"/>
              <a:ext cx="1862516" cy="924682"/>
              <a:chOff x="1804341" y="2996952"/>
              <a:chExt cx="1862516" cy="924682"/>
            </a:xfrm>
          </p:grpSpPr>
          <p:sp>
            <p:nvSpPr>
              <p:cNvPr id="21" name="Prostokąt 20"/>
              <p:cNvSpPr/>
              <p:nvPr/>
            </p:nvSpPr>
            <p:spPr>
              <a:xfrm>
                <a:off x="1804341" y="3367636"/>
                <a:ext cx="848459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1600" dirty="0" smtClean="0">
                    <a:latin typeface="FiraSans-SemiBold"/>
                  </a:rPr>
                  <a:t>780,8</a:t>
                </a:r>
              </a:p>
              <a:p>
                <a:pPr algn="ctr"/>
                <a:r>
                  <a:rPr lang="pl-PL" sz="1400" dirty="0" smtClean="0">
                    <a:solidFill>
                      <a:schemeClr val="bg1"/>
                    </a:solidFill>
                    <a:latin typeface="FiraSans-SemiBold"/>
                  </a:rPr>
                  <a:t>(46,2%)</a:t>
                </a:r>
                <a:endParaRPr lang="pl-PL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Prostokąt 21"/>
              <p:cNvSpPr/>
              <p:nvPr/>
            </p:nvSpPr>
            <p:spPr>
              <a:xfrm>
                <a:off x="2845544" y="2996952"/>
                <a:ext cx="821313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1600" dirty="0" smtClean="0">
                    <a:latin typeface="FiraSans-SemiBold"/>
                  </a:rPr>
                  <a:t>910,5</a:t>
                </a:r>
              </a:p>
              <a:p>
                <a:pPr algn="ctr"/>
                <a:r>
                  <a:rPr lang="pl-PL" sz="1400" dirty="0" smtClean="0">
                    <a:solidFill>
                      <a:schemeClr val="bg1"/>
                    </a:solidFill>
                    <a:latin typeface="FiraSans-SemiBold"/>
                  </a:rPr>
                  <a:t>(53,8%)</a:t>
                </a:r>
                <a:endParaRPr lang="pl-PL" sz="1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7" name="Grupa 26"/>
          <p:cNvGrpSpPr/>
          <p:nvPr/>
        </p:nvGrpSpPr>
        <p:grpSpPr>
          <a:xfrm>
            <a:off x="7918149" y="2708920"/>
            <a:ext cx="2340000" cy="3096344"/>
            <a:chOff x="7918149" y="2885459"/>
            <a:chExt cx="2340000" cy="3096344"/>
          </a:xfrm>
        </p:grpSpPr>
        <p:graphicFrame>
          <p:nvGraphicFramePr>
            <p:cNvPr id="20" name="Wykres 1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60873253"/>
                </p:ext>
              </p:extLst>
            </p:nvPr>
          </p:nvGraphicFramePr>
          <p:xfrm>
            <a:off x="7918149" y="2885459"/>
            <a:ext cx="2340000" cy="30963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8126627" y="3019018"/>
              <a:ext cx="84969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600" dirty="0" smtClean="0">
                  <a:latin typeface="FiraSans-SemiBold"/>
                </a:rPr>
                <a:t>900,8</a:t>
              </a:r>
            </a:p>
            <a:p>
              <a:pPr algn="ctr"/>
              <a:r>
                <a:rPr lang="pl-PL" sz="1400" dirty="0" smtClean="0">
                  <a:solidFill>
                    <a:schemeClr val="bg1"/>
                  </a:solidFill>
                  <a:latin typeface="FiraSans-SemiBold"/>
                </a:rPr>
                <a:t>(53,3%)</a:t>
              </a:r>
              <a:endParaRPr lang="pl-PL" sz="1400" dirty="0">
                <a:solidFill>
                  <a:schemeClr val="bg1"/>
                </a:solidFill>
              </a:endParaRPr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9122945" y="3307050"/>
              <a:ext cx="86701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600" dirty="0" smtClean="0">
                  <a:latin typeface="FiraSans-SemiBold"/>
                </a:rPr>
                <a:t>790,5</a:t>
              </a:r>
            </a:p>
            <a:p>
              <a:pPr algn="ctr"/>
              <a:r>
                <a:rPr lang="pl-PL" sz="1400" dirty="0" smtClean="0">
                  <a:solidFill>
                    <a:schemeClr val="bg1"/>
                  </a:solidFill>
                  <a:latin typeface="FiraSans-SemiBold"/>
                </a:rPr>
                <a:t>(46,7%)</a:t>
              </a:r>
              <a:endParaRPr lang="pl-PL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upa 27"/>
          <p:cNvGrpSpPr/>
          <p:nvPr/>
        </p:nvGrpSpPr>
        <p:grpSpPr>
          <a:xfrm>
            <a:off x="479376" y="3672711"/>
            <a:ext cx="894314" cy="1858548"/>
            <a:chOff x="938833" y="2697238"/>
            <a:chExt cx="894314" cy="1858548"/>
          </a:xfrm>
        </p:grpSpPr>
        <p:grpSp>
          <p:nvGrpSpPr>
            <p:cNvPr id="29" name="Grupa 28"/>
            <p:cNvGrpSpPr/>
            <p:nvPr/>
          </p:nvGrpSpPr>
          <p:grpSpPr>
            <a:xfrm>
              <a:off x="1031659" y="2697238"/>
              <a:ext cx="702687" cy="1522184"/>
              <a:chOff x="3190075" y="2637737"/>
              <a:chExt cx="77788" cy="155575"/>
            </a:xfrm>
            <a:solidFill>
              <a:srgbClr val="7C7C7C"/>
            </a:solidFill>
          </p:grpSpPr>
          <p:sp>
            <p:nvSpPr>
              <p:cNvPr id="31" name="Oval 92"/>
              <p:cNvSpPr>
                <a:spLocks noChangeArrowheads="1"/>
              </p:cNvSpPr>
              <p:nvPr/>
            </p:nvSpPr>
            <p:spPr bwMode="auto">
              <a:xfrm>
                <a:off x="3213887" y="2637737"/>
                <a:ext cx="28575" cy="285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2" name="Freeform 93"/>
              <p:cNvSpPr>
                <a:spLocks/>
              </p:cNvSpPr>
              <p:nvPr/>
            </p:nvSpPr>
            <p:spPr bwMode="auto">
              <a:xfrm>
                <a:off x="3190075" y="2669487"/>
                <a:ext cx="77788" cy="123825"/>
              </a:xfrm>
              <a:custGeom>
                <a:avLst/>
                <a:gdLst>
                  <a:gd name="T0" fmla="*/ 68 w 69"/>
                  <a:gd name="T1" fmla="*/ 47 h 110"/>
                  <a:gd name="T2" fmla="*/ 57 w 69"/>
                  <a:gd name="T3" fmla="*/ 9 h 110"/>
                  <a:gd name="T4" fmla="*/ 55 w 69"/>
                  <a:gd name="T5" fmla="*/ 6 h 110"/>
                  <a:gd name="T6" fmla="*/ 42 w 69"/>
                  <a:gd name="T7" fmla="*/ 0 h 110"/>
                  <a:gd name="T8" fmla="*/ 35 w 69"/>
                  <a:gd name="T9" fmla="*/ 0 h 110"/>
                  <a:gd name="T10" fmla="*/ 28 w 69"/>
                  <a:gd name="T11" fmla="*/ 0 h 110"/>
                  <a:gd name="T12" fmla="*/ 15 w 69"/>
                  <a:gd name="T13" fmla="*/ 6 h 110"/>
                  <a:gd name="T14" fmla="*/ 12 w 69"/>
                  <a:gd name="T15" fmla="*/ 9 h 110"/>
                  <a:gd name="T16" fmla="*/ 1 w 69"/>
                  <a:gd name="T17" fmla="*/ 47 h 110"/>
                  <a:gd name="T18" fmla="*/ 5 w 69"/>
                  <a:gd name="T19" fmla="*/ 55 h 110"/>
                  <a:gd name="T20" fmla="*/ 7 w 69"/>
                  <a:gd name="T21" fmla="*/ 55 h 110"/>
                  <a:gd name="T22" fmla="*/ 13 w 69"/>
                  <a:gd name="T23" fmla="*/ 51 h 110"/>
                  <a:gd name="T24" fmla="*/ 22 w 69"/>
                  <a:gd name="T25" fmla="*/ 18 h 110"/>
                  <a:gd name="T26" fmla="*/ 22 w 69"/>
                  <a:gd name="T27" fmla="*/ 29 h 110"/>
                  <a:gd name="T28" fmla="*/ 11 w 69"/>
                  <a:gd name="T29" fmla="*/ 67 h 110"/>
                  <a:gd name="T30" fmla="*/ 19 w 69"/>
                  <a:gd name="T31" fmla="*/ 67 h 110"/>
                  <a:gd name="T32" fmla="*/ 19 w 69"/>
                  <a:gd name="T33" fmla="*/ 110 h 110"/>
                  <a:gd name="T34" fmla="*/ 32 w 69"/>
                  <a:gd name="T35" fmla="*/ 110 h 110"/>
                  <a:gd name="T36" fmla="*/ 32 w 69"/>
                  <a:gd name="T37" fmla="*/ 67 h 110"/>
                  <a:gd name="T38" fmla="*/ 38 w 69"/>
                  <a:gd name="T39" fmla="*/ 67 h 110"/>
                  <a:gd name="T40" fmla="*/ 38 w 69"/>
                  <a:gd name="T41" fmla="*/ 110 h 110"/>
                  <a:gd name="T42" fmla="*/ 50 w 69"/>
                  <a:gd name="T43" fmla="*/ 110 h 110"/>
                  <a:gd name="T44" fmla="*/ 50 w 69"/>
                  <a:gd name="T45" fmla="*/ 67 h 110"/>
                  <a:gd name="T46" fmla="*/ 58 w 69"/>
                  <a:gd name="T47" fmla="*/ 67 h 110"/>
                  <a:gd name="T48" fmla="*/ 47 w 69"/>
                  <a:gd name="T49" fmla="*/ 29 h 110"/>
                  <a:gd name="T50" fmla="*/ 47 w 69"/>
                  <a:gd name="T51" fmla="*/ 18 h 110"/>
                  <a:gd name="T52" fmla="*/ 57 w 69"/>
                  <a:gd name="T53" fmla="*/ 51 h 110"/>
                  <a:gd name="T54" fmla="*/ 62 w 69"/>
                  <a:gd name="T55" fmla="*/ 55 h 110"/>
                  <a:gd name="T56" fmla="*/ 64 w 69"/>
                  <a:gd name="T57" fmla="*/ 55 h 110"/>
                  <a:gd name="T58" fmla="*/ 68 w 69"/>
                  <a:gd name="T59" fmla="*/ 4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9" h="110">
                    <a:moveTo>
                      <a:pt x="68" y="47"/>
                    </a:moveTo>
                    <a:cubicBezTo>
                      <a:pt x="57" y="9"/>
                      <a:pt x="57" y="9"/>
                      <a:pt x="57" y="9"/>
                    </a:cubicBezTo>
                    <a:cubicBezTo>
                      <a:pt x="57" y="7"/>
                      <a:pt x="56" y="6"/>
                      <a:pt x="55" y="6"/>
                    </a:cubicBezTo>
                    <a:cubicBezTo>
                      <a:pt x="51" y="3"/>
                      <a:pt x="47" y="2"/>
                      <a:pt x="42" y="0"/>
                    </a:cubicBezTo>
                    <a:cubicBezTo>
                      <a:pt x="39" y="0"/>
                      <a:pt x="37" y="0"/>
                      <a:pt x="35" y="0"/>
                    </a:cubicBezTo>
                    <a:cubicBezTo>
                      <a:pt x="32" y="0"/>
                      <a:pt x="30" y="0"/>
                      <a:pt x="28" y="0"/>
                    </a:cubicBezTo>
                    <a:cubicBezTo>
                      <a:pt x="23" y="1"/>
                      <a:pt x="18" y="3"/>
                      <a:pt x="15" y="6"/>
                    </a:cubicBezTo>
                    <a:cubicBezTo>
                      <a:pt x="14" y="6"/>
                      <a:pt x="13" y="7"/>
                      <a:pt x="12" y="9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0" y="50"/>
                      <a:pt x="2" y="54"/>
                      <a:pt x="5" y="55"/>
                    </a:cubicBezTo>
                    <a:cubicBezTo>
                      <a:pt x="6" y="55"/>
                      <a:pt x="6" y="55"/>
                      <a:pt x="7" y="55"/>
                    </a:cubicBezTo>
                    <a:cubicBezTo>
                      <a:pt x="10" y="55"/>
                      <a:pt x="12" y="53"/>
                      <a:pt x="13" y="51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0" y="67"/>
                      <a:pt x="50" y="67"/>
                      <a:pt x="50" y="67"/>
                    </a:cubicBezTo>
                    <a:cubicBezTo>
                      <a:pt x="58" y="67"/>
                      <a:pt x="58" y="67"/>
                      <a:pt x="58" y="67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57" y="53"/>
                      <a:pt x="60" y="55"/>
                      <a:pt x="62" y="55"/>
                    </a:cubicBezTo>
                    <a:cubicBezTo>
                      <a:pt x="63" y="55"/>
                      <a:pt x="64" y="55"/>
                      <a:pt x="64" y="55"/>
                    </a:cubicBezTo>
                    <a:cubicBezTo>
                      <a:pt x="67" y="54"/>
                      <a:pt x="69" y="50"/>
                      <a:pt x="68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30" name="Prostokąt 29"/>
            <p:cNvSpPr/>
            <p:nvPr/>
          </p:nvSpPr>
          <p:spPr>
            <a:xfrm>
              <a:off x="938833" y="4217232"/>
              <a:ext cx="89431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 dirty="0" smtClean="0"/>
                <a:t>Kobiety</a:t>
              </a:r>
              <a:endParaRPr lang="pl-PL" sz="1600" dirty="0"/>
            </a:p>
          </p:txBody>
        </p:sp>
      </p:grpSp>
      <p:grpSp>
        <p:nvGrpSpPr>
          <p:cNvPr id="33" name="Grupa 32"/>
          <p:cNvGrpSpPr/>
          <p:nvPr/>
        </p:nvGrpSpPr>
        <p:grpSpPr>
          <a:xfrm>
            <a:off x="4049558" y="3672712"/>
            <a:ext cx="1110338" cy="1858547"/>
            <a:chOff x="4668258" y="2697239"/>
            <a:chExt cx="1110338" cy="1858547"/>
          </a:xfrm>
        </p:grpSpPr>
        <p:grpSp>
          <p:nvGrpSpPr>
            <p:cNvPr id="34" name="Grupa 33"/>
            <p:cNvGrpSpPr/>
            <p:nvPr/>
          </p:nvGrpSpPr>
          <p:grpSpPr>
            <a:xfrm>
              <a:off x="4873757" y="2697239"/>
              <a:ext cx="688342" cy="1522183"/>
              <a:chOff x="2993225" y="2637737"/>
              <a:chExt cx="76200" cy="155575"/>
            </a:xfrm>
            <a:solidFill>
              <a:srgbClr val="0070C0"/>
            </a:solidFill>
          </p:grpSpPr>
          <p:sp>
            <p:nvSpPr>
              <p:cNvPr id="36" name="Oval 90"/>
              <p:cNvSpPr>
                <a:spLocks noChangeArrowheads="1"/>
              </p:cNvSpPr>
              <p:nvPr/>
            </p:nvSpPr>
            <p:spPr bwMode="auto">
              <a:xfrm>
                <a:off x="3017037" y="2637737"/>
                <a:ext cx="28575" cy="285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7" name="Freeform 91"/>
              <p:cNvSpPr>
                <a:spLocks/>
              </p:cNvSpPr>
              <p:nvPr/>
            </p:nvSpPr>
            <p:spPr bwMode="auto">
              <a:xfrm>
                <a:off x="2993225" y="2669487"/>
                <a:ext cx="76200" cy="123825"/>
              </a:xfrm>
              <a:custGeom>
                <a:avLst/>
                <a:gdLst>
                  <a:gd name="T0" fmla="*/ 67 w 67"/>
                  <a:gd name="T1" fmla="*/ 48 h 110"/>
                  <a:gd name="T2" fmla="*/ 58 w 67"/>
                  <a:gd name="T3" fmla="*/ 11 h 110"/>
                  <a:gd name="T4" fmla="*/ 57 w 67"/>
                  <a:gd name="T5" fmla="*/ 8 h 110"/>
                  <a:gd name="T6" fmla="*/ 44 w 67"/>
                  <a:gd name="T7" fmla="*/ 1 h 110"/>
                  <a:gd name="T8" fmla="*/ 34 w 67"/>
                  <a:gd name="T9" fmla="*/ 0 h 110"/>
                  <a:gd name="T10" fmla="*/ 24 w 67"/>
                  <a:gd name="T11" fmla="*/ 1 h 110"/>
                  <a:gd name="T12" fmla="*/ 11 w 67"/>
                  <a:gd name="T13" fmla="*/ 8 h 110"/>
                  <a:gd name="T14" fmla="*/ 9 w 67"/>
                  <a:gd name="T15" fmla="*/ 11 h 110"/>
                  <a:gd name="T16" fmla="*/ 0 w 67"/>
                  <a:gd name="T17" fmla="*/ 48 h 110"/>
                  <a:gd name="T18" fmla="*/ 0 w 67"/>
                  <a:gd name="T19" fmla="*/ 49 h 110"/>
                  <a:gd name="T20" fmla="*/ 6 w 67"/>
                  <a:gd name="T21" fmla="*/ 56 h 110"/>
                  <a:gd name="T22" fmla="*/ 12 w 67"/>
                  <a:gd name="T23" fmla="*/ 51 h 110"/>
                  <a:gd name="T24" fmla="*/ 18 w 67"/>
                  <a:gd name="T25" fmla="*/ 24 h 110"/>
                  <a:gd name="T26" fmla="*/ 18 w 67"/>
                  <a:gd name="T27" fmla="*/ 110 h 110"/>
                  <a:gd name="T28" fmla="*/ 31 w 67"/>
                  <a:gd name="T29" fmla="*/ 110 h 110"/>
                  <a:gd name="T30" fmla="*/ 31 w 67"/>
                  <a:gd name="T31" fmla="*/ 55 h 110"/>
                  <a:gd name="T32" fmla="*/ 37 w 67"/>
                  <a:gd name="T33" fmla="*/ 55 h 110"/>
                  <a:gd name="T34" fmla="*/ 37 w 67"/>
                  <a:gd name="T35" fmla="*/ 110 h 110"/>
                  <a:gd name="T36" fmla="*/ 49 w 67"/>
                  <a:gd name="T37" fmla="*/ 110 h 110"/>
                  <a:gd name="T38" fmla="*/ 49 w 67"/>
                  <a:gd name="T39" fmla="*/ 24 h 110"/>
                  <a:gd name="T40" fmla="*/ 55 w 67"/>
                  <a:gd name="T41" fmla="*/ 51 h 110"/>
                  <a:gd name="T42" fmla="*/ 61 w 67"/>
                  <a:gd name="T43" fmla="*/ 55 h 110"/>
                  <a:gd name="T44" fmla="*/ 67 w 67"/>
                  <a:gd name="T45" fmla="*/ 49 h 110"/>
                  <a:gd name="T46" fmla="*/ 67 w 67"/>
                  <a:gd name="T47" fmla="*/ 4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7" h="110">
                    <a:moveTo>
                      <a:pt x="67" y="48"/>
                    </a:moveTo>
                    <a:cubicBezTo>
                      <a:pt x="58" y="11"/>
                      <a:pt x="58" y="11"/>
                      <a:pt x="58" y="11"/>
                    </a:cubicBezTo>
                    <a:cubicBezTo>
                      <a:pt x="58" y="10"/>
                      <a:pt x="58" y="9"/>
                      <a:pt x="57" y="8"/>
                    </a:cubicBezTo>
                    <a:cubicBezTo>
                      <a:pt x="53" y="5"/>
                      <a:pt x="49" y="3"/>
                      <a:pt x="44" y="1"/>
                    </a:cubicBezTo>
                    <a:cubicBezTo>
                      <a:pt x="40" y="0"/>
                      <a:pt x="37" y="0"/>
                      <a:pt x="34" y="0"/>
                    </a:cubicBezTo>
                    <a:cubicBezTo>
                      <a:pt x="30" y="0"/>
                      <a:pt x="27" y="0"/>
                      <a:pt x="24" y="1"/>
                    </a:cubicBezTo>
                    <a:cubicBezTo>
                      <a:pt x="19" y="2"/>
                      <a:pt x="14" y="5"/>
                      <a:pt x="11" y="8"/>
                    </a:cubicBezTo>
                    <a:cubicBezTo>
                      <a:pt x="10" y="9"/>
                      <a:pt x="9" y="10"/>
                      <a:pt x="9" y="11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9"/>
                      <a:pt x="0" y="49"/>
                    </a:cubicBezTo>
                    <a:cubicBezTo>
                      <a:pt x="0" y="53"/>
                      <a:pt x="3" y="56"/>
                      <a:pt x="6" y="56"/>
                    </a:cubicBezTo>
                    <a:cubicBezTo>
                      <a:pt x="9" y="56"/>
                      <a:pt x="11" y="53"/>
                      <a:pt x="12" y="51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110"/>
                      <a:pt x="18" y="110"/>
                      <a:pt x="18" y="110"/>
                    </a:cubicBezTo>
                    <a:cubicBezTo>
                      <a:pt x="31" y="110"/>
                      <a:pt x="31" y="110"/>
                      <a:pt x="31" y="110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56" y="53"/>
                      <a:pt x="58" y="55"/>
                      <a:pt x="61" y="55"/>
                    </a:cubicBezTo>
                    <a:cubicBezTo>
                      <a:pt x="65" y="55"/>
                      <a:pt x="67" y="53"/>
                      <a:pt x="67" y="49"/>
                    </a:cubicBezTo>
                    <a:cubicBezTo>
                      <a:pt x="67" y="49"/>
                      <a:pt x="67" y="48"/>
                      <a:pt x="67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35" name="Prostokąt 34"/>
            <p:cNvSpPr/>
            <p:nvPr/>
          </p:nvSpPr>
          <p:spPr>
            <a:xfrm>
              <a:off x="4668258" y="4217232"/>
              <a:ext cx="111033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 dirty="0" smtClean="0"/>
                <a:t>Mężczyźni</a:t>
              </a:r>
              <a:endParaRPr lang="pl-PL" sz="1600" dirty="0"/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7009896" y="3996562"/>
            <a:ext cx="824276" cy="1259905"/>
            <a:chOff x="7009896" y="3996562"/>
            <a:chExt cx="824276" cy="1259905"/>
          </a:xfrm>
        </p:grpSpPr>
        <p:grpSp>
          <p:nvGrpSpPr>
            <p:cNvPr id="38" name="Grupa 37"/>
            <p:cNvGrpSpPr/>
            <p:nvPr/>
          </p:nvGrpSpPr>
          <p:grpSpPr>
            <a:xfrm>
              <a:off x="7094397" y="3996562"/>
              <a:ext cx="739775" cy="757238"/>
              <a:chOff x="7046913" y="2144713"/>
              <a:chExt cx="739775" cy="757238"/>
            </a:xfrm>
          </p:grpSpPr>
          <p:sp>
            <p:nvSpPr>
              <p:cNvPr id="39" name="Freeform 13"/>
              <p:cNvSpPr>
                <a:spLocks noEditPoints="1"/>
              </p:cNvSpPr>
              <p:nvPr/>
            </p:nvSpPr>
            <p:spPr bwMode="auto">
              <a:xfrm>
                <a:off x="7283450" y="2347913"/>
                <a:ext cx="263525" cy="554038"/>
              </a:xfrm>
              <a:custGeom>
                <a:avLst/>
                <a:gdLst>
                  <a:gd name="T0" fmla="*/ 93 w 97"/>
                  <a:gd name="T1" fmla="*/ 205 h 205"/>
                  <a:gd name="T2" fmla="*/ 4 w 97"/>
                  <a:gd name="T3" fmla="*/ 205 h 205"/>
                  <a:gd name="T4" fmla="*/ 0 w 97"/>
                  <a:gd name="T5" fmla="*/ 201 h 205"/>
                  <a:gd name="T6" fmla="*/ 0 w 97"/>
                  <a:gd name="T7" fmla="*/ 4 h 205"/>
                  <a:gd name="T8" fmla="*/ 4 w 97"/>
                  <a:gd name="T9" fmla="*/ 0 h 205"/>
                  <a:gd name="T10" fmla="*/ 93 w 97"/>
                  <a:gd name="T11" fmla="*/ 0 h 205"/>
                  <a:gd name="T12" fmla="*/ 97 w 97"/>
                  <a:gd name="T13" fmla="*/ 4 h 205"/>
                  <a:gd name="T14" fmla="*/ 97 w 97"/>
                  <a:gd name="T15" fmla="*/ 201 h 205"/>
                  <a:gd name="T16" fmla="*/ 93 w 97"/>
                  <a:gd name="T17" fmla="*/ 205 h 205"/>
                  <a:gd name="T18" fmla="*/ 8 w 97"/>
                  <a:gd name="T19" fmla="*/ 197 h 205"/>
                  <a:gd name="T20" fmla="*/ 88 w 97"/>
                  <a:gd name="T21" fmla="*/ 197 h 205"/>
                  <a:gd name="T22" fmla="*/ 88 w 97"/>
                  <a:gd name="T23" fmla="*/ 8 h 205"/>
                  <a:gd name="T24" fmla="*/ 8 w 97"/>
                  <a:gd name="T25" fmla="*/ 8 h 205"/>
                  <a:gd name="T26" fmla="*/ 8 w 97"/>
                  <a:gd name="T27" fmla="*/ 19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7" h="205">
                    <a:moveTo>
                      <a:pt x="93" y="205"/>
                    </a:moveTo>
                    <a:cubicBezTo>
                      <a:pt x="4" y="205"/>
                      <a:pt x="4" y="205"/>
                      <a:pt x="4" y="205"/>
                    </a:cubicBezTo>
                    <a:cubicBezTo>
                      <a:pt x="2" y="205"/>
                      <a:pt x="0" y="203"/>
                      <a:pt x="0" y="20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5" y="0"/>
                      <a:pt x="97" y="2"/>
                      <a:pt x="97" y="4"/>
                    </a:cubicBezTo>
                    <a:cubicBezTo>
                      <a:pt x="97" y="201"/>
                      <a:pt x="97" y="201"/>
                      <a:pt x="97" y="201"/>
                    </a:cubicBezTo>
                    <a:cubicBezTo>
                      <a:pt x="97" y="203"/>
                      <a:pt x="95" y="205"/>
                      <a:pt x="93" y="205"/>
                    </a:cubicBezTo>
                    <a:close/>
                    <a:moveTo>
                      <a:pt x="8" y="197"/>
                    </a:moveTo>
                    <a:cubicBezTo>
                      <a:pt x="88" y="197"/>
                      <a:pt x="88" y="197"/>
                      <a:pt x="88" y="197"/>
                    </a:cubicBezTo>
                    <a:cubicBezTo>
                      <a:pt x="88" y="8"/>
                      <a:pt x="88" y="8"/>
                      <a:pt x="88" y="8"/>
                    </a:cubicBezTo>
                    <a:cubicBezTo>
                      <a:pt x="8" y="8"/>
                      <a:pt x="8" y="8"/>
                      <a:pt x="8" y="8"/>
                    </a:cubicBezTo>
                    <a:lnTo>
                      <a:pt x="8" y="197"/>
                    </a:ln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7167563" y="2586038"/>
                <a:ext cx="100013" cy="23813"/>
              </a:xfrm>
              <a:custGeom>
                <a:avLst/>
                <a:gdLst>
                  <a:gd name="T0" fmla="*/ 33 w 37"/>
                  <a:gd name="T1" fmla="*/ 9 h 9"/>
                  <a:gd name="T2" fmla="*/ 5 w 37"/>
                  <a:gd name="T3" fmla="*/ 9 h 9"/>
                  <a:gd name="T4" fmla="*/ 0 w 37"/>
                  <a:gd name="T5" fmla="*/ 4 h 9"/>
                  <a:gd name="T6" fmla="*/ 5 w 37"/>
                  <a:gd name="T7" fmla="*/ 0 h 9"/>
                  <a:gd name="T8" fmla="*/ 33 w 37"/>
                  <a:gd name="T9" fmla="*/ 0 h 9"/>
                  <a:gd name="T10" fmla="*/ 37 w 37"/>
                  <a:gd name="T11" fmla="*/ 4 h 9"/>
                  <a:gd name="T12" fmla="*/ 33 w 37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9">
                    <a:moveTo>
                      <a:pt x="33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5" y="0"/>
                      <a:pt x="37" y="2"/>
                      <a:pt x="37" y="4"/>
                    </a:cubicBezTo>
                    <a:cubicBezTo>
                      <a:pt x="37" y="7"/>
                      <a:pt x="35" y="9"/>
                      <a:pt x="33" y="9"/>
                    </a:cubicBez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7167563" y="2541588"/>
                <a:ext cx="100013" cy="22225"/>
              </a:xfrm>
              <a:custGeom>
                <a:avLst/>
                <a:gdLst>
                  <a:gd name="T0" fmla="*/ 33 w 37"/>
                  <a:gd name="T1" fmla="*/ 8 h 8"/>
                  <a:gd name="T2" fmla="*/ 5 w 37"/>
                  <a:gd name="T3" fmla="*/ 8 h 8"/>
                  <a:gd name="T4" fmla="*/ 0 w 37"/>
                  <a:gd name="T5" fmla="*/ 4 h 8"/>
                  <a:gd name="T6" fmla="*/ 5 w 37"/>
                  <a:gd name="T7" fmla="*/ 0 h 8"/>
                  <a:gd name="T8" fmla="*/ 33 w 37"/>
                  <a:gd name="T9" fmla="*/ 0 h 8"/>
                  <a:gd name="T10" fmla="*/ 37 w 37"/>
                  <a:gd name="T11" fmla="*/ 4 h 8"/>
                  <a:gd name="T12" fmla="*/ 33 w 37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8">
                    <a:moveTo>
                      <a:pt x="33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5" y="0"/>
                      <a:pt x="37" y="2"/>
                      <a:pt x="37" y="4"/>
                    </a:cubicBezTo>
                    <a:cubicBezTo>
                      <a:pt x="37" y="6"/>
                      <a:pt x="35" y="8"/>
                      <a:pt x="33" y="8"/>
                    </a:cubicBez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2" name="Freeform 16"/>
              <p:cNvSpPr>
                <a:spLocks/>
              </p:cNvSpPr>
              <p:nvPr/>
            </p:nvSpPr>
            <p:spPr bwMode="auto">
              <a:xfrm>
                <a:off x="7167563" y="2498726"/>
                <a:ext cx="100013" cy="22225"/>
              </a:xfrm>
              <a:custGeom>
                <a:avLst/>
                <a:gdLst>
                  <a:gd name="T0" fmla="*/ 33 w 37"/>
                  <a:gd name="T1" fmla="*/ 8 h 8"/>
                  <a:gd name="T2" fmla="*/ 5 w 37"/>
                  <a:gd name="T3" fmla="*/ 8 h 8"/>
                  <a:gd name="T4" fmla="*/ 0 w 37"/>
                  <a:gd name="T5" fmla="*/ 4 h 8"/>
                  <a:gd name="T6" fmla="*/ 5 w 37"/>
                  <a:gd name="T7" fmla="*/ 0 h 8"/>
                  <a:gd name="T8" fmla="*/ 33 w 37"/>
                  <a:gd name="T9" fmla="*/ 0 h 8"/>
                  <a:gd name="T10" fmla="*/ 37 w 37"/>
                  <a:gd name="T11" fmla="*/ 4 h 8"/>
                  <a:gd name="T12" fmla="*/ 33 w 37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8">
                    <a:moveTo>
                      <a:pt x="33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5" y="0"/>
                      <a:pt x="37" y="1"/>
                      <a:pt x="37" y="4"/>
                    </a:cubicBezTo>
                    <a:cubicBezTo>
                      <a:pt x="37" y="6"/>
                      <a:pt x="35" y="8"/>
                      <a:pt x="33" y="8"/>
                    </a:cubicBez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3" name="Freeform 17"/>
              <p:cNvSpPr>
                <a:spLocks/>
              </p:cNvSpPr>
              <p:nvPr/>
            </p:nvSpPr>
            <p:spPr bwMode="auto">
              <a:xfrm>
                <a:off x="7167563" y="2632076"/>
                <a:ext cx="100013" cy="20638"/>
              </a:xfrm>
              <a:custGeom>
                <a:avLst/>
                <a:gdLst>
                  <a:gd name="T0" fmla="*/ 33 w 37"/>
                  <a:gd name="T1" fmla="*/ 8 h 8"/>
                  <a:gd name="T2" fmla="*/ 5 w 37"/>
                  <a:gd name="T3" fmla="*/ 8 h 8"/>
                  <a:gd name="T4" fmla="*/ 0 w 37"/>
                  <a:gd name="T5" fmla="*/ 4 h 8"/>
                  <a:gd name="T6" fmla="*/ 5 w 37"/>
                  <a:gd name="T7" fmla="*/ 0 h 8"/>
                  <a:gd name="T8" fmla="*/ 33 w 37"/>
                  <a:gd name="T9" fmla="*/ 0 h 8"/>
                  <a:gd name="T10" fmla="*/ 37 w 37"/>
                  <a:gd name="T11" fmla="*/ 4 h 8"/>
                  <a:gd name="T12" fmla="*/ 33 w 37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8">
                    <a:moveTo>
                      <a:pt x="33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5" y="0"/>
                      <a:pt x="37" y="2"/>
                      <a:pt x="37" y="4"/>
                    </a:cubicBezTo>
                    <a:cubicBezTo>
                      <a:pt x="37" y="6"/>
                      <a:pt x="35" y="8"/>
                      <a:pt x="33" y="8"/>
                    </a:cubicBez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4" name="Freeform 18"/>
              <p:cNvSpPr>
                <a:spLocks/>
              </p:cNvSpPr>
              <p:nvPr/>
            </p:nvSpPr>
            <p:spPr bwMode="auto">
              <a:xfrm>
                <a:off x="7167563" y="2674938"/>
                <a:ext cx="100013" cy="23813"/>
              </a:xfrm>
              <a:custGeom>
                <a:avLst/>
                <a:gdLst>
                  <a:gd name="T0" fmla="*/ 33 w 37"/>
                  <a:gd name="T1" fmla="*/ 9 h 9"/>
                  <a:gd name="T2" fmla="*/ 5 w 37"/>
                  <a:gd name="T3" fmla="*/ 9 h 9"/>
                  <a:gd name="T4" fmla="*/ 0 w 37"/>
                  <a:gd name="T5" fmla="*/ 5 h 9"/>
                  <a:gd name="T6" fmla="*/ 5 w 37"/>
                  <a:gd name="T7" fmla="*/ 0 h 9"/>
                  <a:gd name="T8" fmla="*/ 33 w 37"/>
                  <a:gd name="T9" fmla="*/ 0 h 9"/>
                  <a:gd name="T10" fmla="*/ 37 w 37"/>
                  <a:gd name="T11" fmla="*/ 5 h 9"/>
                  <a:gd name="T12" fmla="*/ 33 w 37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9">
                    <a:moveTo>
                      <a:pt x="33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5" y="0"/>
                      <a:pt x="37" y="2"/>
                      <a:pt x="37" y="5"/>
                    </a:cubicBezTo>
                    <a:cubicBezTo>
                      <a:pt x="37" y="7"/>
                      <a:pt x="35" y="9"/>
                      <a:pt x="33" y="9"/>
                    </a:cubicBez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5" name="Freeform 19"/>
              <p:cNvSpPr>
                <a:spLocks/>
              </p:cNvSpPr>
              <p:nvPr/>
            </p:nvSpPr>
            <p:spPr bwMode="auto">
              <a:xfrm>
                <a:off x="7167563" y="2720976"/>
                <a:ext cx="100013" cy="22225"/>
              </a:xfrm>
              <a:custGeom>
                <a:avLst/>
                <a:gdLst>
                  <a:gd name="T0" fmla="*/ 33 w 37"/>
                  <a:gd name="T1" fmla="*/ 8 h 8"/>
                  <a:gd name="T2" fmla="*/ 5 w 37"/>
                  <a:gd name="T3" fmla="*/ 8 h 8"/>
                  <a:gd name="T4" fmla="*/ 0 w 37"/>
                  <a:gd name="T5" fmla="*/ 4 h 8"/>
                  <a:gd name="T6" fmla="*/ 5 w 37"/>
                  <a:gd name="T7" fmla="*/ 0 h 8"/>
                  <a:gd name="T8" fmla="*/ 33 w 37"/>
                  <a:gd name="T9" fmla="*/ 0 h 8"/>
                  <a:gd name="T10" fmla="*/ 37 w 37"/>
                  <a:gd name="T11" fmla="*/ 4 h 8"/>
                  <a:gd name="T12" fmla="*/ 33 w 37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8">
                    <a:moveTo>
                      <a:pt x="33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2" y="8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5" y="0"/>
                      <a:pt x="37" y="2"/>
                      <a:pt x="37" y="4"/>
                    </a:cubicBezTo>
                    <a:cubicBezTo>
                      <a:pt x="37" y="7"/>
                      <a:pt x="35" y="8"/>
                      <a:pt x="33" y="8"/>
                    </a:cubicBez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6" name="Freeform 20"/>
              <p:cNvSpPr>
                <a:spLocks/>
              </p:cNvSpPr>
              <p:nvPr/>
            </p:nvSpPr>
            <p:spPr bwMode="auto">
              <a:xfrm>
                <a:off x="7167563" y="2767013"/>
                <a:ext cx="100013" cy="22225"/>
              </a:xfrm>
              <a:custGeom>
                <a:avLst/>
                <a:gdLst>
                  <a:gd name="T0" fmla="*/ 33 w 37"/>
                  <a:gd name="T1" fmla="*/ 8 h 8"/>
                  <a:gd name="T2" fmla="*/ 5 w 37"/>
                  <a:gd name="T3" fmla="*/ 8 h 8"/>
                  <a:gd name="T4" fmla="*/ 0 w 37"/>
                  <a:gd name="T5" fmla="*/ 4 h 8"/>
                  <a:gd name="T6" fmla="*/ 5 w 37"/>
                  <a:gd name="T7" fmla="*/ 0 h 8"/>
                  <a:gd name="T8" fmla="*/ 33 w 37"/>
                  <a:gd name="T9" fmla="*/ 0 h 8"/>
                  <a:gd name="T10" fmla="*/ 37 w 37"/>
                  <a:gd name="T11" fmla="*/ 4 h 8"/>
                  <a:gd name="T12" fmla="*/ 33 w 37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8">
                    <a:moveTo>
                      <a:pt x="33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5" y="0"/>
                      <a:pt x="37" y="2"/>
                      <a:pt x="37" y="4"/>
                    </a:cubicBezTo>
                    <a:cubicBezTo>
                      <a:pt x="37" y="6"/>
                      <a:pt x="35" y="8"/>
                      <a:pt x="33" y="8"/>
                    </a:cubicBez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7" name="Freeform 21"/>
              <p:cNvSpPr>
                <a:spLocks/>
              </p:cNvSpPr>
              <p:nvPr/>
            </p:nvSpPr>
            <p:spPr bwMode="auto">
              <a:xfrm>
                <a:off x="7337425" y="2524126"/>
                <a:ext cx="153988" cy="20638"/>
              </a:xfrm>
              <a:custGeom>
                <a:avLst/>
                <a:gdLst>
                  <a:gd name="T0" fmla="*/ 52 w 57"/>
                  <a:gd name="T1" fmla="*/ 8 h 8"/>
                  <a:gd name="T2" fmla="*/ 4 w 57"/>
                  <a:gd name="T3" fmla="*/ 8 h 8"/>
                  <a:gd name="T4" fmla="*/ 0 w 57"/>
                  <a:gd name="T5" fmla="*/ 4 h 8"/>
                  <a:gd name="T6" fmla="*/ 4 w 57"/>
                  <a:gd name="T7" fmla="*/ 0 h 8"/>
                  <a:gd name="T8" fmla="*/ 52 w 57"/>
                  <a:gd name="T9" fmla="*/ 0 h 8"/>
                  <a:gd name="T10" fmla="*/ 57 w 57"/>
                  <a:gd name="T11" fmla="*/ 4 h 8"/>
                  <a:gd name="T12" fmla="*/ 52 w 57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8">
                    <a:moveTo>
                      <a:pt x="52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7" y="2"/>
                      <a:pt x="57" y="4"/>
                    </a:cubicBezTo>
                    <a:cubicBezTo>
                      <a:pt x="57" y="6"/>
                      <a:pt x="55" y="8"/>
                      <a:pt x="52" y="8"/>
                    </a:cubicBez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8" name="Freeform 22"/>
              <p:cNvSpPr>
                <a:spLocks/>
              </p:cNvSpPr>
              <p:nvPr/>
            </p:nvSpPr>
            <p:spPr bwMode="auto">
              <a:xfrm>
                <a:off x="7337425" y="2460626"/>
                <a:ext cx="153988" cy="25400"/>
              </a:xfrm>
              <a:custGeom>
                <a:avLst/>
                <a:gdLst>
                  <a:gd name="T0" fmla="*/ 52 w 57"/>
                  <a:gd name="T1" fmla="*/ 9 h 9"/>
                  <a:gd name="T2" fmla="*/ 4 w 57"/>
                  <a:gd name="T3" fmla="*/ 9 h 9"/>
                  <a:gd name="T4" fmla="*/ 0 w 57"/>
                  <a:gd name="T5" fmla="*/ 5 h 9"/>
                  <a:gd name="T6" fmla="*/ 4 w 57"/>
                  <a:gd name="T7" fmla="*/ 0 h 9"/>
                  <a:gd name="T8" fmla="*/ 52 w 57"/>
                  <a:gd name="T9" fmla="*/ 0 h 9"/>
                  <a:gd name="T10" fmla="*/ 57 w 57"/>
                  <a:gd name="T11" fmla="*/ 5 h 9"/>
                  <a:gd name="T12" fmla="*/ 52 w 57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9">
                    <a:moveTo>
                      <a:pt x="52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7" y="2"/>
                      <a:pt x="57" y="5"/>
                    </a:cubicBezTo>
                    <a:cubicBezTo>
                      <a:pt x="57" y="7"/>
                      <a:pt x="55" y="9"/>
                      <a:pt x="52" y="9"/>
                    </a:cubicBez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9" name="Freeform 23"/>
              <p:cNvSpPr>
                <a:spLocks/>
              </p:cNvSpPr>
              <p:nvPr/>
            </p:nvSpPr>
            <p:spPr bwMode="auto">
              <a:xfrm>
                <a:off x="7337425" y="2401888"/>
                <a:ext cx="153988" cy="20638"/>
              </a:xfrm>
              <a:custGeom>
                <a:avLst/>
                <a:gdLst>
                  <a:gd name="T0" fmla="*/ 52 w 57"/>
                  <a:gd name="T1" fmla="*/ 8 h 8"/>
                  <a:gd name="T2" fmla="*/ 4 w 57"/>
                  <a:gd name="T3" fmla="*/ 8 h 8"/>
                  <a:gd name="T4" fmla="*/ 0 w 57"/>
                  <a:gd name="T5" fmla="*/ 4 h 8"/>
                  <a:gd name="T6" fmla="*/ 4 w 57"/>
                  <a:gd name="T7" fmla="*/ 0 h 8"/>
                  <a:gd name="T8" fmla="*/ 52 w 57"/>
                  <a:gd name="T9" fmla="*/ 0 h 8"/>
                  <a:gd name="T10" fmla="*/ 57 w 57"/>
                  <a:gd name="T11" fmla="*/ 4 h 8"/>
                  <a:gd name="T12" fmla="*/ 52 w 57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8">
                    <a:moveTo>
                      <a:pt x="52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7" y="2"/>
                      <a:pt x="57" y="4"/>
                    </a:cubicBezTo>
                    <a:cubicBezTo>
                      <a:pt x="57" y="6"/>
                      <a:pt x="55" y="8"/>
                      <a:pt x="52" y="8"/>
                    </a:cubicBez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0" name="Freeform 24"/>
              <p:cNvSpPr>
                <a:spLocks/>
              </p:cNvSpPr>
              <p:nvPr/>
            </p:nvSpPr>
            <p:spPr bwMode="auto">
              <a:xfrm>
                <a:off x="7337425" y="2582863"/>
                <a:ext cx="153988" cy="23813"/>
              </a:xfrm>
              <a:custGeom>
                <a:avLst/>
                <a:gdLst>
                  <a:gd name="T0" fmla="*/ 52 w 57"/>
                  <a:gd name="T1" fmla="*/ 9 h 9"/>
                  <a:gd name="T2" fmla="*/ 4 w 57"/>
                  <a:gd name="T3" fmla="*/ 9 h 9"/>
                  <a:gd name="T4" fmla="*/ 0 w 57"/>
                  <a:gd name="T5" fmla="*/ 4 h 9"/>
                  <a:gd name="T6" fmla="*/ 4 w 57"/>
                  <a:gd name="T7" fmla="*/ 0 h 9"/>
                  <a:gd name="T8" fmla="*/ 52 w 57"/>
                  <a:gd name="T9" fmla="*/ 0 h 9"/>
                  <a:gd name="T10" fmla="*/ 57 w 57"/>
                  <a:gd name="T11" fmla="*/ 4 h 9"/>
                  <a:gd name="T12" fmla="*/ 52 w 57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9">
                    <a:moveTo>
                      <a:pt x="52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7" y="2"/>
                      <a:pt x="57" y="4"/>
                    </a:cubicBezTo>
                    <a:cubicBezTo>
                      <a:pt x="57" y="7"/>
                      <a:pt x="55" y="9"/>
                      <a:pt x="52" y="9"/>
                    </a:cubicBez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1" name="Freeform 25"/>
              <p:cNvSpPr>
                <a:spLocks/>
              </p:cNvSpPr>
              <p:nvPr/>
            </p:nvSpPr>
            <p:spPr bwMode="auto">
              <a:xfrm>
                <a:off x="7337425" y="2644776"/>
                <a:ext cx="153988" cy="22225"/>
              </a:xfrm>
              <a:custGeom>
                <a:avLst/>
                <a:gdLst>
                  <a:gd name="T0" fmla="*/ 52 w 57"/>
                  <a:gd name="T1" fmla="*/ 8 h 8"/>
                  <a:gd name="T2" fmla="*/ 4 w 57"/>
                  <a:gd name="T3" fmla="*/ 8 h 8"/>
                  <a:gd name="T4" fmla="*/ 0 w 57"/>
                  <a:gd name="T5" fmla="*/ 4 h 8"/>
                  <a:gd name="T6" fmla="*/ 4 w 57"/>
                  <a:gd name="T7" fmla="*/ 0 h 8"/>
                  <a:gd name="T8" fmla="*/ 52 w 57"/>
                  <a:gd name="T9" fmla="*/ 0 h 8"/>
                  <a:gd name="T10" fmla="*/ 57 w 57"/>
                  <a:gd name="T11" fmla="*/ 4 h 8"/>
                  <a:gd name="T12" fmla="*/ 52 w 57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8">
                    <a:moveTo>
                      <a:pt x="52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7" y="2"/>
                      <a:pt x="57" y="4"/>
                    </a:cubicBezTo>
                    <a:cubicBezTo>
                      <a:pt x="57" y="6"/>
                      <a:pt x="55" y="8"/>
                      <a:pt x="52" y="8"/>
                    </a:cubicBez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2" name="Freeform 26"/>
              <p:cNvSpPr>
                <a:spLocks/>
              </p:cNvSpPr>
              <p:nvPr/>
            </p:nvSpPr>
            <p:spPr bwMode="auto">
              <a:xfrm>
                <a:off x="7337425" y="2705101"/>
                <a:ext cx="153988" cy="23813"/>
              </a:xfrm>
              <a:custGeom>
                <a:avLst/>
                <a:gdLst>
                  <a:gd name="T0" fmla="*/ 52 w 57"/>
                  <a:gd name="T1" fmla="*/ 9 h 9"/>
                  <a:gd name="T2" fmla="*/ 4 w 57"/>
                  <a:gd name="T3" fmla="*/ 9 h 9"/>
                  <a:gd name="T4" fmla="*/ 0 w 57"/>
                  <a:gd name="T5" fmla="*/ 4 h 9"/>
                  <a:gd name="T6" fmla="*/ 4 w 57"/>
                  <a:gd name="T7" fmla="*/ 0 h 9"/>
                  <a:gd name="T8" fmla="*/ 52 w 57"/>
                  <a:gd name="T9" fmla="*/ 0 h 9"/>
                  <a:gd name="T10" fmla="*/ 57 w 57"/>
                  <a:gd name="T11" fmla="*/ 4 h 9"/>
                  <a:gd name="T12" fmla="*/ 52 w 57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9">
                    <a:moveTo>
                      <a:pt x="52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7" y="2"/>
                      <a:pt x="57" y="4"/>
                    </a:cubicBezTo>
                    <a:cubicBezTo>
                      <a:pt x="57" y="7"/>
                      <a:pt x="55" y="9"/>
                      <a:pt x="52" y="9"/>
                    </a:cubicBez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3" name="Freeform 27"/>
              <p:cNvSpPr>
                <a:spLocks/>
              </p:cNvSpPr>
              <p:nvPr/>
            </p:nvSpPr>
            <p:spPr bwMode="auto">
              <a:xfrm>
                <a:off x="7337425" y="2767013"/>
                <a:ext cx="153988" cy="22225"/>
              </a:xfrm>
              <a:custGeom>
                <a:avLst/>
                <a:gdLst>
                  <a:gd name="T0" fmla="*/ 52 w 57"/>
                  <a:gd name="T1" fmla="*/ 8 h 8"/>
                  <a:gd name="T2" fmla="*/ 4 w 57"/>
                  <a:gd name="T3" fmla="*/ 8 h 8"/>
                  <a:gd name="T4" fmla="*/ 0 w 57"/>
                  <a:gd name="T5" fmla="*/ 4 h 8"/>
                  <a:gd name="T6" fmla="*/ 4 w 57"/>
                  <a:gd name="T7" fmla="*/ 0 h 8"/>
                  <a:gd name="T8" fmla="*/ 52 w 57"/>
                  <a:gd name="T9" fmla="*/ 0 h 8"/>
                  <a:gd name="T10" fmla="*/ 57 w 57"/>
                  <a:gd name="T11" fmla="*/ 4 h 8"/>
                  <a:gd name="T12" fmla="*/ 52 w 57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8">
                    <a:moveTo>
                      <a:pt x="52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7" y="2"/>
                      <a:pt x="57" y="4"/>
                    </a:cubicBezTo>
                    <a:cubicBezTo>
                      <a:pt x="57" y="6"/>
                      <a:pt x="55" y="8"/>
                      <a:pt x="52" y="8"/>
                    </a:cubicBez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4" name="Freeform 28"/>
              <p:cNvSpPr>
                <a:spLocks/>
              </p:cNvSpPr>
              <p:nvPr/>
            </p:nvSpPr>
            <p:spPr bwMode="auto">
              <a:xfrm>
                <a:off x="7129463" y="2449513"/>
                <a:ext cx="138113" cy="450850"/>
              </a:xfrm>
              <a:custGeom>
                <a:avLst/>
                <a:gdLst>
                  <a:gd name="T0" fmla="*/ 5 w 51"/>
                  <a:gd name="T1" fmla="*/ 166 h 166"/>
                  <a:gd name="T2" fmla="*/ 0 w 51"/>
                  <a:gd name="T3" fmla="*/ 162 h 166"/>
                  <a:gd name="T4" fmla="*/ 0 w 51"/>
                  <a:gd name="T5" fmla="*/ 5 h 166"/>
                  <a:gd name="T6" fmla="*/ 5 w 51"/>
                  <a:gd name="T7" fmla="*/ 0 h 166"/>
                  <a:gd name="T8" fmla="*/ 47 w 51"/>
                  <a:gd name="T9" fmla="*/ 0 h 166"/>
                  <a:gd name="T10" fmla="*/ 51 w 51"/>
                  <a:gd name="T11" fmla="*/ 5 h 166"/>
                  <a:gd name="T12" fmla="*/ 47 w 51"/>
                  <a:gd name="T13" fmla="*/ 9 h 166"/>
                  <a:gd name="T14" fmla="*/ 9 w 51"/>
                  <a:gd name="T15" fmla="*/ 9 h 166"/>
                  <a:gd name="T16" fmla="*/ 9 w 51"/>
                  <a:gd name="T17" fmla="*/ 162 h 166"/>
                  <a:gd name="T18" fmla="*/ 5 w 51"/>
                  <a:gd name="T19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166">
                    <a:moveTo>
                      <a:pt x="5" y="166"/>
                    </a:moveTo>
                    <a:cubicBezTo>
                      <a:pt x="2" y="166"/>
                      <a:pt x="0" y="164"/>
                      <a:pt x="0" y="16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9" y="0"/>
                      <a:pt x="51" y="2"/>
                      <a:pt x="51" y="5"/>
                    </a:cubicBezTo>
                    <a:cubicBezTo>
                      <a:pt x="51" y="7"/>
                      <a:pt x="49" y="9"/>
                      <a:pt x="47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62"/>
                      <a:pt x="9" y="162"/>
                      <a:pt x="9" y="162"/>
                    </a:cubicBezTo>
                    <a:cubicBezTo>
                      <a:pt x="9" y="164"/>
                      <a:pt x="7" y="166"/>
                      <a:pt x="5" y="166"/>
                    </a:cubicBez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5" name="Freeform 29"/>
              <p:cNvSpPr>
                <a:spLocks/>
              </p:cNvSpPr>
              <p:nvPr/>
            </p:nvSpPr>
            <p:spPr bwMode="auto">
              <a:xfrm>
                <a:off x="7562850" y="2547938"/>
                <a:ext cx="134938" cy="352425"/>
              </a:xfrm>
              <a:custGeom>
                <a:avLst/>
                <a:gdLst>
                  <a:gd name="T0" fmla="*/ 46 w 50"/>
                  <a:gd name="T1" fmla="*/ 130 h 130"/>
                  <a:gd name="T2" fmla="*/ 42 w 50"/>
                  <a:gd name="T3" fmla="*/ 126 h 130"/>
                  <a:gd name="T4" fmla="*/ 42 w 50"/>
                  <a:gd name="T5" fmla="*/ 8 h 130"/>
                  <a:gd name="T6" fmla="*/ 4 w 50"/>
                  <a:gd name="T7" fmla="*/ 8 h 130"/>
                  <a:gd name="T8" fmla="*/ 0 w 50"/>
                  <a:gd name="T9" fmla="*/ 4 h 130"/>
                  <a:gd name="T10" fmla="*/ 4 w 50"/>
                  <a:gd name="T11" fmla="*/ 0 h 130"/>
                  <a:gd name="T12" fmla="*/ 46 w 50"/>
                  <a:gd name="T13" fmla="*/ 0 h 130"/>
                  <a:gd name="T14" fmla="*/ 50 w 50"/>
                  <a:gd name="T15" fmla="*/ 4 h 130"/>
                  <a:gd name="T16" fmla="*/ 50 w 50"/>
                  <a:gd name="T17" fmla="*/ 126 h 130"/>
                  <a:gd name="T18" fmla="*/ 46 w 50"/>
                  <a:gd name="T19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130">
                    <a:moveTo>
                      <a:pt x="46" y="130"/>
                    </a:moveTo>
                    <a:cubicBezTo>
                      <a:pt x="44" y="130"/>
                      <a:pt x="42" y="128"/>
                      <a:pt x="42" y="126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8" y="0"/>
                      <a:pt x="50" y="2"/>
                      <a:pt x="50" y="4"/>
                    </a:cubicBezTo>
                    <a:cubicBezTo>
                      <a:pt x="50" y="126"/>
                      <a:pt x="50" y="126"/>
                      <a:pt x="50" y="126"/>
                    </a:cubicBezTo>
                    <a:cubicBezTo>
                      <a:pt x="50" y="128"/>
                      <a:pt x="48" y="130"/>
                      <a:pt x="46" y="130"/>
                    </a:cubicBez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6" name="Freeform 30"/>
              <p:cNvSpPr>
                <a:spLocks/>
              </p:cNvSpPr>
              <p:nvPr/>
            </p:nvSpPr>
            <p:spPr bwMode="auto">
              <a:xfrm>
                <a:off x="7046913" y="2881313"/>
                <a:ext cx="738188" cy="20638"/>
              </a:xfrm>
              <a:custGeom>
                <a:avLst/>
                <a:gdLst>
                  <a:gd name="T0" fmla="*/ 268 w 272"/>
                  <a:gd name="T1" fmla="*/ 8 h 8"/>
                  <a:gd name="T2" fmla="*/ 5 w 272"/>
                  <a:gd name="T3" fmla="*/ 8 h 8"/>
                  <a:gd name="T4" fmla="*/ 0 w 272"/>
                  <a:gd name="T5" fmla="*/ 4 h 8"/>
                  <a:gd name="T6" fmla="*/ 5 w 272"/>
                  <a:gd name="T7" fmla="*/ 0 h 8"/>
                  <a:gd name="T8" fmla="*/ 268 w 272"/>
                  <a:gd name="T9" fmla="*/ 0 h 8"/>
                  <a:gd name="T10" fmla="*/ 272 w 272"/>
                  <a:gd name="T11" fmla="*/ 4 h 8"/>
                  <a:gd name="T12" fmla="*/ 268 w 272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2" h="8">
                    <a:moveTo>
                      <a:pt x="268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268" y="0"/>
                      <a:pt x="268" y="0"/>
                      <a:pt x="268" y="0"/>
                    </a:cubicBezTo>
                    <a:cubicBezTo>
                      <a:pt x="270" y="0"/>
                      <a:pt x="272" y="2"/>
                      <a:pt x="272" y="4"/>
                    </a:cubicBezTo>
                    <a:cubicBezTo>
                      <a:pt x="272" y="6"/>
                      <a:pt x="270" y="8"/>
                      <a:pt x="268" y="8"/>
                    </a:cubicBez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7" name="Freeform 31"/>
              <p:cNvSpPr>
                <a:spLocks/>
              </p:cNvSpPr>
              <p:nvPr/>
            </p:nvSpPr>
            <p:spPr bwMode="auto">
              <a:xfrm>
                <a:off x="7685088" y="2713038"/>
                <a:ext cx="101600" cy="188913"/>
              </a:xfrm>
              <a:custGeom>
                <a:avLst/>
                <a:gdLst>
                  <a:gd name="T0" fmla="*/ 22 w 38"/>
                  <a:gd name="T1" fmla="*/ 70 h 70"/>
                  <a:gd name="T2" fmla="*/ 18 w 38"/>
                  <a:gd name="T3" fmla="*/ 67 h 70"/>
                  <a:gd name="T4" fmla="*/ 21 w 38"/>
                  <a:gd name="T5" fmla="*/ 62 h 70"/>
                  <a:gd name="T6" fmla="*/ 29 w 38"/>
                  <a:gd name="T7" fmla="*/ 50 h 70"/>
                  <a:gd name="T8" fmla="*/ 22 w 38"/>
                  <a:gd name="T9" fmla="*/ 37 h 70"/>
                  <a:gd name="T10" fmla="*/ 20 w 38"/>
                  <a:gd name="T11" fmla="*/ 34 h 70"/>
                  <a:gd name="T12" fmla="*/ 21 w 38"/>
                  <a:gd name="T13" fmla="*/ 31 h 70"/>
                  <a:gd name="T14" fmla="*/ 22 w 38"/>
                  <a:gd name="T15" fmla="*/ 26 h 70"/>
                  <a:gd name="T16" fmla="*/ 14 w 38"/>
                  <a:gd name="T17" fmla="*/ 17 h 70"/>
                  <a:gd name="T18" fmla="*/ 14 w 38"/>
                  <a:gd name="T19" fmla="*/ 17 h 70"/>
                  <a:gd name="T20" fmla="*/ 10 w 38"/>
                  <a:gd name="T21" fmla="*/ 14 h 70"/>
                  <a:gd name="T22" fmla="*/ 4 w 38"/>
                  <a:gd name="T23" fmla="*/ 9 h 70"/>
                  <a:gd name="T24" fmla="*/ 0 w 38"/>
                  <a:gd name="T25" fmla="*/ 5 h 70"/>
                  <a:gd name="T26" fmla="*/ 4 w 38"/>
                  <a:gd name="T27" fmla="*/ 0 h 70"/>
                  <a:gd name="T28" fmla="*/ 17 w 38"/>
                  <a:gd name="T29" fmla="*/ 9 h 70"/>
                  <a:gd name="T30" fmla="*/ 31 w 38"/>
                  <a:gd name="T31" fmla="*/ 26 h 70"/>
                  <a:gd name="T32" fmla="*/ 30 w 38"/>
                  <a:gd name="T33" fmla="*/ 32 h 70"/>
                  <a:gd name="T34" fmla="*/ 38 w 38"/>
                  <a:gd name="T35" fmla="*/ 49 h 70"/>
                  <a:gd name="T36" fmla="*/ 22 w 38"/>
                  <a:gd name="T37" fmla="*/ 70 h 70"/>
                  <a:gd name="T38" fmla="*/ 22 w 38"/>
                  <a:gd name="T3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70">
                    <a:moveTo>
                      <a:pt x="22" y="70"/>
                    </a:moveTo>
                    <a:cubicBezTo>
                      <a:pt x="20" y="70"/>
                      <a:pt x="18" y="69"/>
                      <a:pt x="18" y="67"/>
                    </a:cubicBezTo>
                    <a:cubicBezTo>
                      <a:pt x="17" y="64"/>
                      <a:pt x="19" y="62"/>
                      <a:pt x="21" y="62"/>
                    </a:cubicBezTo>
                    <a:cubicBezTo>
                      <a:pt x="25" y="61"/>
                      <a:pt x="30" y="55"/>
                      <a:pt x="29" y="50"/>
                    </a:cubicBezTo>
                    <a:cubicBezTo>
                      <a:pt x="29" y="41"/>
                      <a:pt x="26" y="38"/>
                      <a:pt x="22" y="37"/>
                    </a:cubicBezTo>
                    <a:cubicBezTo>
                      <a:pt x="21" y="37"/>
                      <a:pt x="20" y="35"/>
                      <a:pt x="20" y="34"/>
                    </a:cubicBezTo>
                    <a:cubicBezTo>
                      <a:pt x="19" y="33"/>
                      <a:pt x="20" y="32"/>
                      <a:pt x="21" y="31"/>
                    </a:cubicBezTo>
                    <a:cubicBezTo>
                      <a:pt x="22" y="29"/>
                      <a:pt x="22" y="27"/>
                      <a:pt x="22" y="26"/>
                    </a:cubicBezTo>
                    <a:cubicBezTo>
                      <a:pt x="22" y="21"/>
                      <a:pt x="19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2" y="17"/>
                      <a:pt x="10" y="16"/>
                      <a:pt x="10" y="14"/>
                    </a:cubicBezTo>
                    <a:cubicBezTo>
                      <a:pt x="9" y="11"/>
                      <a:pt x="7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0" y="0"/>
                      <a:pt x="15" y="4"/>
                      <a:pt x="17" y="9"/>
                    </a:cubicBezTo>
                    <a:cubicBezTo>
                      <a:pt x="25" y="11"/>
                      <a:pt x="31" y="17"/>
                      <a:pt x="31" y="26"/>
                    </a:cubicBezTo>
                    <a:cubicBezTo>
                      <a:pt x="31" y="28"/>
                      <a:pt x="30" y="30"/>
                      <a:pt x="30" y="32"/>
                    </a:cubicBezTo>
                    <a:cubicBezTo>
                      <a:pt x="35" y="35"/>
                      <a:pt x="38" y="41"/>
                      <a:pt x="38" y="49"/>
                    </a:cubicBezTo>
                    <a:cubicBezTo>
                      <a:pt x="38" y="59"/>
                      <a:pt x="31" y="68"/>
                      <a:pt x="22" y="70"/>
                    </a:cubicBezTo>
                    <a:cubicBezTo>
                      <a:pt x="22" y="70"/>
                      <a:pt x="22" y="70"/>
                      <a:pt x="22" y="70"/>
                    </a:cubicBez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8" name="Freeform 32"/>
              <p:cNvSpPr>
                <a:spLocks/>
              </p:cNvSpPr>
              <p:nvPr/>
            </p:nvSpPr>
            <p:spPr bwMode="auto">
              <a:xfrm>
                <a:off x="7046913" y="2713038"/>
                <a:ext cx="103188" cy="188913"/>
              </a:xfrm>
              <a:custGeom>
                <a:avLst/>
                <a:gdLst>
                  <a:gd name="T0" fmla="*/ 17 w 38"/>
                  <a:gd name="T1" fmla="*/ 70 h 70"/>
                  <a:gd name="T2" fmla="*/ 16 w 38"/>
                  <a:gd name="T3" fmla="*/ 70 h 70"/>
                  <a:gd name="T4" fmla="*/ 1 w 38"/>
                  <a:gd name="T5" fmla="*/ 49 h 70"/>
                  <a:gd name="T6" fmla="*/ 9 w 38"/>
                  <a:gd name="T7" fmla="*/ 32 h 70"/>
                  <a:gd name="T8" fmla="*/ 8 w 38"/>
                  <a:gd name="T9" fmla="*/ 26 h 70"/>
                  <a:gd name="T10" fmla="*/ 21 w 38"/>
                  <a:gd name="T11" fmla="*/ 9 h 70"/>
                  <a:gd name="T12" fmla="*/ 34 w 38"/>
                  <a:gd name="T13" fmla="*/ 0 h 70"/>
                  <a:gd name="T14" fmla="*/ 38 w 38"/>
                  <a:gd name="T15" fmla="*/ 5 h 70"/>
                  <a:gd name="T16" fmla="*/ 34 w 38"/>
                  <a:gd name="T17" fmla="*/ 9 h 70"/>
                  <a:gd name="T18" fmla="*/ 29 w 38"/>
                  <a:gd name="T19" fmla="*/ 14 h 70"/>
                  <a:gd name="T20" fmla="*/ 24 w 38"/>
                  <a:gd name="T21" fmla="*/ 17 h 70"/>
                  <a:gd name="T22" fmla="*/ 24 w 38"/>
                  <a:gd name="T23" fmla="*/ 17 h 70"/>
                  <a:gd name="T24" fmla="*/ 16 w 38"/>
                  <a:gd name="T25" fmla="*/ 26 h 70"/>
                  <a:gd name="T26" fmla="*/ 18 w 38"/>
                  <a:gd name="T27" fmla="*/ 31 h 70"/>
                  <a:gd name="T28" fmla="*/ 19 w 38"/>
                  <a:gd name="T29" fmla="*/ 34 h 70"/>
                  <a:gd name="T30" fmla="*/ 16 w 38"/>
                  <a:gd name="T31" fmla="*/ 37 h 70"/>
                  <a:gd name="T32" fmla="*/ 9 w 38"/>
                  <a:gd name="T33" fmla="*/ 50 h 70"/>
                  <a:gd name="T34" fmla="*/ 18 w 38"/>
                  <a:gd name="T35" fmla="*/ 62 h 70"/>
                  <a:gd name="T36" fmla="*/ 21 w 38"/>
                  <a:gd name="T37" fmla="*/ 67 h 70"/>
                  <a:gd name="T38" fmla="*/ 17 w 38"/>
                  <a:gd name="T3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70">
                    <a:moveTo>
                      <a:pt x="17" y="70"/>
                    </a:moveTo>
                    <a:cubicBezTo>
                      <a:pt x="17" y="70"/>
                      <a:pt x="16" y="70"/>
                      <a:pt x="16" y="70"/>
                    </a:cubicBezTo>
                    <a:cubicBezTo>
                      <a:pt x="8" y="68"/>
                      <a:pt x="0" y="59"/>
                      <a:pt x="1" y="49"/>
                    </a:cubicBezTo>
                    <a:cubicBezTo>
                      <a:pt x="1" y="41"/>
                      <a:pt x="4" y="35"/>
                      <a:pt x="9" y="32"/>
                    </a:cubicBezTo>
                    <a:cubicBezTo>
                      <a:pt x="8" y="30"/>
                      <a:pt x="8" y="28"/>
                      <a:pt x="8" y="26"/>
                    </a:cubicBezTo>
                    <a:cubicBezTo>
                      <a:pt x="8" y="17"/>
                      <a:pt x="14" y="11"/>
                      <a:pt x="21" y="9"/>
                    </a:cubicBezTo>
                    <a:cubicBezTo>
                      <a:pt x="23" y="4"/>
                      <a:pt x="28" y="0"/>
                      <a:pt x="34" y="0"/>
                    </a:cubicBezTo>
                    <a:cubicBezTo>
                      <a:pt x="37" y="0"/>
                      <a:pt x="38" y="2"/>
                      <a:pt x="38" y="5"/>
                    </a:cubicBezTo>
                    <a:cubicBezTo>
                      <a:pt x="38" y="7"/>
                      <a:pt x="37" y="9"/>
                      <a:pt x="34" y="9"/>
                    </a:cubicBezTo>
                    <a:cubicBezTo>
                      <a:pt x="31" y="9"/>
                      <a:pt x="29" y="11"/>
                      <a:pt x="29" y="14"/>
                    </a:cubicBezTo>
                    <a:cubicBezTo>
                      <a:pt x="28" y="16"/>
                      <a:pt x="27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0" y="17"/>
                      <a:pt x="16" y="21"/>
                      <a:pt x="16" y="26"/>
                    </a:cubicBezTo>
                    <a:cubicBezTo>
                      <a:pt x="16" y="27"/>
                      <a:pt x="17" y="29"/>
                      <a:pt x="18" y="31"/>
                    </a:cubicBezTo>
                    <a:cubicBezTo>
                      <a:pt x="19" y="32"/>
                      <a:pt x="19" y="33"/>
                      <a:pt x="19" y="34"/>
                    </a:cubicBezTo>
                    <a:cubicBezTo>
                      <a:pt x="18" y="35"/>
                      <a:pt x="17" y="37"/>
                      <a:pt x="16" y="37"/>
                    </a:cubicBezTo>
                    <a:cubicBezTo>
                      <a:pt x="10" y="40"/>
                      <a:pt x="9" y="45"/>
                      <a:pt x="9" y="50"/>
                    </a:cubicBezTo>
                    <a:cubicBezTo>
                      <a:pt x="9" y="55"/>
                      <a:pt x="13" y="61"/>
                      <a:pt x="18" y="62"/>
                    </a:cubicBezTo>
                    <a:cubicBezTo>
                      <a:pt x="20" y="62"/>
                      <a:pt x="21" y="64"/>
                      <a:pt x="21" y="67"/>
                    </a:cubicBezTo>
                    <a:cubicBezTo>
                      <a:pt x="21" y="69"/>
                      <a:pt x="19" y="70"/>
                      <a:pt x="17" y="70"/>
                    </a:cubicBez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9" name="Freeform 33"/>
              <p:cNvSpPr>
                <a:spLocks/>
              </p:cNvSpPr>
              <p:nvPr/>
            </p:nvSpPr>
            <p:spPr bwMode="auto">
              <a:xfrm>
                <a:off x="7578725" y="2593976"/>
                <a:ext cx="22225" cy="203200"/>
              </a:xfrm>
              <a:custGeom>
                <a:avLst/>
                <a:gdLst>
                  <a:gd name="T0" fmla="*/ 4 w 8"/>
                  <a:gd name="T1" fmla="*/ 75 h 75"/>
                  <a:gd name="T2" fmla="*/ 0 w 8"/>
                  <a:gd name="T3" fmla="*/ 71 h 75"/>
                  <a:gd name="T4" fmla="*/ 0 w 8"/>
                  <a:gd name="T5" fmla="*/ 5 h 75"/>
                  <a:gd name="T6" fmla="*/ 4 w 8"/>
                  <a:gd name="T7" fmla="*/ 0 h 75"/>
                  <a:gd name="T8" fmla="*/ 8 w 8"/>
                  <a:gd name="T9" fmla="*/ 5 h 75"/>
                  <a:gd name="T10" fmla="*/ 8 w 8"/>
                  <a:gd name="T11" fmla="*/ 71 h 75"/>
                  <a:gd name="T12" fmla="*/ 4 w 8"/>
                  <a:gd name="T1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5">
                    <a:moveTo>
                      <a:pt x="4" y="75"/>
                    </a:moveTo>
                    <a:cubicBezTo>
                      <a:pt x="2" y="75"/>
                      <a:pt x="0" y="73"/>
                      <a:pt x="0" y="7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5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8" y="73"/>
                      <a:pt x="7" y="75"/>
                      <a:pt x="4" y="75"/>
                    </a:cubicBez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0" name="Freeform 34"/>
              <p:cNvSpPr>
                <a:spLocks/>
              </p:cNvSpPr>
              <p:nvPr/>
            </p:nvSpPr>
            <p:spPr bwMode="auto">
              <a:xfrm>
                <a:off x="7624763" y="2593976"/>
                <a:ext cx="22225" cy="203200"/>
              </a:xfrm>
              <a:custGeom>
                <a:avLst/>
                <a:gdLst>
                  <a:gd name="T0" fmla="*/ 4 w 8"/>
                  <a:gd name="T1" fmla="*/ 75 h 75"/>
                  <a:gd name="T2" fmla="*/ 0 w 8"/>
                  <a:gd name="T3" fmla="*/ 71 h 75"/>
                  <a:gd name="T4" fmla="*/ 0 w 8"/>
                  <a:gd name="T5" fmla="*/ 5 h 75"/>
                  <a:gd name="T6" fmla="*/ 4 w 8"/>
                  <a:gd name="T7" fmla="*/ 0 h 75"/>
                  <a:gd name="T8" fmla="*/ 8 w 8"/>
                  <a:gd name="T9" fmla="*/ 5 h 75"/>
                  <a:gd name="T10" fmla="*/ 8 w 8"/>
                  <a:gd name="T11" fmla="*/ 71 h 75"/>
                  <a:gd name="T12" fmla="*/ 4 w 8"/>
                  <a:gd name="T1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5">
                    <a:moveTo>
                      <a:pt x="4" y="75"/>
                    </a:moveTo>
                    <a:cubicBezTo>
                      <a:pt x="2" y="75"/>
                      <a:pt x="0" y="73"/>
                      <a:pt x="0" y="7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8" y="73"/>
                      <a:pt x="6" y="75"/>
                      <a:pt x="4" y="75"/>
                    </a:cubicBez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1" name="Freeform 35"/>
              <p:cNvSpPr>
                <a:spLocks/>
              </p:cNvSpPr>
              <p:nvPr/>
            </p:nvSpPr>
            <p:spPr bwMode="auto">
              <a:xfrm>
                <a:off x="7353300" y="2827338"/>
                <a:ext cx="119063" cy="74613"/>
              </a:xfrm>
              <a:custGeom>
                <a:avLst/>
                <a:gdLst>
                  <a:gd name="T0" fmla="*/ 39 w 44"/>
                  <a:gd name="T1" fmla="*/ 28 h 28"/>
                  <a:gd name="T2" fmla="*/ 35 w 44"/>
                  <a:gd name="T3" fmla="*/ 24 h 28"/>
                  <a:gd name="T4" fmla="*/ 35 w 44"/>
                  <a:gd name="T5" fmla="*/ 9 h 28"/>
                  <a:gd name="T6" fmla="*/ 9 w 44"/>
                  <a:gd name="T7" fmla="*/ 9 h 28"/>
                  <a:gd name="T8" fmla="*/ 9 w 44"/>
                  <a:gd name="T9" fmla="*/ 24 h 28"/>
                  <a:gd name="T10" fmla="*/ 5 w 44"/>
                  <a:gd name="T11" fmla="*/ 28 h 28"/>
                  <a:gd name="T12" fmla="*/ 0 w 44"/>
                  <a:gd name="T13" fmla="*/ 24 h 28"/>
                  <a:gd name="T14" fmla="*/ 0 w 44"/>
                  <a:gd name="T15" fmla="*/ 5 h 28"/>
                  <a:gd name="T16" fmla="*/ 5 w 44"/>
                  <a:gd name="T17" fmla="*/ 0 h 28"/>
                  <a:gd name="T18" fmla="*/ 39 w 44"/>
                  <a:gd name="T19" fmla="*/ 0 h 28"/>
                  <a:gd name="T20" fmla="*/ 44 w 44"/>
                  <a:gd name="T21" fmla="*/ 5 h 28"/>
                  <a:gd name="T22" fmla="*/ 44 w 44"/>
                  <a:gd name="T23" fmla="*/ 24 h 28"/>
                  <a:gd name="T24" fmla="*/ 39 w 44"/>
                  <a:gd name="T2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28">
                    <a:moveTo>
                      <a:pt x="39" y="28"/>
                    </a:moveTo>
                    <a:cubicBezTo>
                      <a:pt x="37" y="28"/>
                      <a:pt x="35" y="26"/>
                      <a:pt x="35" y="24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6"/>
                      <a:pt x="7" y="28"/>
                      <a:pt x="5" y="28"/>
                    </a:cubicBezTo>
                    <a:cubicBezTo>
                      <a:pt x="2" y="28"/>
                      <a:pt x="0" y="26"/>
                      <a:pt x="0" y="2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2" y="0"/>
                      <a:pt x="44" y="2"/>
                      <a:pt x="44" y="5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4" y="26"/>
                      <a:pt x="42" y="28"/>
                      <a:pt x="39" y="28"/>
                    </a:cubicBez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2" name="Freeform 36"/>
              <p:cNvSpPr>
                <a:spLocks/>
              </p:cNvSpPr>
              <p:nvPr/>
            </p:nvSpPr>
            <p:spPr bwMode="auto">
              <a:xfrm>
                <a:off x="7180263" y="2827338"/>
                <a:ext cx="73025" cy="74613"/>
              </a:xfrm>
              <a:custGeom>
                <a:avLst/>
                <a:gdLst>
                  <a:gd name="T0" fmla="*/ 23 w 27"/>
                  <a:gd name="T1" fmla="*/ 28 h 28"/>
                  <a:gd name="T2" fmla="*/ 19 w 27"/>
                  <a:gd name="T3" fmla="*/ 24 h 28"/>
                  <a:gd name="T4" fmla="*/ 19 w 27"/>
                  <a:gd name="T5" fmla="*/ 9 h 28"/>
                  <a:gd name="T6" fmla="*/ 9 w 27"/>
                  <a:gd name="T7" fmla="*/ 9 h 28"/>
                  <a:gd name="T8" fmla="*/ 9 w 27"/>
                  <a:gd name="T9" fmla="*/ 24 h 28"/>
                  <a:gd name="T10" fmla="*/ 4 w 27"/>
                  <a:gd name="T11" fmla="*/ 28 h 28"/>
                  <a:gd name="T12" fmla="*/ 0 w 27"/>
                  <a:gd name="T13" fmla="*/ 24 h 28"/>
                  <a:gd name="T14" fmla="*/ 0 w 27"/>
                  <a:gd name="T15" fmla="*/ 5 h 28"/>
                  <a:gd name="T16" fmla="*/ 4 w 27"/>
                  <a:gd name="T17" fmla="*/ 0 h 28"/>
                  <a:gd name="T18" fmla="*/ 23 w 27"/>
                  <a:gd name="T19" fmla="*/ 0 h 28"/>
                  <a:gd name="T20" fmla="*/ 27 w 27"/>
                  <a:gd name="T21" fmla="*/ 5 h 28"/>
                  <a:gd name="T22" fmla="*/ 27 w 27"/>
                  <a:gd name="T23" fmla="*/ 24 h 28"/>
                  <a:gd name="T24" fmla="*/ 23 w 27"/>
                  <a:gd name="T2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8">
                    <a:moveTo>
                      <a:pt x="23" y="28"/>
                    </a:moveTo>
                    <a:cubicBezTo>
                      <a:pt x="20" y="28"/>
                      <a:pt x="19" y="26"/>
                      <a:pt x="19" y="24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6"/>
                      <a:pt x="7" y="28"/>
                      <a:pt x="4" y="28"/>
                    </a:cubicBezTo>
                    <a:cubicBezTo>
                      <a:pt x="2" y="28"/>
                      <a:pt x="0" y="26"/>
                      <a:pt x="0" y="2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5" y="0"/>
                      <a:pt x="27" y="2"/>
                      <a:pt x="27" y="5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6"/>
                      <a:pt x="25" y="28"/>
                      <a:pt x="23" y="28"/>
                    </a:cubicBez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3" name="Freeform 37"/>
              <p:cNvSpPr>
                <a:spLocks/>
              </p:cNvSpPr>
              <p:nvPr/>
            </p:nvSpPr>
            <p:spPr bwMode="auto">
              <a:xfrm>
                <a:off x="7575550" y="2827338"/>
                <a:ext cx="73025" cy="74613"/>
              </a:xfrm>
              <a:custGeom>
                <a:avLst/>
                <a:gdLst>
                  <a:gd name="T0" fmla="*/ 22 w 27"/>
                  <a:gd name="T1" fmla="*/ 28 h 28"/>
                  <a:gd name="T2" fmla="*/ 18 w 27"/>
                  <a:gd name="T3" fmla="*/ 24 h 28"/>
                  <a:gd name="T4" fmla="*/ 18 w 27"/>
                  <a:gd name="T5" fmla="*/ 9 h 28"/>
                  <a:gd name="T6" fmla="*/ 8 w 27"/>
                  <a:gd name="T7" fmla="*/ 9 h 28"/>
                  <a:gd name="T8" fmla="*/ 8 w 27"/>
                  <a:gd name="T9" fmla="*/ 24 h 28"/>
                  <a:gd name="T10" fmla="*/ 4 w 27"/>
                  <a:gd name="T11" fmla="*/ 28 h 28"/>
                  <a:gd name="T12" fmla="*/ 0 w 27"/>
                  <a:gd name="T13" fmla="*/ 24 h 28"/>
                  <a:gd name="T14" fmla="*/ 0 w 27"/>
                  <a:gd name="T15" fmla="*/ 5 h 28"/>
                  <a:gd name="T16" fmla="*/ 4 w 27"/>
                  <a:gd name="T17" fmla="*/ 0 h 28"/>
                  <a:gd name="T18" fmla="*/ 22 w 27"/>
                  <a:gd name="T19" fmla="*/ 0 h 28"/>
                  <a:gd name="T20" fmla="*/ 27 w 27"/>
                  <a:gd name="T21" fmla="*/ 5 h 28"/>
                  <a:gd name="T22" fmla="*/ 27 w 27"/>
                  <a:gd name="T23" fmla="*/ 24 h 28"/>
                  <a:gd name="T24" fmla="*/ 22 w 27"/>
                  <a:gd name="T2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8">
                    <a:moveTo>
                      <a:pt x="22" y="28"/>
                    </a:moveTo>
                    <a:cubicBezTo>
                      <a:pt x="20" y="28"/>
                      <a:pt x="18" y="26"/>
                      <a:pt x="18" y="24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6"/>
                      <a:pt x="6" y="28"/>
                      <a:pt x="4" y="28"/>
                    </a:cubicBezTo>
                    <a:cubicBezTo>
                      <a:pt x="2" y="28"/>
                      <a:pt x="0" y="26"/>
                      <a:pt x="0" y="2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7" y="2"/>
                      <a:pt x="27" y="5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6"/>
                      <a:pt x="25" y="28"/>
                      <a:pt x="22" y="28"/>
                    </a:cubicBez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4" name="Freeform 38"/>
              <p:cNvSpPr>
                <a:spLocks/>
              </p:cNvSpPr>
              <p:nvPr/>
            </p:nvSpPr>
            <p:spPr bwMode="auto">
              <a:xfrm>
                <a:off x="7175500" y="2233613"/>
                <a:ext cx="223838" cy="203200"/>
              </a:xfrm>
              <a:custGeom>
                <a:avLst/>
                <a:gdLst>
                  <a:gd name="T0" fmla="*/ 4 w 83"/>
                  <a:gd name="T1" fmla="*/ 75 h 75"/>
                  <a:gd name="T2" fmla="*/ 0 w 83"/>
                  <a:gd name="T3" fmla="*/ 71 h 75"/>
                  <a:gd name="T4" fmla="*/ 0 w 83"/>
                  <a:gd name="T5" fmla="*/ 4 h 75"/>
                  <a:gd name="T6" fmla="*/ 4 w 83"/>
                  <a:gd name="T7" fmla="*/ 0 h 75"/>
                  <a:gd name="T8" fmla="*/ 78 w 83"/>
                  <a:gd name="T9" fmla="*/ 0 h 75"/>
                  <a:gd name="T10" fmla="*/ 83 w 83"/>
                  <a:gd name="T11" fmla="*/ 4 h 75"/>
                  <a:gd name="T12" fmla="*/ 83 w 83"/>
                  <a:gd name="T13" fmla="*/ 30 h 75"/>
                  <a:gd name="T14" fmla="*/ 78 w 83"/>
                  <a:gd name="T15" fmla="*/ 34 h 75"/>
                  <a:gd name="T16" fmla="*/ 74 w 83"/>
                  <a:gd name="T17" fmla="*/ 30 h 75"/>
                  <a:gd name="T18" fmla="*/ 74 w 83"/>
                  <a:gd name="T19" fmla="*/ 8 h 75"/>
                  <a:gd name="T20" fmla="*/ 8 w 83"/>
                  <a:gd name="T21" fmla="*/ 8 h 75"/>
                  <a:gd name="T22" fmla="*/ 8 w 83"/>
                  <a:gd name="T23" fmla="*/ 71 h 75"/>
                  <a:gd name="T24" fmla="*/ 4 w 83"/>
                  <a:gd name="T25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5">
                    <a:moveTo>
                      <a:pt x="4" y="75"/>
                    </a:moveTo>
                    <a:cubicBezTo>
                      <a:pt x="2" y="75"/>
                      <a:pt x="0" y="73"/>
                      <a:pt x="0" y="7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3" y="2"/>
                      <a:pt x="83" y="4"/>
                    </a:cubicBezTo>
                    <a:cubicBezTo>
                      <a:pt x="83" y="30"/>
                      <a:pt x="83" y="30"/>
                      <a:pt x="83" y="30"/>
                    </a:cubicBezTo>
                    <a:cubicBezTo>
                      <a:pt x="83" y="32"/>
                      <a:pt x="81" y="34"/>
                      <a:pt x="78" y="34"/>
                    </a:cubicBezTo>
                    <a:cubicBezTo>
                      <a:pt x="76" y="34"/>
                      <a:pt x="74" y="32"/>
                      <a:pt x="74" y="30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8" y="73"/>
                      <a:pt x="6" y="75"/>
                      <a:pt x="4" y="75"/>
                    </a:cubicBez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5" name="Freeform 39"/>
              <p:cNvSpPr>
                <a:spLocks/>
              </p:cNvSpPr>
              <p:nvPr/>
            </p:nvSpPr>
            <p:spPr bwMode="auto">
              <a:xfrm>
                <a:off x="7334250" y="2173288"/>
                <a:ext cx="138113" cy="193675"/>
              </a:xfrm>
              <a:custGeom>
                <a:avLst/>
                <a:gdLst>
                  <a:gd name="T0" fmla="*/ 46 w 51"/>
                  <a:gd name="T1" fmla="*/ 71 h 71"/>
                  <a:gd name="T2" fmla="*/ 42 w 51"/>
                  <a:gd name="T3" fmla="*/ 67 h 71"/>
                  <a:gd name="T4" fmla="*/ 42 w 51"/>
                  <a:gd name="T5" fmla="*/ 9 h 71"/>
                  <a:gd name="T6" fmla="*/ 8 w 51"/>
                  <a:gd name="T7" fmla="*/ 9 h 71"/>
                  <a:gd name="T8" fmla="*/ 8 w 51"/>
                  <a:gd name="T9" fmla="*/ 25 h 71"/>
                  <a:gd name="T10" fmla="*/ 4 w 51"/>
                  <a:gd name="T11" fmla="*/ 29 h 71"/>
                  <a:gd name="T12" fmla="*/ 0 w 51"/>
                  <a:gd name="T13" fmla="*/ 25 h 71"/>
                  <a:gd name="T14" fmla="*/ 0 w 51"/>
                  <a:gd name="T15" fmla="*/ 5 h 71"/>
                  <a:gd name="T16" fmla="*/ 4 w 51"/>
                  <a:gd name="T17" fmla="*/ 0 h 71"/>
                  <a:gd name="T18" fmla="*/ 46 w 51"/>
                  <a:gd name="T19" fmla="*/ 0 h 71"/>
                  <a:gd name="T20" fmla="*/ 51 w 51"/>
                  <a:gd name="T21" fmla="*/ 5 h 71"/>
                  <a:gd name="T22" fmla="*/ 51 w 51"/>
                  <a:gd name="T23" fmla="*/ 67 h 71"/>
                  <a:gd name="T24" fmla="*/ 46 w 51"/>
                  <a:gd name="T2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" h="71">
                    <a:moveTo>
                      <a:pt x="46" y="71"/>
                    </a:moveTo>
                    <a:cubicBezTo>
                      <a:pt x="44" y="71"/>
                      <a:pt x="42" y="69"/>
                      <a:pt x="42" y="67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7"/>
                      <a:pt x="6" y="29"/>
                      <a:pt x="4" y="29"/>
                    </a:cubicBezTo>
                    <a:cubicBezTo>
                      <a:pt x="2" y="29"/>
                      <a:pt x="0" y="27"/>
                      <a:pt x="0" y="2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9" y="0"/>
                      <a:pt x="51" y="2"/>
                      <a:pt x="51" y="5"/>
                    </a:cubicBezTo>
                    <a:cubicBezTo>
                      <a:pt x="51" y="67"/>
                      <a:pt x="51" y="67"/>
                      <a:pt x="51" y="67"/>
                    </a:cubicBezTo>
                    <a:cubicBezTo>
                      <a:pt x="51" y="69"/>
                      <a:pt x="49" y="71"/>
                      <a:pt x="46" y="71"/>
                    </a:cubicBez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6" name="Freeform 40"/>
              <p:cNvSpPr>
                <a:spLocks/>
              </p:cNvSpPr>
              <p:nvPr/>
            </p:nvSpPr>
            <p:spPr bwMode="auto">
              <a:xfrm>
                <a:off x="7486650" y="2271713"/>
                <a:ext cx="142875" cy="261938"/>
              </a:xfrm>
              <a:custGeom>
                <a:avLst/>
                <a:gdLst>
                  <a:gd name="T0" fmla="*/ 49 w 53"/>
                  <a:gd name="T1" fmla="*/ 97 h 97"/>
                  <a:gd name="T2" fmla="*/ 45 w 53"/>
                  <a:gd name="T3" fmla="*/ 93 h 97"/>
                  <a:gd name="T4" fmla="*/ 45 w 53"/>
                  <a:gd name="T5" fmla="*/ 9 h 97"/>
                  <a:gd name="T6" fmla="*/ 4 w 53"/>
                  <a:gd name="T7" fmla="*/ 9 h 97"/>
                  <a:gd name="T8" fmla="*/ 0 w 53"/>
                  <a:gd name="T9" fmla="*/ 5 h 97"/>
                  <a:gd name="T10" fmla="*/ 4 w 53"/>
                  <a:gd name="T11" fmla="*/ 0 h 97"/>
                  <a:gd name="T12" fmla="*/ 49 w 53"/>
                  <a:gd name="T13" fmla="*/ 0 h 97"/>
                  <a:gd name="T14" fmla="*/ 53 w 53"/>
                  <a:gd name="T15" fmla="*/ 5 h 97"/>
                  <a:gd name="T16" fmla="*/ 53 w 53"/>
                  <a:gd name="T17" fmla="*/ 93 h 97"/>
                  <a:gd name="T18" fmla="*/ 49 w 53"/>
                  <a:gd name="T19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97">
                    <a:moveTo>
                      <a:pt x="49" y="97"/>
                    </a:moveTo>
                    <a:cubicBezTo>
                      <a:pt x="47" y="97"/>
                      <a:pt x="45" y="95"/>
                      <a:pt x="45" y="93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1" y="0"/>
                      <a:pt x="53" y="2"/>
                      <a:pt x="53" y="5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3" y="95"/>
                      <a:pt x="51" y="97"/>
                      <a:pt x="49" y="97"/>
                    </a:cubicBez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7" name="Freeform 41"/>
              <p:cNvSpPr>
                <a:spLocks/>
              </p:cNvSpPr>
              <p:nvPr/>
            </p:nvSpPr>
            <p:spPr bwMode="auto">
              <a:xfrm>
                <a:off x="7416800" y="2144713"/>
                <a:ext cx="20638" cy="53975"/>
              </a:xfrm>
              <a:custGeom>
                <a:avLst/>
                <a:gdLst>
                  <a:gd name="T0" fmla="*/ 4 w 8"/>
                  <a:gd name="T1" fmla="*/ 20 h 20"/>
                  <a:gd name="T2" fmla="*/ 0 w 8"/>
                  <a:gd name="T3" fmla="*/ 16 h 20"/>
                  <a:gd name="T4" fmla="*/ 0 w 8"/>
                  <a:gd name="T5" fmla="*/ 4 h 20"/>
                  <a:gd name="T6" fmla="*/ 4 w 8"/>
                  <a:gd name="T7" fmla="*/ 0 h 20"/>
                  <a:gd name="T8" fmla="*/ 8 w 8"/>
                  <a:gd name="T9" fmla="*/ 4 h 20"/>
                  <a:gd name="T10" fmla="*/ 8 w 8"/>
                  <a:gd name="T11" fmla="*/ 16 h 20"/>
                  <a:gd name="T12" fmla="*/ 4 w 8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0">
                    <a:moveTo>
                      <a:pt x="4" y="20"/>
                    </a:moveTo>
                    <a:cubicBezTo>
                      <a:pt x="2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8"/>
                      <a:pt x="6" y="20"/>
                      <a:pt x="4" y="20"/>
                    </a:cubicBez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8" name="Freeform 42"/>
              <p:cNvSpPr>
                <a:spLocks/>
              </p:cNvSpPr>
              <p:nvPr/>
            </p:nvSpPr>
            <p:spPr bwMode="auto">
              <a:xfrm>
                <a:off x="7221538" y="2276476"/>
                <a:ext cx="39688" cy="25400"/>
              </a:xfrm>
              <a:custGeom>
                <a:avLst/>
                <a:gdLst>
                  <a:gd name="T0" fmla="*/ 11 w 15"/>
                  <a:gd name="T1" fmla="*/ 9 h 9"/>
                  <a:gd name="T2" fmla="*/ 4 w 15"/>
                  <a:gd name="T3" fmla="*/ 9 h 9"/>
                  <a:gd name="T4" fmla="*/ 0 w 15"/>
                  <a:gd name="T5" fmla="*/ 4 h 9"/>
                  <a:gd name="T6" fmla="*/ 4 w 15"/>
                  <a:gd name="T7" fmla="*/ 0 h 9"/>
                  <a:gd name="T8" fmla="*/ 11 w 15"/>
                  <a:gd name="T9" fmla="*/ 0 h 9"/>
                  <a:gd name="T10" fmla="*/ 15 w 15"/>
                  <a:gd name="T11" fmla="*/ 4 h 9"/>
                  <a:gd name="T12" fmla="*/ 11 w 15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9">
                    <a:moveTo>
                      <a:pt x="11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5" y="2"/>
                      <a:pt x="15" y="4"/>
                    </a:cubicBezTo>
                    <a:cubicBezTo>
                      <a:pt x="15" y="7"/>
                      <a:pt x="13" y="9"/>
                      <a:pt x="11" y="9"/>
                    </a:cubicBez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9" name="Freeform 43"/>
              <p:cNvSpPr>
                <a:spLocks/>
              </p:cNvSpPr>
              <p:nvPr/>
            </p:nvSpPr>
            <p:spPr bwMode="auto">
              <a:xfrm>
                <a:off x="7288213" y="2276476"/>
                <a:ext cx="41275" cy="25400"/>
              </a:xfrm>
              <a:custGeom>
                <a:avLst/>
                <a:gdLst>
                  <a:gd name="T0" fmla="*/ 11 w 15"/>
                  <a:gd name="T1" fmla="*/ 9 h 9"/>
                  <a:gd name="T2" fmla="*/ 4 w 15"/>
                  <a:gd name="T3" fmla="*/ 9 h 9"/>
                  <a:gd name="T4" fmla="*/ 0 w 15"/>
                  <a:gd name="T5" fmla="*/ 4 h 9"/>
                  <a:gd name="T6" fmla="*/ 4 w 15"/>
                  <a:gd name="T7" fmla="*/ 0 h 9"/>
                  <a:gd name="T8" fmla="*/ 11 w 15"/>
                  <a:gd name="T9" fmla="*/ 0 h 9"/>
                  <a:gd name="T10" fmla="*/ 15 w 15"/>
                  <a:gd name="T11" fmla="*/ 4 h 9"/>
                  <a:gd name="T12" fmla="*/ 11 w 15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9">
                    <a:moveTo>
                      <a:pt x="11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5" y="2"/>
                      <a:pt x="15" y="4"/>
                    </a:cubicBezTo>
                    <a:cubicBezTo>
                      <a:pt x="15" y="7"/>
                      <a:pt x="13" y="9"/>
                      <a:pt x="11" y="9"/>
                    </a:cubicBez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0" name="Freeform 44"/>
              <p:cNvSpPr>
                <a:spLocks/>
              </p:cNvSpPr>
              <p:nvPr/>
            </p:nvSpPr>
            <p:spPr bwMode="auto">
              <a:xfrm>
                <a:off x="7221538" y="2322513"/>
                <a:ext cx="39688" cy="22225"/>
              </a:xfrm>
              <a:custGeom>
                <a:avLst/>
                <a:gdLst>
                  <a:gd name="T0" fmla="*/ 11 w 15"/>
                  <a:gd name="T1" fmla="*/ 8 h 8"/>
                  <a:gd name="T2" fmla="*/ 4 w 15"/>
                  <a:gd name="T3" fmla="*/ 8 h 8"/>
                  <a:gd name="T4" fmla="*/ 0 w 15"/>
                  <a:gd name="T5" fmla="*/ 4 h 8"/>
                  <a:gd name="T6" fmla="*/ 4 w 15"/>
                  <a:gd name="T7" fmla="*/ 0 h 8"/>
                  <a:gd name="T8" fmla="*/ 11 w 15"/>
                  <a:gd name="T9" fmla="*/ 0 h 8"/>
                  <a:gd name="T10" fmla="*/ 15 w 15"/>
                  <a:gd name="T11" fmla="*/ 4 h 8"/>
                  <a:gd name="T12" fmla="*/ 11 w 15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8">
                    <a:moveTo>
                      <a:pt x="11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5" y="2"/>
                      <a:pt x="15" y="4"/>
                    </a:cubicBezTo>
                    <a:cubicBezTo>
                      <a:pt x="15" y="6"/>
                      <a:pt x="13" y="8"/>
                      <a:pt x="11" y="8"/>
                    </a:cubicBez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1" name="Freeform 45"/>
              <p:cNvSpPr>
                <a:spLocks/>
              </p:cNvSpPr>
              <p:nvPr/>
            </p:nvSpPr>
            <p:spPr bwMode="auto">
              <a:xfrm>
                <a:off x="7221538" y="2368551"/>
                <a:ext cx="39688" cy="22225"/>
              </a:xfrm>
              <a:custGeom>
                <a:avLst/>
                <a:gdLst>
                  <a:gd name="T0" fmla="*/ 11 w 15"/>
                  <a:gd name="T1" fmla="*/ 8 h 8"/>
                  <a:gd name="T2" fmla="*/ 4 w 15"/>
                  <a:gd name="T3" fmla="*/ 8 h 8"/>
                  <a:gd name="T4" fmla="*/ 0 w 15"/>
                  <a:gd name="T5" fmla="*/ 4 h 8"/>
                  <a:gd name="T6" fmla="*/ 4 w 15"/>
                  <a:gd name="T7" fmla="*/ 0 h 8"/>
                  <a:gd name="T8" fmla="*/ 11 w 15"/>
                  <a:gd name="T9" fmla="*/ 0 h 8"/>
                  <a:gd name="T10" fmla="*/ 15 w 15"/>
                  <a:gd name="T11" fmla="*/ 4 h 8"/>
                  <a:gd name="T12" fmla="*/ 11 w 15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8">
                    <a:moveTo>
                      <a:pt x="11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5" y="2"/>
                      <a:pt x="15" y="4"/>
                    </a:cubicBezTo>
                    <a:cubicBezTo>
                      <a:pt x="15" y="6"/>
                      <a:pt x="13" y="8"/>
                      <a:pt x="11" y="8"/>
                    </a:cubicBez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2" name="Freeform 46"/>
              <p:cNvSpPr>
                <a:spLocks/>
              </p:cNvSpPr>
              <p:nvPr/>
            </p:nvSpPr>
            <p:spPr bwMode="auto">
              <a:xfrm>
                <a:off x="7564438" y="2322513"/>
                <a:ext cx="63500" cy="25400"/>
              </a:xfrm>
              <a:custGeom>
                <a:avLst/>
                <a:gdLst>
                  <a:gd name="T0" fmla="*/ 19 w 23"/>
                  <a:gd name="T1" fmla="*/ 9 h 9"/>
                  <a:gd name="T2" fmla="*/ 5 w 23"/>
                  <a:gd name="T3" fmla="*/ 9 h 9"/>
                  <a:gd name="T4" fmla="*/ 0 w 23"/>
                  <a:gd name="T5" fmla="*/ 4 h 9"/>
                  <a:gd name="T6" fmla="*/ 5 w 23"/>
                  <a:gd name="T7" fmla="*/ 0 h 9"/>
                  <a:gd name="T8" fmla="*/ 19 w 23"/>
                  <a:gd name="T9" fmla="*/ 0 h 9"/>
                  <a:gd name="T10" fmla="*/ 23 w 23"/>
                  <a:gd name="T11" fmla="*/ 4 h 9"/>
                  <a:gd name="T12" fmla="*/ 19 w 23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9">
                    <a:moveTo>
                      <a:pt x="19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1" y="0"/>
                      <a:pt x="23" y="2"/>
                      <a:pt x="23" y="4"/>
                    </a:cubicBezTo>
                    <a:cubicBezTo>
                      <a:pt x="23" y="7"/>
                      <a:pt x="21" y="9"/>
                      <a:pt x="19" y="9"/>
                    </a:cubicBez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3" name="Freeform 47"/>
              <p:cNvSpPr>
                <a:spLocks/>
              </p:cNvSpPr>
              <p:nvPr/>
            </p:nvSpPr>
            <p:spPr bwMode="auto">
              <a:xfrm>
                <a:off x="7564438" y="2371726"/>
                <a:ext cx="63500" cy="23813"/>
              </a:xfrm>
              <a:custGeom>
                <a:avLst/>
                <a:gdLst>
                  <a:gd name="T0" fmla="*/ 19 w 23"/>
                  <a:gd name="T1" fmla="*/ 9 h 9"/>
                  <a:gd name="T2" fmla="*/ 5 w 23"/>
                  <a:gd name="T3" fmla="*/ 9 h 9"/>
                  <a:gd name="T4" fmla="*/ 0 w 23"/>
                  <a:gd name="T5" fmla="*/ 5 h 9"/>
                  <a:gd name="T6" fmla="*/ 5 w 23"/>
                  <a:gd name="T7" fmla="*/ 0 h 9"/>
                  <a:gd name="T8" fmla="*/ 19 w 23"/>
                  <a:gd name="T9" fmla="*/ 0 h 9"/>
                  <a:gd name="T10" fmla="*/ 23 w 23"/>
                  <a:gd name="T11" fmla="*/ 5 h 9"/>
                  <a:gd name="T12" fmla="*/ 19 w 23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9">
                    <a:moveTo>
                      <a:pt x="19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1" y="0"/>
                      <a:pt x="23" y="2"/>
                      <a:pt x="23" y="5"/>
                    </a:cubicBezTo>
                    <a:cubicBezTo>
                      <a:pt x="23" y="7"/>
                      <a:pt x="21" y="9"/>
                      <a:pt x="19" y="9"/>
                    </a:cubicBez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4" name="Freeform 48"/>
              <p:cNvSpPr>
                <a:spLocks/>
              </p:cNvSpPr>
              <p:nvPr/>
            </p:nvSpPr>
            <p:spPr bwMode="auto">
              <a:xfrm>
                <a:off x="7564438" y="2422526"/>
                <a:ext cx="63500" cy="22225"/>
              </a:xfrm>
              <a:custGeom>
                <a:avLst/>
                <a:gdLst>
                  <a:gd name="T0" fmla="*/ 19 w 23"/>
                  <a:gd name="T1" fmla="*/ 8 h 8"/>
                  <a:gd name="T2" fmla="*/ 5 w 23"/>
                  <a:gd name="T3" fmla="*/ 8 h 8"/>
                  <a:gd name="T4" fmla="*/ 0 w 23"/>
                  <a:gd name="T5" fmla="*/ 4 h 8"/>
                  <a:gd name="T6" fmla="*/ 5 w 23"/>
                  <a:gd name="T7" fmla="*/ 0 h 8"/>
                  <a:gd name="T8" fmla="*/ 19 w 23"/>
                  <a:gd name="T9" fmla="*/ 0 h 8"/>
                  <a:gd name="T10" fmla="*/ 23 w 23"/>
                  <a:gd name="T11" fmla="*/ 4 h 8"/>
                  <a:gd name="T12" fmla="*/ 19 w 23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8">
                    <a:moveTo>
                      <a:pt x="19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1" y="0"/>
                      <a:pt x="23" y="2"/>
                      <a:pt x="23" y="4"/>
                    </a:cubicBezTo>
                    <a:cubicBezTo>
                      <a:pt x="23" y="6"/>
                      <a:pt x="21" y="8"/>
                      <a:pt x="19" y="8"/>
                    </a:cubicBez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5" name="Freeform 49"/>
              <p:cNvSpPr>
                <a:spLocks/>
              </p:cNvSpPr>
              <p:nvPr/>
            </p:nvSpPr>
            <p:spPr bwMode="auto">
              <a:xfrm>
                <a:off x="7564438" y="2471738"/>
                <a:ext cx="63500" cy="22225"/>
              </a:xfrm>
              <a:custGeom>
                <a:avLst/>
                <a:gdLst>
                  <a:gd name="T0" fmla="*/ 19 w 23"/>
                  <a:gd name="T1" fmla="*/ 8 h 8"/>
                  <a:gd name="T2" fmla="*/ 5 w 23"/>
                  <a:gd name="T3" fmla="*/ 8 h 8"/>
                  <a:gd name="T4" fmla="*/ 0 w 23"/>
                  <a:gd name="T5" fmla="*/ 4 h 8"/>
                  <a:gd name="T6" fmla="*/ 5 w 23"/>
                  <a:gd name="T7" fmla="*/ 0 h 8"/>
                  <a:gd name="T8" fmla="*/ 19 w 23"/>
                  <a:gd name="T9" fmla="*/ 0 h 8"/>
                  <a:gd name="T10" fmla="*/ 23 w 23"/>
                  <a:gd name="T11" fmla="*/ 4 h 8"/>
                  <a:gd name="T12" fmla="*/ 19 w 23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8">
                    <a:moveTo>
                      <a:pt x="19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2" y="8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1" y="0"/>
                      <a:pt x="23" y="2"/>
                      <a:pt x="23" y="4"/>
                    </a:cubicBezTo>
                    <a:cubicBezTo>
                      <a:pt x="23" y="7"/>
                      <a:pt x="21" y="8"/>
                      <a:pt x="19" y="8"/>
                    </a:cubicBezTo>
                    <a:close/>
                  </a:path>
                </a:pathLst>
              </a:custGeom>
              <a:solidFill>
                <a:srgbClr val="001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4" name="Prostokąt 3"/>
            <p:cNvSpPr/>
            <p:nvPr/>
          </p:nvSpPr>
          <p:spPr>
            <a:xfrm>
              <a:off x="7009896" y="4917913"/>
              <a:ext cx="8002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dirty="0" smtClean="0"/>
                <a:t>Miasta</a:t>
              </a:r>
              <a:endParaRPr lang="pl-PL" sz="1600" dirty="0"/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10442297" y="4055055"/>
            <a:ext cx="932367" cy="1201412"/>
            <a:chOff x="10442297" y="4055055"/>
            <a:chExt cx="932367" cy="1201412"/>
          </a:xfrm>
        </p:grpSpPr>
        <p:grpSp>
          <p:nvGrpSpPr>
            <p:cNvPr id="76" name="Group 52"/>
            <p:cNvGrpSpPr>
              <a:grpSpLocks noChangeAspect="1"/>
            </p:cNvGrpSpPr>
            <p:nvPr/>
          </p:nvGrpSpPr>
          <p:grpSpPr bwMode="auto">
            <a:xfrm>
              <a:off x="10442297" y="4055055"/>
              <a:ext cx="932367" cy="860425"/>
              <a:chOff x="6202" y="2245"/>
              <a:chExt cx="648" cy="598"/>
            </a:xfrm>
          </p:grpSpPr>
          <p:sp>
            <p:nvSpPr>
              <p:cNvPr id="77" name="Freeform 57"/>
              <p:cNvSpPr>
                <a:spLocks/>
              </p:cNvSpPr>
              <p:nvPr/>
            </p:nvSpPr>
            <p:spPr bwMode="auto">
              <a:xfrm>
                <a:off x="6317" y="2512"/>
                <a:ext cx="458" cy="217"/>
              </a:xfrm>
              <a:custGeom>
                <a:avLst/>
                <a:gdLst>
                  <a:gd name="T0" fmla="*/ 0 w 268"/>
                  <a:gd name="T1" fmla="*/ 0 h 127"/>
                  <a:gd name="T2" fmla="*/ 134 w 268"/>
                  <a:gd name="T3" fmla="*/ 127 h 127"/>
                  <a:gd name="T4" fmla="*/ 268 w 268"/>
                  <a:gd name="T5" fmla="*/ 0 h 127"/>
                  <a:gd name="T6" fmla="*/ 0 w 268"/>
                  <a:gd name="T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8" h="127">
                    <a:moveTo>
                      <a:pt x="0" y="0"/>
                    </a:moveTo>
                    <a:cubicBezTo>
                      <a:pt x="4" y="71"/>
                      <a:pt x="62" y="127"/>
                      <a:pt x="134" y="127"/>
                    </a:cubicBezTo>
                    <a:cubicBezTo>
                      <a:pt x="206" y="127"/>
                      <a:pt x="264" y="71"/>
                      <a:pt x="26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8" name="Freeform 58"/>
              <p:cNvSpPr>
                <a:spLocks/>
              </p:cNvSpPr>
              <p:nvPr/>
            </p:nvSpPr>
            <p:spPr bwMode="auto">
              <a:xfrm>
                <a:off x="6242" y="2509"/>
                <a:ext cx="608" cy="9"/>
              </a:xfrm>
              <a:custGeom>
                <a:avLst/>
                <a:gdLst>
                  <a:gd name="T0" fmla="*/ 354 w 356"/>
                  <a:gd name="T1" fmla="*/ 5 h 5"/>
                  <a:gd name="T2" fmla="*/ 3 w 356"/>
                  <a:gd name="T3" fmla="*/ 5 h 5"/>
                  <a:gd name="T4" fmla="*/ 0 w 356"/>
                  <a:gd name="T5" fmla="*/ 2 h 5"/>
                  <a:gd name="T6" fmla="*/ 3 w 356"/>
                  <a:gd name="T7" fmla="*/ 0 h 5"/>
                  <a:gd name="T8" fmla="*/ 354 w 356"/>
                  <a:gd name="T9" fmla="*/ 0 h 5"/>
                  <a:gd name="T10" fmla="*/ 356 w 356"/>
                  <a:gd name="T11" fmla="*/ 2 h 5"/>
                  <a:gd name="T12" fmla="*/ 354 w 35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6" h="5">
                    <a:moveTo>
                      <a:pt x="354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54" y="0"/>
                      <a:pt x="354" y="0"/>
                      <a:pt x="354" y="0"/>
                    </a:cubicBezTo>
                    <a:cubicBezTo>
                      <a:pt x="355" y="0"/>
                      <a:pt x="356" y="1"/>
                      <a:pt x="356" y="2"/>
                    </a:cubicBezTo>
                    <a:cubicBezTo>
                      <a:pt x="356" y="4"/>
                      <a:pt x="355" y="5"/>
                      <a:pt x="354" y="5"/>
                    </a:cubicBez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" name="Freeform 59"/>
              <p:cNvSpPr>
                <a:spLocks/>
              </p:cNvSpPr>
              <p:nvPr/>
            </p:nvSpPr>
            <p:spPr bwMode="auto">
              <a:xfrm>
                <a:off x="6539" y="2507"/>
                <a:ext cx="159" cy="51"/>
              </a:xfrm>
              <a:custGeom>
                <a:avLst/>
                <a:gdLst>
                  <a:gd name="T0" fmla="*/ 90 w 93"/>
                  <a:gd name="T1" fmla="*/ 30 h 30"/>
                  <a:gd name="T2" fmla="*/ 89 w 93"/>
                  <a:gd name="T3" fmla="*/ 30 h 30"/>
                  <a:gd name="T4" fmla="*/ 41 w 93"/>
                  <a:gd name="T5" fmla="*/ 17 h 30"/>
                  <a:gd name="T6" fmla="*/ 3 w 93"/>
                  <a:gd name="T7" fmla="*/ 6 h 30"/>
                  <a:gd name="T8" fmla="*/ 1 w 93"/>
                  <a:gd name="T9" fmla="*/ 3 h 30"/>
                  <a:gd name="T10" fmla="*/ 5 w 93"/>
                  <a:gd name="T11" fmla="*/ 1 h 30"/>
                  <a:gd name="T12" fmla="*/ 43 w 93"/>
                  <a:gd name="T13" fmla="*/ 11 h 30"/>
                  <a:gd name="T14" fmla="*/ 90 w 93"/>
                  <a:gd name="T15" fmla="*/ 24 h 30"/>
                  <a:gd name="T16" fmla="*/ 92 w 93"/>
                  <a:gd name="T17" fmla="*/ 28 h 30"/>
                  <a:gd name="T18" fmla="*/ 90 w 93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" h="30">
                    <a:moveTo>
                      <a:pt x="90" y="30"/>
                    </a:moveTo>
                    <a:cubicBezTo>
                      <a:pt x="89" y="30"/>
                      <a:pt x="89" y="30"/>
                      <a:pt x="89" y="30"/>
                    </a:cubicBezTo>
                    <a:cubicBezTo>
                      <a:pt x="73" y="25"/>
                      <a:pt x="57" y="21"/>
                      <a:pt x="41" y="17"/>
                    </a:cubicBezTo>
                    <a:cubicBezTo>
                      <a:pt x="29" y="13"/>
                      <a:pt x="16" y="10"/>
                      <a:pt x="3" y="6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17" y="4"/>
                      <a:pt x="30" y="8"/>
                      <a:pt x="43" y="11"/>
                    </a:cubicBezTo>
                    <a:cubicBezTo>
                      <a:pt x="58" y="15"/>
                      <a:pt x="74" y="20"/>
                      <a:pt x="90" y="24"/>
                    </a:cubicBezTo>
                    <a:cubicBezTo>
                      <a:pt x="92" y="24"/>
                      <a:pt x="93" y="26"/>
                      <a:pt x="92" y="28"/>
                    </a:cubicBezTo>
                    <a:cubicBezTo>
                      <a:pt x="92" y="29"/>
                      <a:pt x="91" y="30"/>
                      <a:pt x="90" y="30"/>
                    </a:cubicBez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0" name="Freeform 60"/>
              <p:cNvSpPr>
                <a:spLocks/>
              </p:cNvSpPr>
              <p:nvPr/>
            </p:nvSpPr>
            <p:spPr bwMode="auto">
              <a:xfrm>
                <a:off x="6705" y="2552"/>
                <a:ext cx="19" cy="13"/>
              </a:xfrm>
              <a:custGeom>
                <a:avLst/>
                <a:gdLst>
                  <a:gd name="T0" fmla="*/ 8 w 11"/>
                  <a:gd name="T1" fmla="*/ 8 h 8"/>
                  <a:gd name="T2" fmla="*/ 7 w 11"/>
                  <a:gd name="T3" fmla="*/ 8 h 8"/>
                  <a:gd name="T4" fmla="*/ 3 w 11"/>
                  <a:gd name="T5" fmla="*/ 6 h 8"/>
                  <a:gd name="T6" fmla="*/ 1 w 11"/>
                  <a:gd name="T7" fmla="*/ 3 h 8"/>
                  <a:gd name="T8" fmla="*/ 4 w 11"/>
                  <a:gd name="T9" fmla="*/ 1 h 8"/>
                  <a:gd name="T10" fmla="*/ 9 w 11"/>
                  <a:gd name="T11" fmla="*/ 2 h 8"/>
                  <a:gd name="T12" fmla="*/ 11 w 11"/>
                  <a:gd name="T13" fmla="*/ 6 h 8"/>
                  <a:gd name="T14" fmla="*/ 8 w 11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8">
                    <a:moveTo>
                      <a:pt x="8" y="8"/>
                    </a:moveTo>
                    <a:cubicBezTo>
                      <a:pt x="8" y="8"/>
                      <a:pt x="7" y="8"/>
                      <a:pt x="7" y="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1" y="4"/>
                      <a:pt x="11" y="6"/>
                    </a:cubicBezTo>
                    <a:cubicBezTo>
                      <a:pt x="10" y="7"/>
                      <a:pt x="9" y="8"/>
                      <a:pt x="8" y="8"/>
                    </a:cubicBez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1" name="Freeform 61"/>
              <p:cNvSpPr>
                <a:spLocks/>
              </p:cNvSpPr>
              <p:nvPr/>
            </p:nvSpPr>
            <p:spPr bwMode="auto">
              <a:xfrm>
                <a:off x="6539" y="2507"/>
                <a:ext cx="162" cy="99"/>
              </a:xfrm>
              <a:custGeom>
                <a:avLst/>
                <a:gdLst>
                  <a:gd name="T0" fmla="*/ 92 w 95"/>
                  <a:gd name="T1" fmla="*/ 58 h 58"/>
                  <a:gd name="T2" fmla="*/ 91 w 95"/>
                  <a:gd name="T3" fmla="*/ 58 h 58"/>
                  <a:gd name="T4" fmla="*/ 52 w 95"/>
                  <a:gd name="T5" fmla="*/ 35 h 58"/>
                  <a:gd name="T6" fmla="*/ 2 w 95"/>
                  <a:gd name="T7" fmla="*/ 6 h 58"/>
                  <a:gd name="T8" fmla="*/ 1 w 95"/>
                  <a:gd name="T9" fmla="*/ 2 h 58"/>
                  <a:gd name="T10" fmla="*/ 5 w 95"/>
                  <a:gd name="T11" fmla="*/ 1 h 58"/>
                  <a:gd name="T12" fmla="*/ 55 w 95"/>
                  <a:gd name="T13" fmla="*/ 30 h 58"/>
                  <a:gd name="T14" fmla="*/ 93 w 95"/>
                  <a:gd name="T15" fmla="*/ 52 h 58"/>
                  <a:gd name="T16" fmla="*/ 95 w 95"/>
                  <a:gd name="T17" fmla="*/ 56 h 58"/>
                  <a:gd name="T18" fmla="*/ 92 w 95"/>
                  <a:gd name="T1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58">
                    <a:moveTo>
                      <a:pt x="92" y="58"/>
                    </a:moveTo>
                    <a:cubicBezTo>
                      <a:pt x="91" y="58"/>
                      <a:pt x="91" y="58"/>
                      <a:pt x="91" y="58"/>
                    </a:cubicBezTo>
                    <a:cubicBezTo>
                      <a:pt x="78" y="50"/>
                      <a:pt x="65" y="43"/>
                      <a:pt x="52" y="35"/>
                    </a:cubicBezTo>
                    <a:cubicBezTo>
                      <a:pt x="36" y="25"/>
                      <a:pt x="19" y="15"/>
                      <a:pt x="2" y="6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ubicBezTo>
                      <a:pt x="22" y="10"/>
                      <a:pt x="39" y="20"/>
                      <a:pt x="55" y="30"/>
                    </a:cubicBezTo>
                    <a:cubicBezTo>
                      <a:pt x="68" y="37"/>
                      <a:pt x="81" y="45"/>
                      <a:pt x="93" y="52"/>
                    </a:cubicBezTo>
                    <a:cubicBezTo>
                      <a:pt x="95" y="53"/>
                      <a:pt x="95" y="55"/>
                      <a:pt x="95" y="56"/>
                    </a:cubicBezTo>
                    <a:cubicBezTo>
                      <a:pt x="94" y="57"/>
                      <a:pt x="93" y="58"/>
                      <a:pt x="92" y="58"/>
                    </a:cubicBez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2" name="Freeform 62"/>
              <p:cNvSpPr>
                <a:spLocks/>
              </p:cNvSpPr>
              <p:nvPr/>
            </p:nvSpPr>
            <p:spPr bwMode="auto">
              <a:xfrm>
                <a:off x="6539" y="2507"/>
                <a:ext cx="130" cy="128"/>
              </a:xfrm>
              <a:custGeom>
                <a:avLst/>
                <a:gdLst>
                  <a:gd name="T0" fmla="*/ 72 w 76"/>
                  <a:gd name="T1" fmla="*/ 75 h 75"/>
                  <a:gd name="T2" fmla="*/ 70 w 76"/>
                  <a:gd name="T3" fmla="*/ 74 h 75"/>
                  <a:gd name="T4" fmla="*/ 38 w 76"/>
                  <a:gd name="T5" fmla="*/ 42 h 75"/>
                  <a:gd name="T6" fmla="*/ 2 w 76"/>
                  <a:gd name="T7" fmla="*/ 6 h 75"/>
                  <a:gd name="T8" fmla="*/ 2 w 76"/>
                  <a:gd name="T9" fmla="*/ 1 h 75"/>
                  <a:gd name="T10" fmla="*/ 6 w 76"/>
                  <a:gd name="T11" fmla="*/ 1 h 75"/>
                  <a:gd name="T12" fmla="*/ 42 w 76"/>
                  <a:gd name="T13" fmla="*/ 37 h 75"/>
                  <a:gd name="T14" fmla="*/ 74 w 76"/>
                  <a:gd name="T15" fmla="*/ 70 h 75"/>
                  <a:gd name="T16" fmla="*/ 75 w 76"/>
                  <a:gd name="T17" fmla="*/ 74 h 75"/>
                  <a:gd name="T18" fmla="*/ 72 w 76"/>
                  <a:gd name="T1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75">
                    <a:moveTo>
                      <a:pt x="72" y="75"/>
                    </a:moveTo>
                    <a:cubicBezTo>
                      <a:pt x="72" y="75"/>
                      <a:pt x="71" y="75"/>
                      <a:pt x="70" y="74"/>
                    </a:cubicBezTo>
                    <a:cubicBezTo>
                      <a:pt x="59" y="64"/>
                      <a:pt x="48" y="52"/>
                      <a:pt x="38" y="42"/>
                    </a:cubicBezTo>
                    <a:cubicBezTo>
                      <a:pt x="26" y="30"/>
                      <a:pt x="14" y="17"/>
                      <a:pt x="2" y="6"/>
                    </a:cubicBezTo>
                    <a:cubicBezTo>
                      <a:pt x="1" y="4"/>
                      <a:pt x="0" y="3"/>
                      <a:pt x="2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18" y="13"/>
                      <a:pt x="30" y="26"/>
                      <a:pt x="42" y="37"/>
                    </a:cubicBezTo>
                    <a:cubicBezTo>
                      <a:pt x="52" y="48"/>
                      <a:pt x="63" y="59"/>
                      <a:pt x="74" y="70"/>
                    </a:cubicBezTo>
                    <a:cubicBezTo>
                      <a:pt x="76" y="71"/>
                      <a:pt x="76" y="73"/>
                      <a:pt x="75" y="74"/>
                    </a:cubicBezTo>
                    <a:cubicBezTo>
                      <a:pt x="74" y="75"/>
                      <a:pt x="73" y="75"/>
                      <a:pt x="72" y="75"/>
                    </a:cubicBez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3" name="Freeform 63"/>
              <p:cNvSpPr>
                <a:spLocks/>
              </p:cNvSpPr>
              <p:nvPr/>
            </p:nvSpPr>
            <p:spPr bwMode="auto">
              <a:xfrm>
                <a:off x="6539" y="2507"/>
                <a:ext cx="96" cy="154"/>
              </a:xfrm>
              <a:custGeom>
                <a:avLst/>
                <a:gdLst>
                  <a:gd name="T0" fmla="*/ 52 w 56"/>
                  <a:gd name="T1" fmla="*/ 90 h 90"/>
                  <a:gd name="T2" fmla="*/ 50 w 56"/>
                  <a:gd name="T3" fmla="*/ 88 h 90"/>
                  <a:gd name="T4" fmla="*/ 32 w 56"/>
                  <a:gd name="T5" fmla="*/ 57 h 90"/>
                  <a:gd name="T6" fmla="*/ 1 w 56"/>
                  <a:gd name="T7" fmla="*/ 5 h 90"/>
                  <a:gd name="T8" fmla="*/ 2 w 56"/>
                  <a:gd name="T9" fmla="*/ 1 h 90"/>
                  <a:gd name="T10" fmla="*/ 6 w 56"/>
                  <a:gd name="T11" fmla="*/ 2 h 90"/>
                  <a:gd name="T12" fmla="*/ 37 w 56"/>
                  <a:gd name="T13" fmla="*/ 54 h 90"/>
                  <a:gd name="T14" fmla="*/ 55 w 56"/>
                  <a:gd name="T15" fmla="*/ 85 h 90"/>
                  <a:gd name="T16" fmla="*/ 54 w 56"/>
                  <a:gd name="T17" fmla="*/ 89 h 90"/>
                  <a:gd name="T18" fmla="*/ 52 w 56"/>
                  <a:gd name="T1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90">
                    <a:moveTo>
                      <a:pt x="52" y="90"/>
                    </a:moveTo>
                    <a:cubicBezTo>
                      <a:pt x="51" y="90"/>
                      <a:pt x="50" y="89"/>
                      <a:pt x="50" y="88"/>
                    </a:cubicBezTo>
                    <a:cubicBezTo>
                      <a:pt x="44" y="79"/>
                      <a:pt x="38" y="68"/>
                      <a:pt x="32" y="57"/>
                    </a:cubicBezTo>
                    <a:cubicBezTo>
                      <a:pt x="21" y="39"/>
                      <a:pt x="10" y="20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5" y="1"/>
                      <a:pt x="6" y="2"/>
                    </a:cubicBezTo>
                    <a:cubicBezTo>
                      <a:pt x="15" y="17"/>
                      <a:pt x="26" y="36"/>
                      <a:pt x="37" y="54"/>
                    </a:cubicBezTo>
                    <a:cubicBezTo>
                      <a:pt x="43" y="65"/>
                      <a:pt x="50" y="76"/>
                      <a:pt x="55" y="85"/>
                    </a:cubicBezTo>
                    <a:cubicBezTo>
                      <a:pt x="56" y="87"/>
                      <a:pt x="55" y="88"/>
                      <a:pt x="54" y="89"/>
                    </a:cubicBezTo>
                    <a:cubicBezTo>
                      <a:pt x="53" y="89"/>
                      <a:pt x="53" y="90"/>
                      <a:pt x="52" y="90"/>
                    </a:cubicBez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4" name="Freeform 64"/>
              <p:cNvSpPr>
                <a:spLocks/>
              </p:cNvSpPr>
              <p:nvPr/>
            </p:nvSpPr>
            <p:spPr bwMode="auto">
              <a:xfrm>
                <a:off x="6539" y="2507"/>
                <a:ext cx="48" cy="145"/>
              </a:xfrm>
              <a:custGeom>
                <a:avLst/>
                <a:gdLst>
                  <a:gd name="T0" fmla="*/ 25 w 28"/>
                  <a:gd name="T1" fmla="*/ 85 h 85"/>
                  <a:gd name="T2" fmla="*/ 22 w 28"/>
                  <a:gd name="T3" fmla="*/ 83 h 85"/>
                  <a:gd name="T4" fmla="*/ 1 w 28"/>
                  <a:gd name="T5" fmla="*/ 4 h 85"/>
                  <a:gd name="T6" fmla="*/ 3 w 28"/>
                  <a:gd name="T7" fmla="*/ 1 h 85"/>
                  <a:gd name="T8" fmla="*/ 7 w 28"/>
                  <a:gd name="T9" fmla="*/ 3 h 85"/>
                  <a:gd name="T10" fmla="*/ 28 w 28"/>
                  <a:gd name="T11" fmla="*/ 82 h 85"/>
                  <a:gd name="T12" fmla="*/ 26 w 28"/>
                  <a:gd name="T13" fmla="*/ 85 h 85"/>
                  <a:gd name="T14" fmla="*/ 25 w 28"/>
                  <a:gd name="T15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85">
                    <a:moveTo>
                      <a:pt x="25" y="85"/>
                    </a:moveTo>
                    <a:cubicBezTo>
                      <a:pt x="24" y="85"/>
                      <a:pt x="22" y="85"/>
                      <a:pt x="22" y="8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5" y="0"/>
                      <a:pt x="6" y="1"/>
                      <a:pt x="7" y="3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28" y="83"/>
                      <a:pt x="27" y="85"/>
                      <a:pt x="26" y="85"/>
                    </a:cubicBezTo>
                    <a:cubicBezTo>
                      <a:pt x="25" y="85"/>
                      <a:pt x="25" y="85"/>
                      <a:pt x="25" y="85"/>
                    </a:cubicBez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5" name="Freeform 65"/>
              <p:cNvSpPr>
                <a:spLocks/>
              </p:cNvSpPr>
              <p:nvPr/>
            </p:nvSpPr>
            <p:spPr bwMode="auto">
              <a:xfrm>
                <a:off x="6541" y="2659"/>
                <a:ext cx="10" cy="24"/>
              </a:xfrm>
              <a:custGeom>
                <a:avLst/>
                <a:gdLst>
                  <a:gd name="T0" fmla="*/ 3 w 6"/>
                  <a:gd name="T1" fmla="*/ 14 h 14"/>
                  <a:gd name="T2" fmla="*/ 0 w 6"/>
                  <a:gd name="T3" fmla="*/ 11 h 14"/>
                  <a:gd name="T4" fmla="*/ 0 w 6"/>
                  <a:gd name="T5" fmla="*/ 3 h 14"/>
                  <a:gd name="T6" fmla="*/ 3 w 6"/>
                  <a:gd name="T7" fmla="*/ 0 h 14"/>
                  <a:gd name="T8" fmla="*/ 6 w 6"/>
                  <a:gd name="T9" fmla="*/ 3 h 14"/>
                  <a:gd name="T10" fmla="*/ 6 w 6"/>
                  <a:gd name="T11" fmla="*/ 11 h 14"/>
                  <a:gd name="T12" fmla="*/ 3 w 6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4">
                    <a:moveTo>
                      <a:pt x="3" y="14"/>
                    </a:moveTo>
                    <a:cubicBezTo>
                      <a:pt x="1" y="14"/>
                      <a:pt x="0" y="13"/>
                      <a:pt x="0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4" y="0"/>
                      <a:pt x="6" y="2"/>
                      <a:pt x="6" y="3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3"/>
                      <a:pt x="4" y="14"/>
                      <a:pt x="3" y="14"/>
                    </a:cubicBez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6" name="Freeform 66"/>
              <p:cNvSpPr>
                <a:spLocks/>
              </p:cNvSpPr>
              <p:nvPr/>
            </p:nvSpPr>
            <p:spPr bwMode="auto">
              <a:xfrm>
                <a:off x="6541" y="2570"/>
                <a:ext cx="10" cy="77"/>
              </a:xfrm>
              <a:custGeom>
                <a:avLst/>
                <a:gdLst>
                  <a:gd name="T0" fmla="*/ 3 w 6"/>
                  <a:gd name="T1" fmla="*/ 45 h 45"/>
                  <a:gd name="T2" fmla="*/ 0 w 6"/>
                  <a:gd name="T3" fmla="*/ 42 h 45"/>
                  <a:gd name="T4" fmla="*/ 0 w 6"/>
                  <a:gd name="T5" fmla="*/ 3 h 45"/>
                  <a:gd name="T6" fmla="*/ 3 w 6"/>
                  <a:gd name="T7" fmla="*/ 0 h 45"/>
                  <a:gd name="T8" fmla="*/ 6 w 6"/>
                  <a:gd name="T9" fmla="*/ 3 h 45"/>
                  <a:gd name="T10" fmla="*/ 6 w 6"/>
                  <a:gd name="T11" fmla="*/ 42 h 45"/>
                  <a:gd name="T12" fmla="*/ 3 w 6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5">
                    <a:moveTo>
                      <a:pt x="3" y="45"/>
                    </a:moveTo>
                    <a:cubicBezTo>
                      <a:pt x="1" y="45"/>
                      <a:pt x="0" y="44"/>
                      <a:pt x="0" y="4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4"/>
                      <a:pt x="4" y="45"/>
                      <a:pt x="3" y="45"/>
                    </a:cubicBez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7" name="Freeform 67"/>
              <p:cNvSpPr>
                <a:spLocks/>
              </p:cNvSpPr>
              <p:nvPr/>
            </p:nvSpPr>
            <p:spPr bwMode="auto">
              <a:xfrm>
                <a:off x="6476" y="2507"/>
                <a:ext cx="75" cy="251"/>
              </a:xfrm>
              <a:custGeom>
                <a:avLst/>
                <a:gdLst>
                  <a:gd name="T0" fmla="*/ 3 w 44"/>
                  <a:gd name="T1" fmla="*/ 147 h 147"/>
                  <a:gd name="T2" fmla="*/ 2 w 44"/>
                  <a:gd name="T3" fmla="*/ 147 h 147"/>
                  <a:gd name="T4" fmla="*/ 0 w 44"/>
                  <a:gd name="T5" fmla="*/ 143 h 147"/>
                  <a:gd name="T6" fmla="*/ 38 w 44"/>
                  <a:gd name="T7" fmla="*/ 3 h 147"/>
                  <a:gd name="T8" fmla="*/ 42 w 44"/>
                  <a:gd name="T9" fmla="*/ 1 h 147"/>
                  <a:gd name="T10" fmla="*/ 44 w 44"/>
                  <a:gd name="T11" fmla="*/ 4 h 147"/>
                  <a:gd name="T12" fmla="*/ 6 w 44"/>
                  <a:gd name="T13" fmla="*/ 145 h 147"/>
                  <a:gd name="T14" fmla="*/ 3 w 44"/>
                  <a:gd name="T15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147">
                    <a:moveTo>
                      <a:pt x="3" y="147"/>
                    </a:moveTo>
                    <a:cubicBezTo>
                      <a:pt x="3" y="147"/>
                      <a:pt x="3" y="147"/>
                      <a:pt x="2" y="147"/>
                    </a:cubicBezTo>
                    <a:cubicBezTo>
                      <a:pt x="1" y="146"/>
                      <a:pt x="0" y="145"/>
                      <a:pt x="0" y="14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1"/>
                      <a:pt x="40" y="0"/>
                      <a:pt x="42" y="1"/>
                    </a:cubicBezTo>
                    <a:cubicBezTo>
                      <a:pt x="43" y="1"/>
                      <a:pt x="44" y="3"/>
                      <a:pt x="44" y="4"/>
                    </a:cubicBezTo>
                    <a:cubicBezTo>
                      <a:pt x="6" y="145"/>
                      <a:pt x="6" y="145"/>
                      <a:pt x="6" y="145"/>
                    </a:cubicBezTo>
                    <a:cubicBezTo>
                      <a:pt x="6" y="146"/>
                      <a:pt x="4" y="147"/>
                      <a:pt x="3" y="147"/>
                    </a:cubicBez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8" name="Freeform 68"/>
              <p:cNvSpPr>
                <a:spLocks/>
              </p:cNvSpPr>
              <p:nvPr/>
            </p:nvSpPr>
            <p:spPr bwMode="auto">
              <a:xfrm>
                <a:off x="6416" y="2507"/>
                <a:ext cx="135" cy="225"/>
              </a:xfrm>
              <a:custGeom>
                <a:avLst/>
                <a:gdLst>
                  <a:gd name="T0" fmla="*/ 3 w 79"/>
                  <a:gd name="T1" fmla="*/ 132 h 132"/>
                  <a:gd name="T2" fmla="*/ 2 w 79"/>
                  <a:gd name="T3" fmla="*/ 132 h 132"/>
                  <a:gd name="T4" fmla="*/ 1 w 79"/>
                  <a:gd name="T5" fmla="*/ 128 h 132"/>
                  <a:gd name="T6" fmla="*/ 73 w 79"/>
                  <a:gd name="T7" fmla="*/ 2 h 132"/>
                  <a:gd name="T8" fmla="*/ 77 w 79"/>
                  <a:gd name="T9" fmla="*/ 1 h 132"/>
                  <a:gd name="T10" fmla="*/ 78 w 79"/>
                  <a:gd name="T11" fmla="*/ 5 h 132"/>
                  <a:gd name="T12" fmla="*/ 6 w 79"/>
                  <a:gd name="T13" fmla="*/ 131 h 132"/>
                  <a:gd name="T14" fmla="*/ 3 w 79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132">
                    <a:moveTo>
                      <a:pt x="3" y="132"/>
                    </a:moveTo>
                    <a:cubicBezTo>
                      <a:pt x="3" y="132"/>
                      <a:pt x="2" y="132"/>
                      <a:pt x="2" y="132"/>
                    </a:cubicBezTo>
                    <a:cubicBezTo>
                      <a:pt x="0" y="131"/>
                      <a:pt x="0" y="129"/>
                      <a:pt x="1" y="128"/>
                    </a:cubicBezTo>
                    <a:cubicBezTo>
                      <a:pt x="73" y="2"/>
                      <a:pt x="73" y="2"/>
                      <a:pt x="73" y="2"/>
                    </a:cubicBezTo>
                    <a:cubicBezTo>
                      <a:pt x="74" y="1"/>
                      <a:pt x="76" y="0"/>
                      <a:pt x="77" y="1"/>
                    </a:cubicBezTo>
                    <a:cubicBezTo>
                      <a:pt x="79" y="2"/>
                      <a:pt x="79" y="4"/>
                      <a:pt x="78" y="5"/>
                    </a:cubicBezTo>
                    <a:cubicBezTo>
                      <a:pt x="6" y="131"/>
                      <a:pt x="6" y="131"/>
                      <a:pt x="6" y="131"/>
                    </a:cubicBezTo>
                    <a:cubicBezTo>
                      <a:pt x="5" y="132"/>
                      <a:pt x="4" y="132"/>
                      <a:pt x="3" y="132"/>
                    </a:cubicBez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9" name="Freeform 69"/>
              <p:cNvSpPr>
                <a:spLocks/>
              </p:cNvSpPr>
              <p:nvPr/>
            </p:nvSpPr>
            <p:spPr bwMode="auto">
              <a:xfrm>
                <a:off x="6365" y="2507"/>
                <a:ext cx="186" cy="186"/>
              </a:xfrm>
              <a:custGeom>
                <a:avLst/>
                <a:gdLst>
                  <a:gd name="T0" fmla="*/ 3 w 109"/>
                  <a:gd name="T1" fmla="*/ 109 h 109"/>
                  <a:gd name="T2" fmla="*/ 1 w 109"/>
                  <a:gd name="T3" fmla="*/ 108 h 109"/>
                  <a:gd name="T4" fmla="*/ 1 w 109"/>
                  <a:gd name="T5" fmla="*/ 104 h 109"/>
                  <a:gd name="T6" fmla="*/ 104 w 109"/>
                  <a:gd name="T7" fmla="*/ 1 h 109"/>
                  <a:gd name="T8" fmla="*/ 108 w 109"/>
                  <a:gd name="T9" fmla="*/ 1 h 109"/>
                  <a:gd name="T10" fmla="*/ 108 w 109"/>
                  <a:gd name="T11" fmla="*/ 6 h 109"/>
                  <a:gd name="T12" fmla="*/ 5 w 109"/>
                  <a:gd name="T13" fmla="*/ 108 h 109"/>
                  <a:gd name="T14" fmla="*/ 3 w 109"/>
                  <a:gd name="T15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09">
                    <a:moveTo>
                      <a:pt x="3" y="109"/>
                    </a:moveTo>
                    <a:cubicBezTo>
                      <a:pt x="2" y="109"/>
                      <a:pt x="2" y="109"/>
                      <a:pt x="1" y="108"/>
                    </a:cubicBezTo>
                    <a:cubicBezTo>
                      <a:pt x="0" y="107"/>
                      <a:pt x="0" y="105"/>
                      <a:pt x="1" y="104"/>
                    </a:cubicBezTo>
                    <a:cubicBezTo>
                      <a:pt x="104" y="1"/>
                      <a:pt x="104" y="1"/>
                      <a:pt x="104" y="1"/>
                    </a:cubicBezTo>
                    <a:cubicBezTo>
                      <a:pt x="105" y="0"/>
                      <a:pt x="107" y="0"/>
                      <a:pt x="108" y="1"/>
                    </a:cubicBezTo>
                    <a:cubicBezTo>
                      <a:pt x="109" y="3"/>
                      <a:pt x="109" y="4"/>
                      <a:pt x="108" y="6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5" y="109"/>
                      <a:pt x="4" y="109"/>
                      <a:pt x="3" y="109"/>
                    </a:cubicBez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0" name="Freeform 70"/>
              <p:cNvSpPr>
                <a:spLocks/>
              </p:cNvSpPr>
              <p:nvPr/>
            </p:nvSpPr>
            <p:spPr bwMode="auto">
              <a:xfrm>
                <a:off x="6325" y="2507"/>
                <a:ext cx="226" cy="135"/>
              </a:xfrm>
              <a:custGeom>
                <a:avLst/>
                <a:gdLst>
                  <a:gd name="T0" fmla="*/ 3 w 132"/>
                  <a:gd name="T1" fmla="*/ 79 h 79"/>
                  <a:gd name="T2" fmla="*/ 0 w 132"/>
                  <a:gd name="T3" fmla="*/ 78 h 79"/>
                  <a:gd name="T4" fmla="*/ 1 w 132"/>
                  <a:gd name="T5" fmla="*/ 74 h 79"/>
                  <a:gd name="T6" fmla="*/ 127 w 132"/>
                  <a:gd name="T7" fmla="*/ 1 h 79"/>
                  <a:gd name="T8" fmla="*/ 131 w 132"/>
                  <a:gd name="T9" fmla="*/ 2 h 79"/>
                  <a:gd name="T10" fmla="*/ 130 w 132"/>
                  <a:gd name="T11" fmla="*/ 6 h 79"/>
                  <a:gd name="T12" fmla="*/ 4 w 132"/>
                  <a:gd name="T13" fmla="*/ 79 h 79"/>
                  <a:gd name="T14" fmla="*/ 3 w 132"/>
                  <a:gd name="T15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79">
                    <a:moveTo>
                      <a:pt x="3" y="79"/>
                    </a:moveTo>
                    <a:cubicBezTo>
                      <a:pt x="2" y="79"/>
                      <a:pt x="1" y="79"/>
                      <a:pt x="0" y="78"/>
                    </a:cubicBezTo>
                    <a:cubicBezTo>
                      <a:pt x="0" y="76"/>
                      <a:pt x="0" y="74"/>
                      <a:pt x="1" y="74"/>
                    </a:cubicBezTo>
                    <a:cubicBezTo>
                      <a:pt x="127" y="1"/>
                      <a:pt x="127" y="1"/>
                      <a:pt x="127" y="1"/>
                    </a:cubicBezTo>
                    <a:cubicBezTo>
                      <a:pt x="129" y="0"/>
                      <a:pt x="130" y="1"/>
                      <a:pt x="131" y="2"/>
                    </a:cubicBezTo>
                    <a:cubicBezTo>
                      <a:pt x="132" y="3"/>
                      <a:pt x="132" y="5"/>
                      <a:pt x="130" y="6"/>
                    </a:cubicBezTo>
                    <a:cubicBezTo>
                      <a:pt x="4" y="79"/>
                      <a:pt x="4" y="79"/>
                      <a:pt x="4" y="79"/>
                    </a:cubicBezTo>
                    <a:cubicBezTo>
                      <a:pt x="4" y="79"/>
                      <a:pt x="3" y="79"/>
                      <a:pt x="3" y="79"/>
                    </a:cubicBez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1" name="Freeform 71"/>
              <p:cNvSpPr>
                <a:spLocks/>
              </p:cNvSpPr>
              <p:nvPr/>
            </p:nvSpPr>
            <p:spPr bwMode="auto">
              <a:xfrm>
                <a:off x="6300" y="2507"/>
                <a:ext cx="251" cy="75"/>
              </a:xfrm>
              <a:custGeom>
                <a:avLst/>
                <a:gdLst>
                  <a:gd name="T0" fmla="*/ 3 w 147"/>
                  <a:gd name="T1" fmla="*/ 44 h 44"/>
                  <a:gd name="T2" fmla="*/ 1 w 147"/>
                  <a:gd name="T3" fmla="*/ 42 h 44"/>
                  <a:gd name="T4" fmla="*/ 3 w 147"/>
                  <a:gd name="T5" fmla="*/ 38 h 44"/>
                  <a:gd name="T6" fmla="*/ 143 w 147"/>
                  <a:gd name="T7" fmla="*/ 1 h 44"/>
                  <a:gd name="T8" fmla="*/ 147 w 147"/>
                  <a:gd name="T9" fmla="*/ 3 h 44"/>
                  <a:gd name="T10" fmla="*/ 145 w 147"/>
                  <a:gd name="T11" fmla="*/ 6 h 44"/>
                  <a:gd name="T12" fmla="*/ 4 w 147"/>
                  <a:gd name="T13" fmla="*/ 44 h 44"/>
                  <a:gd name="T14" fmla="*/ 3 w 147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" h="44">
                    <a:moveTo>
                      <a:pt x="3" y="44"/>
                    </a:moveTo>
                    <a:cubicBezTo>
                      <a:pt x="2" y="44"/>
                      <a:pt x="1" y="43"/>
                      <a:pt x="1" y="42"/>
                    </a:cubicBezTo>
                    <a:cubicBezTo>
                      <a:pt x="0" y="40"/>
                      <a:pt x="1" y="39"/>
                      <a:pt x="3" y="38"/>
                    </a:cubicBezTo>
                    <a:cubicBezTo>
                      <a:pt x="143" y="1"/>
                      <a:pt x="143" y="1"/>
                      <a:pt x="143" y="1"/>
                    </a:cubicBezTo>
                    <a:cubicBezTo>
                      <a:pt x="145" y="0"/>
                      <a:pt x="146" y="1"/>
                      <a:pt x="147" y="3"/>
                    </a:cubicBezTo>
                    <a:cubicBezTo>
                      <a:pt x="147" y="4"/>
                      <a:pt x="146" y="6"/>
                      <a:pt x="145" y="6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" y="44"/>
                      <a:pt x="4" y="44"/>
                      <a:pt x="3" y="44"/>
                    </a:cubicBez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2" name="Freeform 72"/>
              <p:cNvSpPr>
                <a:spLocks/>
              </p:cNvSpPr>
              <p:nvPr/>
            </p:nvSpPr>
            <p:spPr bwMode="auto">
              <a:xfrm>
                <a:off x="6293" y="2512"/>
                <a:ext cx="497" cy="259"/>
              </a:xfrm>
              <a:custGeom>
                <a:avLst/>
                <a:gdLst>
                  <a:gd name="T0" fmla="*/ 148 w 291"/>
                  <a:gd name="T1" fmla="*/ 149 h 152"/>
                  <a:gd name="T2" fmla="*/ 83 w 291"/>
                  <a:gd name="T3" fmla="*/ 134 h 152"/>
                  <a:gd name="T4" fmla="*/ 0 w 291"/>
                  <a:gd name="T5" fmla="*/ 3 h 152"/>
                  <a:gd name="T6" fmla="*/ 2 w 291"/>
                  <a:gd name="T7" fmla="*/ 0 h 152"/>
                  <a:gd name="T8" fmla="*/ 5 w 291"/>
                  <a:gd name="T9" fmla="*/ 3 h 152"/>
                  <a:gd name="T10" fmla="*/ 85 w 291"/>
                  <a:gd name="T11" fmla="*/ 128 h 152"/>
                  <a:gd name="T12" fmla="*/ 233 w 291"/>
                  <a:gd name="T13" fmla="*/ 115 h 152"/>
                  <a:gd name="T14" fmla="*/ 285 w 291"/>
                  <a:gd name="T15" fmla="*/ 38 h 152"/>
                  <a:gd name="T16" fmla="*/ 289 w 291"/>
                  <a:gd name="T17" fmla="*/ 36 h 152"/>
                  <a:gd name="T18" fmla="*/ 291 w 291"/>
                  <a:gd name="T19" fmla="*/ 40 h 152"/>
                  <a:gd name="T20" fmla="*/ 236 w 291"/>
                  <a:gd name="T21" fmla="*/ 119 h 152"/>
                  <a:gd name="T22" fmla="*/ 148 w 291"/>
                  <a:gd name="T23" fmla="*/ 149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1" h="152">
                    <a:moveTo>
                      <a:pt x="148" y="149"/>
                    </a:moveTo>
                    <a:cubicBezTo>
                      <a:pt x="126" y="149"/>
                      <a:pt x="104" y="144"/>
                      <a:pt x="83" y="134"/>
                    </a:cubicBezTo>
                    <a:cubicBezTo>
                      <a:pt x="32" y="109"/>
                      <a:pt x="1" y="60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4" y="0"/>
                      <a:pt x="5" y="2"/>
                      <a:pt x="5" y="3"/>
                    </a:cubicBezTo>
                    <a:cubicBezTo>
                      <a:pt x="7" y="58"/>
                      <a:pt x="37" y="104"/>
                      <a:pt x="85" y="128"/>
                    </a:cubicBezTo>
                    <a:cubicBezTo>
                      <a:pt x="134" y="152"/>
                      <a:pt x="189" y="147"/>
                      <a:pt x="233" y="115"/>
                    </a:cubicBezTo>
                    <a:cubicBezTo>
                      <a:pt x="258" y="96"/>
                      <a:pt x="276" y="69"/>
                      <a:pt x="285" y="38"/>
                    </a:cubicBezTo>
                    <a:cubicBezTo>
                      <a:pt x="285" y="37"/>
                      <a:pt x="287" y="36"/>
                      <a:pt x="289" y="36"/>
                    </a:cubicBezTo>
                    <a:cubicBezTo>
                      <a:pt x="290" y="37"/>
                      <a:pt x="291" y="38"/>
                      <a:pt x="291" y="40"/>
                    </a:cubicBezTo>
                    <a:cubicBezTo>
                      <a:pt x="281" y="72"/>
                      <a:pt x="263" y="100"/>
                      <a:pt x="236" y="119"/>
                    </a:cubicBezTo>
                    <a:cubicBezTo>
                      <a:pt x="210" y="139"/>
                      <a:pt x="179" y="149"/>
                      <a:pt x="148" y="149"/>
                    </a:cubicBez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3" name="Freeform 73"/>
              <p:cNvSpPr>
                <a:spLocks/>
              </p:cNvSpPr>
              <p:nvPr/>
            </p:nvSpPr>
            <p:spPr bwMode="auto">
              <a:xfrm>
                <a:off x="6548" y="2775"/>
                <a:ext cx="49" cy="37"/>
              </a:xfrm>
              <a:custGeom>
                <a:avLst/>
                <a:gdLst>
                  <a:gd name="T0" fmla="*/ 20 w 29"/>
                  <a:gd name="T1" fmla="*/ 6 h 22"/>
                  <a:gd name="T2" fmla="*/ 15 w 29"/>
                  <a:gd name="T3" fmla="*/ 3 h 22"/>
                  <a:gd name="T4" fmla="*/ 10 w 29"/>
                  <a:gd name="T5" fmla="*/ 1 h 22"/>
                  <a:gd name="T6" fmla="*/ 3 w 29"/>
                  <a:gd name="T7" fmla="*/ 2 h 22"/>
                  <a:gd name="T8" fmla="*/ 9 w 29"/>
                  <a:gd name="T9" fmla="*/ 19 h 22"/>
                  <a:gd name="T10" fmla="*/ 22 w 29"/>
                  <a:gd name="T11" fmla="*/ 22 h 22"/>
                  <a:gd name="T12" fmla="*/ 27 w 29"/>
                  <a:gd name="T13" fmla="*/ 22 h 22"/>
                  <a:gd name="T14" fmla="*/ 29 w 29"/>
                  <a:gd name="T15" fmla="*/ 22 h 22"/>
                  <a:gd name="T16" fmla="*/ 27 w 29"/>
                  <a:gd name="T17" fmla="*/ 16 h 22"/>
                  <a:gd name="T18" fmla="*/ 25 w 29"/>
                  <a:gd name="T19" fmla="*/ 11 h 22"/>
                  <a:gd name="T20" fmla="*/ 20 w 29"/>
                  <a:gd name="T21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22">
                    <a:moveTo>
                      <a:pt x="20" y="6"/>
                    </a:moveTo>
                    <a:cubicBezTo>
                      <a:pt x="19" y="4"/>
                      <a:pt x="17" y="3"/>
                      <a:pt x="15" y="3"/>
                    </a:cubicBezTo>
                    <a:cubicBezTo>
                      <a:pt x="13" y="2"/>
                      <a:pt x="12" y="1"/>
                      <a:pt x="10" y="1"/>
                    </a:cubicBezTo>
                    <a:cubicBezTo>
                      <a:pt x="7" y="0"/>
                      <a:pt x="4" y="0"/>
                      <a:pt x="3" y="2"/>
                    </a:cubicBezTo>
                    <a:cubicBezTo>
                      <a:pt x="0" y="5"/>
                      <a:pt x="2" y="13"/>
                      <a:pt x="9" y="19"/>
                    </a:cubicBezTo>
                    <a:cubicBezTo>
                      <a:pt x="13" y="21"/>
                      <a:pt x="18" y="22"/>
                      <a:pt x="22" y="22"/>
                    </a:cubicBezTo>
                    <a:cubicBezTo>
                      <a:pt x="24" y="22"/>
                      <a:pt x="25" y="22"/>
                      <a:pt x="27" y="22"/>
                    </a:cubicBezTo>
                    <a:cubicBezTo>
                      <a:pt x="28" y="22"/>
                      <a:pt x="29" y="22"/>
                      <a:pt x="29" y="22"/>
                    </a:cubicBezTo>
                    <a:cubicBezTo>
                      <a:pt x="29" y="22"/>
                      <a:pt x="28" y="19"/>
                      <a:pt x="27" y="16"/>
                    </a:cubicBezTo>
                    <a:cubicBezTo>
                      <a:pt x="27" y="14"/>
                      <a:pt x="26" y="12"/>
                      <a:pt x="25" y="11"/>
                    </a:cubicBezTo>
                    <a:cubicBezTo>
                      <a:pt x="23" y="9"/>
                      <a:pt x="22" y="7"/>
                      <a:pt x="2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4" name="Freeform 74"/>
              <p:cNvSpPr>
                <a:spLocks/>
              </p:cNvSpPr>
              <p:nvPr/>
            </p:nvSpPr>
            <p:spPr bwMode="auto">
              <a:xfrm>
                <a:off x="6631" y="2828"/>
                <a:ext cx="24" cy="15"/>
              </a:xfrm>
              <a:custGeom>
                <a:avLst/>
                <a:gdLst>
                  <a:gd name="T0" fmla="*/ 12 w 14"/>
                  <a:gd name="T1" fmla="*/ 3 h 9"/>
                  <a:gd name="T2" fmla="*/ 4 w 14"/>
                  <a:gd name="T3" fmla="*/ 0 h 9"/>
                  <a:gd name="T4" fmla="*/ 0 w 14"/>
                  <a:gd name="T5" fmla="*/ 2 h 9"/>
                  <a:gd name="T6" fmla="*/ 2 w 14"/>
                  <a:gd name="T7" fmla="*/ 6 h 9"/>
                  <a:gd name="T8" fmla="*/ 9 w 14"/>
                  <a:gd name="T9" fmla="*/ 8 h 9"/>
                  <a:gd name="T10" fmla="*/ 10 w 14"/>
                  <a:gd name="T11" fmla="*/ 9 h 9"/>
                  <a:gd name="T12" fmla="*/ 11 w 14"/>
                  <a:gd name="T13" fmla="*/ 9 h 9"/>
                  <a:gd name="T14" fmla="*/ 14 w 14"/>
                  <a:gd name="T15" fmla="*/ 7 h 9"/>
                  <a:gd name="T16" fmla="*/ 12 w 14"/>
                  <a:gd name="T1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9">
                    <a:moveTo>
                      <a:pt x="12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0" y="2"/>
                    </a:cubicBezTo>
                    <a:cubicBezTo>
                      <a:pt x="0" y="3"/>
                      <a:pt x="0" y="5"/>
                      <a:pt x="2" y="6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1" y="9"/>
                      <a:pt x="11" y="9"/>
                    </a:cubicBezTo>
                    <a:cubicBezTo>
                      <a:pt x="12" y="9"/>
                      <a:pt x="13" y="8"/>
                      <a:pt x="14" y="7"/>
                    </a:cubicBezTo>
                    <a:cubicBezTo>
                      <a:pt x="14" y="6"/>
                      <a:pt x="14" y="4"/>
                      <a:pt x="12" y="3"/>
                    </a:cubicBez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5" name="Freeform 75"/>
              <p:cNvSpPr>
                <a:spLocks noEditPoints="1"/>
              </p:cNvSpPr>
              <p:nvPr/>
            </p:nvSpPr>
            <p:spPr bwMode="auto">
              <a:xfrm>
                <a:off x="6544" y="2770"/>
                <a:ext cx="77" cy="58"/>
              </a:xfrm>
              <a:custGeom>
                <a:avLst/>
                <a:gdLst>
                  <a:gd name="T0" fmla="*/ 43 w 45"/>
                  <a:gd name="T1" fmla="*/ 29 h 34"/>
                  <a:gd name="T2" fmla="*/ 37 w 45"/>
                  <a:gd name="T3" fmla="*/ 25 h 34"/>
                  <a:gd name="T4" fmla="*/ 33 w 45"/>
                  <a:gd name="T5" fmla="*/ 23 h 34"/>
                  <a:gd name="T6" fmla="*/ 32 w 45"/>
                  <a:gd name="T7" fmla="*/ 18 h 34"/>
                  <a:gd name="T8" fmla="*/ 29 w 45"/>
                  <a:gd name="T9" fmla="*/ 12 h 34"/>
                  <a:gd name="T10" fmla="*/ 24 w 45"/>
                  <a:gd name="T11" fmla="*/ 6 h 34"/>
                  <a:gd name="T12" fmla="*/ 18 w 45"/>
                  <a:gd name="T13" fmla="*/ 3 h 34"/>
                  <a:gd name="T14" fmla="*/ 13 w 45"/>
                  <a:gd name="T15" fmla="*/ 1 h 34"/>
                  <a:gd name="T16" fmla="*/ 3 w 45"/>
                  <a:gd name="T17" fmla="*/ 3 h 34"/>
                  <a:gd name="T18" fmla="*/ 1 w 45"/>
                  <a:gd name="T19" fmla="*/ 9 h 34"/>
                  <a:gd name="T20" fmla="*/ 9 w 45"/>
                  <a:gd name="T21" fmla="*/ 24 h 34"/>
                  <a:gd name="T22" fmla="*/ 24 w 45"/>
                  <a:gd name="T23" fmla="*/ 29 h 34"/>
                  <a:gd name="T24" fmla="*/ 24 w 45"/>
                  <a:gd name="T25" fmla="*/ 29 h 34"/>
                  <a:gd name="T26" fmla="*/ 24 w 45"/>
                  <a:gd name="T27" fmla="*/ 29 h 34"/>
                  <a:gd name="T28" fmla="*/ 29 w 45"/>
                  <a:gd name="T29" fmla="*/ 28 h 34"/>
                  <a:gd name="T30" fmla="*/ 30 w 45"/>
                  <a:gd name="T31" fmla="*/ 28 h 34"/>
                  <a:gd name="T32" fmla="*/ 34 w 45"/>
                  <a:gd name="T33" fmla="*/ 30 h 34"/>
                  <a:gd name="T34" fmla="*/ 41 w 45"/>
                  <a:gd name="T35" fmla="*/ 34 h 34"/>
                  <a:gd name="T36" fmla="*/ 42 w 45"/>
                  <a:gd name="T37" fmla="*/ 34 h 34"/>
                  <a:gd name="T38" fmla="*/ 45 w 45"/>
                  <a:gd name="T39" fmla="*/ 33 h 34"/>
                  <a:gd name="T40" fmla="*/ 43 w 45"/>
                  <a:gd name="T41" fmla="*/ 29 h 34"/>
                  <a:gd name="T42" fmla="*/ 24 w 45"/>
                  <a:gd name="T43" fmla="*/ 22 h 34"/>
                  <a:gd name="T44" fmla="*/ 24 w 45"/>
                  <a:gd name="T45" fmla="*/ 22 h 34"/>
                  <a:gd name="T46" fmla="*/ 13 w 45"/>
                  <a:gd name="T47" fmla="*/ 19 h 34"/>
                  <a:gd name="T48" fmla="*/ 7 w 45"/>
                  <a:gd name="T49" fmla="*/ 9 h 34"/>
                  <a:gd name="T50" fmla="*/ 7 w 45"/>
                  <a:gd name="T51" fmla="*/ 7 h 34"/>
                  <a:gd name="T52" fmla="*/ 9 w 45"/>
                  <a:gd name="T53" fmla="*/ 6 h 34"/>
                  <a:gd name="T54" fmla="*/ 11 w 45"/>
                  <a:gd name="T55" fmla="*/ 6 h 34"/>
                  <a:gd name="T56" fmla="*/ 16 w 45"/>
                  <a:gd name="T57" fmla="*/ 8 h 34"/>
                  <a:gd name="T58" fmla="*/ 21 w 45"/>
                  <a:gd name="T59" fmla="*/ 11 h 34"/>
                  <a:gd name="T60" fmla="*/ 24 w 45"/>
                  <a:gd name="T61" fmla="*/ 15 h 34"/>
                  <a:gd name="T62" fmla="*/ 26 w 45"/>
                  <a:gd name="T63" fmla="*/ 20 h 34"/>
                  <a:gd name="T64" fmla="*/ 27 w 45"/>
                  <a:gd name="T65" fmla="*/ 22 h 34"/>
                  <a:gd name="T66" fmla="*/ 24 w 45"/>
                  <a:gd name="T67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5" h="34">
                    <a:moveTo>
                      <a:pt x="43" y="29"/>
                    </a:moveTo>
                    <a:cubicBezTo>
                      <a:pt x="41" y="27"/>
                      <a:pt x="38" y="26"/>
                      <a:pt x="37" y="25"/>
                    </a:cubicBezTo>
                    <a:cubicBezTo>
                      <a:pt x="35" y="24"/>
                      <a:pt x="34" y="23"/>
                      <a:pt x="33" y="23"/>
                    </a:cubicBezTo>
                    <a:cubicBezTo>
                      <a:pt x="33" y="22"/>
                      <a:pt x="33" y="20"/>
                      <a:pt x="32" y="18"/>
                    </a:cubicBezTo>
                    <a:cubicBezTo>
                      <a:pt x="31" y="16"/>
                      <a:pt x="30" y="14"/>
                      <a:pt x="29" y="12"/>
                    </a:cubicBezTo>
                    <a:cubicBezTo>
                      <a:pt x="28" y="10"/>
                      <a:pt x="26" y="8"/>
                      <a:pt x="24" y="6"/>
                    </a:cubicBezTo>
                    <a:cubicBezTo>
                      <a:pt x="22" y="5"/>
                      <a:pt x="20" y="4"/>
                      <a:pt x="18" y="3"/>
                    </a:cubicBezTo>
                    <a:cubicBezTo>
                      <a:pt x="16" y="2"/>
                      <a:pt x="15" y="1"/>
                      <a:pt x="13" y="1"/>
                    </a:cubicBezTo>
                    <a:cubicBezTo>
                      <a:pt x="8" y="0"/>
                      <a:pt x="5" y="0"/>
                      <a:pt x="3" y="3"/>
                    </a:cubicBezTo>
                    <a:cubicBezTo>
                      <a:pt x="1" y="4"/>
                      <a:pt x="0" y="7"/>
                      <a:pt x="1" y="9"/>
                    </a:cubicBezTo>
                    <a:cubicBezTo>
                      <a:pt x="1" y="14"/>
                      <a:pt x="4" y="20"/>
                      <a:pt x="9" y="24"/>
                    </a:cubicBezTo>
                    <a:cubicBezTo>
                      <a:pt x="14" y="28"/>
                      <a:pt x="21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6" y="29"/>
                      <a:pt x="28" y="28"/>
                      <a:pt x="29" y="28"/>
                    </a:cubicBezTo>
                    <a:cubicBezTo>
                      <a:pt x="29" y="28"/>
                      <a:pt x="30" y="28"/>
                      <a:pt x="30" y="28"/>
                    </a:cubicBezTo>
                    <a:cubicBezTo>
                      <a:pt x="31" y="28"/>
                      <a:pt x="32" y="29"/>
                      <a:pt x="34" y="30"/>
                    </a:cubicBezTo>
                    <a:cubicBezTo>
                      <a:pt x="35" y="31"/>
                      <a:pt x="38" y="32"/>
                      <a:pt x="41" y="34"/>
                    </a:cubicBezTo>
                    <a:cubicBezTo>
                      <a:pt x="41" y="34"/>
                      <a:pt x="42" y="34"/>
                      <a:pt x="42" y="34"/>
                    </a:cubicBezTo>
                    <a:cubicBezTo>
                      <a:pt x="43" y="34"/>
                      <a:pt x="44" y="34"/>
                      <a:pt x="45" y="33"/>
                    </a:cubicBezTo>
                    <a:cubicBezTo>
                      <a:pt x="45" y="31"/>
                      <a:pt x="45" y="29"/>
                      <a:pt x="43" y="29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19" y="22"/>
                      <a:pt x="16" y="21"/>
                      <a:pt x="13" y="19"/>
                    </a:cubicBezTo>
                    <a:cubicBezTo>
                      <a:pt x="8" y="15"/>
                      <a:pt x="7" y="11"/>
                      <a:pt x="7" y="9"/>
                    </a:cubicBezTo>
                    <a:cubicBezTo>
                      <a:pt x="7" y="8"/>
                      <a:pt x="7" y="7"/>
                      <a:pt x="7" y="7"/>
                    </a:cubicBezTo>
                    <a:cubicBezTo>
                      <a:pt x="7" y="6"/>
                      <a:pt x="8" y="6"/>
                      <a:pt x="9" y="6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3" y="7"/>
                      <a:pt x="14" y="7"/>
                      <a:pt x="16" y="8"/>
                    </a:cubicBezTo>
                    <a:cubicBezTo>
                      <a:pt x="17" y="9"/>
                      <a:pt x="19" y="10"/>
                      <a:pt x="21" y="11"/>
                    </a:cubicBezTo>
                    <a:cubicBezTo>
                      <a:pt x="22" y="12"/>
                      <a:pt x="23" y="14"/>
                      <a:pt x="24" y="15"/>
                    </a:cubicBezTo>
                    <a:cubicBezTo>
                      <a:pt x="25" y="17"/>
                      <a:pt x="26" y="18"/>
                      <a:pt x="26" y="20"/>
                    </a:cubicBezTo>
                    <a:cubicBezTo>
                      <a:pt x="27" y="21"/>
                      <a:pt x="27" y="22"/>
                      <a:pt x="27" y="22"/>
                    </a:cubicBezTo>
                    <a:cubicBezTo>
                      <a:pt x="26" y="22"/>
                      <a:pt x="25" y="22"/>
                      <a:pt x="24" y="22"/>
                    </a:cubicBez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6" name="Freeform 76"/>
              <p:cNvSpPr>
                <a:spLocks/>
              </p:cNvSpPr>
              <p:nvPr/>
            </p:nvSpPr>
            <p:spPr bwMode="auto">
              <a:xfrm>
                <a:off x="6674" y="2739"/>
                <a:ext cx="46" cy="24"/>
              </a:xfrm>
              <a:custGeom>
                <a:avLst/>
                <a:gdLst>
                  <a:gd name="T0" fmla="*/ 14 w 27"/>
                  <a:gd name="T1" fmla="*/ 0 h 14"/>
                  <a:gd name="T2" fmla="*/ 4 w 27"/>
                  <a:gd name="T3" fmla="*/ 1 h 14"/>
                  <a:gd name="T4" fmla="*/ 0 w 27"/>
                  <a:gd name="T5" fmla="*/ 5 h 14"/>
                  <a:gd name="T6" fmla="*/ 3 w 27"/>
                  <a:gd name="T7" fmla="*/ 11 h 14"/>
                  <a:gd name="T8" fmla="*/ 12 w 27"/>
                  <a:gd name="T9" fmla="*/ 13 h 14"/>
                  <a:gd name="T10" fmla="*/ 23 w 27"/>
                  <a:gd name="T11" fmla="*/ 10 h 14"/>
                  <a:gd name="T12" fmla="*/ 27 w 27"/>
                  <a:gd name="T13" fmla="*/ 7 h 14"/>
                  <a:gd name="T14" fmla="*/ 23 w 27"/>
                  <a:gd name="T15" fmla="*/ 3 h 14"/>
                  <a:gd name="T16" fmla="*/ 14 w 27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4">
                    <a:moveTo>
                      <a:pt x="14" y="0"/>
                    </a:moveTo>
                    <a:cubicBezTo>
                      <a:pt x="10" y="0"/>
                      <a:pt x="7" y="0"/>
                      <a:pt x="4" y="1"/>
                    </a:cubicBezTo>
                    <a:cubicBezTo>
                      <a:pt x="2" y="2"/>
                      <a:pt x="0" y="3"/>
                      <a:pt x="0" y="5"/>
                    </a:cubicBezTo>
                    <a:cubicBezTo>
                      <a:pt x="0" y="7"/>
                      <a:pt x="1" y="9"/>
                      <a:pt x="3" y="11"/>
                    </a:cubicBezTo>
                    <a:cubicBezTo>
                      <a:pt x="5" y="12"/>
                      <a:pt x="9" y="13"/>
                      <a:pt x="12" y="13"/>
                    </a:cubicBezTo>
                    <a:cubicBezTo>
                      <a:pt x="16" y="14"/>
                      <a:pt x="20" y="12"/>
                      <a:pt x="23" y="10"/>
                    </a:cubicBezTo>
                    <a:cubicBezTo>
                      <a:pt x="25" y="9"/>
                      <a:pt x="27" y="7"/>
                      <a:pt x="27" y="7"/>
                    </a:cubicBezTo>
                    <a:cubicBezTo>
                      <a:pt x="27" y="7"/>
                      <a:pt x="25" y="5"/>
                      <a:pt x="23" y="3"/>
                    </a:cubicBezTo>
                    <a:cubicBezTo>
                      <a:pt x="21" y="2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7" name="Freeform 77"/>
              <p:cNvSpPr>
                <a:spLocks noEditPoints="1"/>
              </p:cNvSpPr>
              <p:nvPr/>
            </p:nvSpPr>
            <p:spPr bwMode="auto">
              <a:xfrm>
                <a:off x="6669" y="2734"/>
                <a:ext cx="56" cy="32"/>
              </a:xfrm>
              <a:custGeom>
                <a:avLst/>
                <a:gdLst>
                  <a:gd name="T0" fmla="*/ 16 w 33"/>
                  <a:gd name="T1" fmla="*/ 19 h 19"/>
                  <a:gd name="T2" fmla="*/ 16 w 33"/>
                  <a:gd name="T3" fmla="*/ 19 h 19"/>
                  <a:gd name="T4" fmla="*/ 15 w 33"/>
                  <a:gd name="T5" fmla="*/ 19 h 19"/>
                  <a:gd name="T6" fmla="*/ 5 w 33"/>
                  <a:gd name="T7" fmla="*/ 16 h 19"/>
                  <a:gd name="T8" fmla="*/ 0 w 33"/>
                  <a:gd name="T9" fmla="*/ 8 h 19"/>
                  <a:gd name="T10" fmla="*/ 6 w 33"/>
                  <a:gd name="T11" fmla="*/ 1 h 19"/>
                  <a:gd name="T12" fmla="*/ 17 w 33"/>
                  <a:gd name="T13" fmla="*/ 0 h 19"/>
                  <a:gd name="T14" fmla="*/ 28 w 33"/>
                  <a:gd name="T15" fmla="*/ 4 h 19"/>
                  <a:gd name="T16" fmla="*/ 32 w 33"/>
                  <a:gd name="T17" fmla="*/ 8 h 19"/>
                  <a:gd name="T18" fmla="*/ 32 w 33"/>
                  <a:gd name="T19" fmla="*/ 12 h 19"/>
                  <a:gd name="T20" fmla="*/ 27 w 33"/>
                  <a:gd name="T21" fmla="*/ 16 h 19"/>
                  <a:gd name="T22" fmla="*/ 16 w 33"/>
                  <a:gd name="T23" fmla="*/ 19 h 19"/>
                  <a:gd name="T24" fmla="*/ 15 w 33"/>
                  <a:gd name="T25" fmla="*/ 6 h 19"/>
                  <a:gd name="T26" fmla="*/ 8 w 33"/>
                  <a:gd name="T27" fmla="*/ 7 h 19"/>
                  <a:gd name="T28" fmla="*/ 6 w 33"/>
                  <a:gd name="T29" fmla="*/ 9 h 19"/>
                  <a:gd name="T30" fmla="*/ 8 w 33"/>
                  <a:gd name="T31" fmla="*/ 11 h 19"/>
                  <a:gd name="T32" fmla="*/ 16 w 33"/>
                  <a:gd name="T33" fmla="*/ 14 h 19"/>
                  <a:gd name="T34" fmla="*/ 16 w 33"/>
                  <a:gd name="T35" fmla="*/ 14 h 19"/>
                  <a:gd name="T36" fmla="*/ 24 w 33"/>
                  <a:gd name="T37" fmla="*/ 11 h 19"/>
                  <a:gd name="T38" fmla="*/ 26 w 33"/>
                  <a:gd name="T39" fmla="*/ 10 h 19"/>
                  <a:gd name="T40" fmla="*/ 24 w 33"/>
                  <a:gd name="T41" fmla="*/ 9 h 19"/>
                  <a:gd name="T42" fmla="*/ 17 w 33"/>
                  <a:gd name="T43" fmla="*/ 6 h 19"/>
                  <a:gd name="T44" fmla="*/ 15 w 33"/>
                  <a:gd name="T45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" h="19">
                    <a:moveTo>
                      <a:pt x="16" y="19"/>
                    </a:move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5" y="19"/>
                    </a:cubicBezTo>
                    <a:cubicBezTo>
                      <a:pt x="11" y="19"/>
                      <a:pt x="7" y="18"/>
                      <a:pt x="5" y="16"/>
                    </a:cubicBezTo>
                    <a:cubicBezTo>
                      <a:pt x="1" y="14"/>
                      <a:pt x="0" y="11"/>
                      <a:pt x="0" y="8"/>
                    </a:cubicBezTo>
                    <a:cubicBezTo>
                      <a:pt x="1" y="5"/>
                      <a:pt x="3" y="3"/>
                      <a:pt x="6" y="1"/>
                    </a:cubicBezTo>
                    <a:cubicBezTo>
                      <a:pt x="10" y="0"/>
                      <a:pt x="13" y="0"/>
                      <a:pt x="17" y="0"/>
                    </a:cubicBezTo>
                    <a:cubicBezTo>
                      <a:pt x="21" y="0"/>
                      <a:pt x="24" y="1"/>
                      <a:pt x="28" y="4"/>
                    </a:cubicBezTo>
                    <a:cubicBezTo>
                      <a:pt x="30" y="6"/>
                      <a:pt x="32" y="8"/>
                      <a:pt x="32" y="8"/>
                    </a:cubicBezTo>
                    <a:cubicBezTo>
                      <a:pt x="33" y="9"/>
                      <a:pt x="33" y="11"/>
                      <a:pt x="32" y="12"/>
                    </a:cubicBezTo>
                    <a:cubicBezTo>
                      <a:pt x="32" y="12"/>
                      <a:pt x="30" y="14"/>
                      <a:pt x="27" y="16"/>
                    </a:cubicBezTo>
                    <a:cubicBezTo>
                      <a:pt x="25" y="17"/>
                      <a:pt x="21" y="19"/>
                      <a:pt x="16" y="19"/>
                    </a:cubicBezTo>
                    <a:close/>
                    <a:moveTo>
                      <a:pt x="15" y="6"/>
                    </a:moveTo>
                    <a:cubicBezTo>
                      <a:pt x="12" y="6"/>
                      <a:pt x="10" y="6"/>
                      <a:pt x="8" y="7"/>
                    </a:cubicBezTo>
                    <a:cubicBezTo>
                      <a:pt x="7" y="7"/>
                      <a:pt x="6" y="8"/>
                      <a:pt x="6" y="9"/>
                    </a:cubicBezTo>
                    <a:cubicBezTo>
                      <a:pt x="6" y="9"/>
                      <a:pt x="7" y="10"/>
                      <a:pt x="8" y="11"/>
                    </a:cubicBezTo>
                    <a:cubicBezTo>
                      <a:pt x="10" y="12"/>
                      <a:pt x="13" y="13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9" y="14"/>
                      <a:pt x="22" y="12"/>
                      <a:pt x="24" y="11"/>
                    </a:cubicBezTo>
                    <a:cubicBezTo>
                      <a:pt x="25" y="10"/>
                      <a:pt x="25" y="10"/>
                      <a:pt x="26" y="10"/>
                    </a:cubicBezTo>
                    <a:cubicBezTo>
                      <a:pt x="25" y="9"/>
                      <a:pt x="25" y="9"/>
                      <a:pt x="24" y="9"/>
                    </a:cubicBezTo>
                    <a:cubicBezTo>
                      <a:pt x="23" y="7"/>
                      <a:pt x="20" y="6"/>
                      <a:pt x="17" y="6"/>
                    </a:cubicBezTo>
                    <a:cubicBezTo>
                      <a:pt x="16" y="6"/>
                      <a:pt x="16" y="6"/>
                      <a:pt x="15" y="6"/>
                    </a:cubicBez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8" name="Freeform 78"/>
              <p:cNvSpPr>
                <a:spLocks/>
              </p:cNvSpPr>
              <p:nvPr/>
            </p:nvSpPr>
            <p:spPr bwMode="auto">
              <a:xfrm>
                <a:off x="6715" y="2742"/>
                <a:ext cx="36" cy="14"/>
              </a:xfrm>
              <a:custGeom>
                <a:avLst/>
                <a:gdLst>
                  <a:gd name="T0" fmla="*/ 3 w 21"/>
                  <a:gd name="T1" fmla="*/ 8 h 8"/>
                  <a:gd name="T2" fmla="*/ 0 w 21"/>
                  <a:gd name="T3" fmla="*/ 5 h 8"/>
                  <a:gd name="T4" fmla="*/ 3 w 21"/>
                  <a:gd name="T5" fmla="*/ 2 h 8"/>
                  <a:gd name="T6" fmla="*/ 4 w 21"/>
                  <a:gd name="T7" fmla="*/ 2 h 8"/>
                  <a:gd name="T8" fmla="*/ 7 w 21"/>
                  <a:gd name="T9" fmla="*/ 2 h 8"/>
                  <a:gd name="T10" fmla="*/ 8 w 21"/>
                  <a:gd name="T11" fmla="*/ 1 h 8"/>
                  <a:gd name="T12" fmla="*/ 17 w 21"/>
                  <a:gd name="T13" fmla="*/ 1 h 8"/>
                  <a:gd name="T14" fmla="*/ 17 w 21"/>
                  <a:gd name="T15" fmla="*/ 1 h 8"/>
                  <a:gd name="T16" fmla="*/ 20 w 21"/>
                  <a:gd name="T17" fmla="*/ 3 h 8"/>
                  <a:gd name="T18" fmla="*/ 18 w 21"/>
                  <a:gd name="T19" fmla="*/ 7 h 8"/>
                  <a:gd name="T20" fmla="*/ 17 w 21"/>
                  <a:gd name="T21" fmla="*/ 7 h 8"/>
                  <a:gd name="T22" fmla="*/ 9 w 21"/>
                  <a:gd name="T23" fmla="*/ 7 h 8"/>
                  <a:gd name="T24" fmla="*/ 8 w 21"/>
                  <a:gd name="T25" fmla="*/ 7 h 8"/>
                  <a:gd name="T26" fmla="*/ 4 w 21"/>
                  <a:gd name="T27" fmla="*/ 8 h 8"/>
                  <a:gd name="T28" fmla="*/ 3 w 21"/>
                  <a:gd name="T29" fmla="*/ 8 h 8"/>
                  <a:gd name="T30" fmla="*/ 3 w 21"/>
                  <a:gd name="T3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" h="8">
                    <a:moveTo>
                      <a:pt x="3" y="8"/>
                    </a:moveTo>
                    <a:cubicBezTo>
                      <a:pt x="1" y="8"/>
                      <a:pt x="0" y="6"/>
                      <a:pt x="0" y="5"/>
                    </a:cubicBezTo>
                    <a:cubicBezTo>
                      <a:pt x="0" y="3"/>
                      <a:pt x="1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6" y="2"/>
                      <a:pt x="7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1" y="1"/>
                      <a:pt x="14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9" y="0"/>
                      <a:pt x="20" y="2"/>
                      <a:pt x="20" y="3"/>
                    </a:cubicBezTo>
                    <a:cubicBezTo>
                      <a:pt x="21" y="5"/>
                      <a:pt x="19" y="6"/>
                      <a:pt x="18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4" y="7"/>
                      <a:pt x="11" y="7"/>
                      <a:pt x="9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6" y="8"/>
                      <a:pt x="5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9" name="Freeform 79"/>
              <p:cNvSpPr>
                <a:spLocks/>
              </p:cNvSpPr>
              <p:nvPr/>
            </p:nvSpPr>
            <p:spPr bwMode="auto">
              <a:xfrm>
                <a:off x="6725" y="2696"/>
                <a:ext cx="41" cy="24"/>
              </a:xfrm>
              <a:custGeom>
                <a:avLst/>
                <a:gdLst>
                  <a:gd name="T0" fmla="*/ 11 w 24"/>
                  <a:gd name="T1" fmla="*/ 1 h 14"/>
                  <a:gd name="T2" fmla="*/ 1 w 24"/>
                  <a:gd name="T3" fmla="*/ 9 h 14"/>
                  <a:gd name="T4" fmla="*/ 5 w 24"/>
                  <a:gd name="T5" fmla="*/ 13 h 14"/>
                  <a:gd name="T6" fmla="*/ 14 w 24"/>
                  <a:gd name="T7" fmla="*/ 13 h 14"/>
                  <a:gd name="T8" fmla="*/ 22 w 24"/>
                  <a:gd name="T9" fmla="*/ 7 h 14"/>
                  <a:gd name="T10" fmla="*/ 24 w 24"/>
                  <a:gd name="T11" fmla="*/ 3 h 14"/>
                  <a:gd name="T12" fmla="*/ 20 w 24"/>
                  <a:gd name="T13" fmla="*/ 1 h 14"/>
                  <a:gd name="T14" fmla="*/ 11 w 24"/>
                  <a:gd name="T15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4">
                    <a:moveTo>
                      <a:pt x="11" y="1"/>
                    </a:moveTo>
                    <a:cubicBezTo>
                      <a:pt x="5" y="2"/>
                      <a:pt x="0" y="6"/>
                      <a:pt x="1" y="9"/>
                    </a:cubicBezTo>
                    <a:cubicBezTo>
                      <a:pt x="1" y="11"/>
                      <a:pt x="3" y="12"/>
                      <a:pt x="5" y="13"/>
                    </a:cubicBezTo>
                    <a:cubicBezTo>
                      <a:pt x="7" y="14"/>
                      <a:pt x="11" y="14"/>
                      <a:pt x="14" y="13"/>
                    </a:cubicBezTo>
                    <a:cubicBezTo>
                      <a:pt x="17" y="12"/>
                      <a:pt x="20" y="9"/>
                      <a:pt x="22" y="7"/>
                    </a:cubicBezTo>
                    <a:cubicBezTo>
                      <a:pt x="23" y="5"/>
                      <a:pt x="24" y="3"/>
                      <a:pt x="24" y="3"/>
                    </a:cubicBezTo>
                    <a:cubicBezTo>
                      <a:pt x="24" y="3"/>
                      <a:pt x="23" y="2"/>
                      <a:pt x="20" y="1"/>
                    </a:cubicBezTo>
                    <a:cubicBezTo>
                      <a:pt x="17" y="0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0" name="Freeform 80"/>
              <p:cNvSpPr>
                <a:spLocks noEditPoints="1"/>
              </p:cNvSpPr>
              <p:nvPr/>
            </p:nvSpPr>
            <p:spPr bwMode="auto">
              <a:xfrm>
                <a:off x="6720" y="2686"/>
                <a:ext cx="77" cy="38"/>
              </a:xfrm>
              <a:custGeom>
                <a:avLst/>
                <a:gdLst>
                  <a:gd name="T0" fmla="*/ 44 w 45"/>
                  <a:gd name="T1" fmla="*/ 2 h 22"/>
                  <a:gd name="T2" fmla="*/ 40 w 45"/>
                  <a:gd name="T3" fmla="*/ 0 h 22"/>
                  <a:gd name="T4" fmla="*/ 38 w 45"/>
                  <a:gd name="T5" fmla="*/ 1 h 22"/>
                  <a:gd name="T6" fmla="*/ 30 w 45"/>
                  <a:gd name="T7" fmla="*/ 5 h 22"/>
                  <a:gd name="T8" fmla="*/ 28 w 45"/>
                  <a:gd name="T9" fmla="*/ 6 h 22"/>
                  <a:gd name="T10" fmla="*/ 24 w 45"/>
                  <a:gd name="T11" fmla="*/ 4 h 22"/>
                  <a:gd name="T12" fmla="*/ 13 w 45"/>
                  <a:gd name="T13" fmla="*/ 4 h 22"/>
                  <a:gd name="T14" fmla="*/ 1 w 45"/>
                  <a:gd name="T15" fmla="*/ 16 h 22"/>
                  <a:gd name="T16" fmla="*/ 7 w 45"/>
                  <a:gd name="T17" fmla="*/ 22 h 22"/>
                  <a:gd name="T18" fmla="*/ 12 w 45"/>
                  <a:gd name="T19" fmla="*/ 22 h 22"/>
                  <a:gd name="T20" fmla="*/ 18 w 45"/>
                  <a:gd name="T21" fmla="*/ 22 h 22"/>
                  <a:gd name="T22" fmla="*/ 27 w 45"/>
                  <a:gd name="T23" fmla="*/ 15 h 22"/>
                  <a:gd name="T24" fmla="*/ 29 w 45"/>
                  <a:gd name="T25" fmla="*/ 11 h 22"/>
                  <a:gd name="T26" fmla="*/ 32 w 45"/>
                  <a:gd name="T27" fmla="*/ 10 h 22"/>
                  <a:gd name="T28" fmla="*/ 40 w 45"/>
                  <a:gd name="T29" fmla="*/ 7 h 22"/>
                  <a:gd name="T30" fmla="*/ 42 w 45"/>
                  <a:gd name="T31" fmla="*/ 6 h 22"/>
                  <a:gd name="T32" fmla="*/ 44 w 45"/>
                  <a:gd name="T33" fmla="*/ 2 h 22"/>
                  <a:gd name="T34" fmla="*/ 22 w 45"/>
                  <a:gd name="T35" fmla="*/ 11 h 22"/>
                  <a:gd name="T36" fmla="*/ 16 w 45"/>
                  <a:gd name="T37" fmla="*/ 16 h 22"/>
                  <a:gd name="T38" fmla="*/ 9 w 45"/>
                  <a:gd name="T39" fmla="*/ 16 h 22"/>
                  <a:gd name="T40" fmla="*/ 7 w 45"/>
                  <a:gd name="T41" fmla="*/ 15 h 22"/>
                  <a:gd name="T42" fmla="*/ 15 w 45"/>
                  <a:gd name="T43" fmla="*/ 10 h 22"/>
                  <a:gd name="T44" fmla="*/ 18 w 45"/>
                  <a:gd name="T45" fmla="*/ 9 h 22"/>
                  <a:gd name="T46" fmla="*/ 22 w 45"/>
                  <a:gd name="T47" fmla="*/ 10 h 22"/>
                  <a:gd name="T48" fmla="*/ 23 w 45"/>
                  <a:gd name="T49" fmla="*/ 10 h 22"/>
                  <a:gd name="T50" fmla="*/ 22 w 45"/>
                  <a:gd name="T51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5" h="22">
                    <a:moveTo>
                      <a:pt x="44" y="2"/>
                    </a:moveTo>
                    <a:cubicBezTo>
                      <a:pt x="43" y="0"/>
                      <a:pt x="41" y="0"/>
                      <a:pt x="40" y="0"/>
                    </a:cubicBezTo>
                    <a:cubicBezTo>
                      <a:pt x="39" y="1"/>
                      <a:pt x="39" y="1"/>
                      <a:pt x="38" y="1"/>
                    </a:cubicBezTo>
                    <a:cubicBezTo>
                      <a:pt x="34" y="3"/>
                      <a:pt x="31" y="4"/>
                      <a:pt x="30" y="5"/>
                    </a:cubicBezTo>
                    <a:cubicBezTo>
                      <a:pt x="29" y="5"/>
                      <a:pt x="28" y="5"/>
                      <a:pt x="28" y="6"/>
                    </a:cubicBezTo>
                    <a:cubicBezTo>
                      <a:pt x="27" y="5"/>
                      <a:pt x="25" y="5"/>
                      <a:pt x="24" y="4"/>
                    </a:cubicBezTo>
                    <a:cubicBezTo>
                      <a:pt x="20" y="3"/>
                      <a:pt x="17" y="3"/>
                      <a:pt x="13" y="4"/>
                    </a:cubicBezTo>
                    <a:cubicBezTo>
                      <a:pt x="5" y="6"/>
                      <a:pt x="0" y="11"/>
                      <a:pt x="1" y="16"/>
                    </a:cubicBezTo>
                    <a:cubicBezTo>
                      <a:pt x="2" y="19"/>
                      <a:pt x="4" y="21"/>
                      <a:pt x="7" y="22"/>
                    </a:cubicBezTo>
                    <a:cubicBezTo>
                      <a:pt x="9" y="22"/>
                      <a:pt x="10" y="22"/>
                      <a:pt x="12" y="22"/>
                    </a:cubicBezTo>
                    <a:cubicBezTo>
                      <a:pt x="14" y="22"/>
                      <a:pt x="16" y="22"/>
                      <a:pt x="18" y="22"/>
                    </a:cubicBezTo>
                    <a:cubicBezTo>
                      <a:pt x="21" y="21"/>
                      <a:pt x="24" y="18"/>
                      <a:pt x="27" y="15"/>
                    </a:cubicBezTo>
                    <a:cubicBezTo>
                      <a:pt x="28" y="13"/>
                      <a:pt x="29" y="12"/>
                      <a:pt x="29" y="11"/>
                    </a:cubicBezTo>
                    <a:cubicBezTo>
                      <a:pt x="30" y="11"/>
                      <a:pt x="31" y="11"/>
                      <a:pt x="32" y="10"/>
                    </a:cubicBezTo>
                    <a:cubicBezTo>
                      <a:pt x="34" y="10"/>
                      <a:pt x="37" y="8"/>
                      <a:pt x="40" y="7"/>
                    </a:cubicBezTo>
                    <a:cubicBezTo>
                      <a:pt x="41" y="6"/>
                      <a:pt x="42" y="6"/>
                      <a:pt x="42" y="6"/>
                    </a:cubicBezTo>
                    <a:cubicBezTo>
                      <a:pt x="44" y="5"/>
                      <a:pt x="45" y="3"/>
                      <a:pt x="44" y="2"/>
                    </a:cubicBezTo>
                    <a:close/>
                    <a:moveTo>
                      <a:pt x="22" y="11"/>
                    </a:moveTo>
                    <a:cubicBezTo>
                      <a:pt x="20" y="14"/>
                      <a:pt x="18" y="15"/>
                      <a:pt x="16" y="16"/>
                    </a:cubicBezTo>
                    <a:cubicBezTo>
                      <a:pt x="14" y="17"/>
                      <a:pt x="11" y="17"/>
                      <a:pt x="9" y="16"/>
                    </a:cubicBezTo>
                    <a:cubicBezTo>
                      <a:pt x="7" y="16"/>
                      <a:pt x="7" y="15"/>
                      <a:pt x="7" y="15"/>
                    </a:cubicBezTo>
                    <a:cubicBezTo>
                      <a:pt x="7" y="14"/>
                      <a:pt x="9" y="11"/>
                      <a:pt x="15" y="10"/>
                    </a:cubicBezTo>
                    <a:cubicBezTo>
                      <a:pt x="16" y="9"/>
                      <a:pt x="17" y="9"/>
                      <a:pt x="18" y="9"/>
                    </a:cubicBezTo>
                    <a:cubicBezTo>
                      <a:pt x="19" y="9"/>
                      <a:pt x="21" y="9"/>
                      <a:pt x="22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1"/>
                      <a:pt x="23" y="11"/>
                      <a:pt x="22" y="11"/>
                    </a:cubicBez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1" name="Freeform 81"/>
              <p:cNvSpPr>
                <a:spLocks/>
              </p:cNvSpPr>
              <p:nvPr/>
            </p:nvSpPr>
            <p:spPr bwMode="auto">
              <a:xfrm>
                <a:off x="6768" y="2644"/>
                <a:ext cx="32" cy="25"/>
              </a:xfrm>
              <a:custGeom>
                <a:avLst/>
                <a:gdLst>
                  <a:gd name="T0" fmla="*/ 7 w 19"/>
                  <a:gd name="T1" fmla="*/ 2 h 15"/>
                  <a:gd name="T2" fmla="*/ 4 w 19"/>
                  <a:gd name="T3" fmla="*/ 5 h 15"/>
                  <a:gd name="T4" fmla="*/ 2 w 19"/>
                  <a:gd name="T5" fmla="*/ 8 h 15"/>
                  <a:gd name="T6" fmla="*/ 1 w 19"/>
                  <a:gd name="T7" fmla="*/ 13 h 15"/>
                  <a:gd name="T8" fmla="*/ 6 w 19"/>
                  <a:gd name="T9" fmla="*/ 15 h 15"/>
                  <a:gd name="T10" fmla="*/ 13 w 19"/>
                  <a:gd name="T11" fmla="*/ 11 h 15"/>
                  <a:gd name="T12" fmla="*/ 18 w 19"/>
                  <a:gd name="T13" fmla="*/ 4 h 15"/>
                  <a:gd name="T14" fmla="*/ 19 w 19"/>
                  <a:gd name="T15" fmla="*/ 0 h 15"/>
                  <a:gd name="T16" fmla="*/ 15 w 19"/>
                  <a:gd name="T17" fmla="*/ 0 h 15"/>
                  <a:gd name="T18" fmla="*/ 7 w 19"/>
                  <a:gd name="T1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5">
                    <a:moveTo>
                      <a:pt x="7" y="2"/>
                    </a:move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1" y="10"/>
                      <a:pt x="0" y="11"/>
                      <a:pt x="1" y="13"/>
                    </a:cubicBezTo>
                    <a:cubicBezTo>
                      <a:pt x="2" y="14"/>
                      <a:pt x="4" y="15"/>
                      <a:pt x="6" y="15"/>
                    </a:cubicBezTo>
                    <a:cubicBezTo>
                      <a:pt x="8" y="14"/>
                      <a:pt x="11" y="13"/>
                      <a:pt x="13" y="11"/>
                    </a:cubicBezTo>
                    <a:cubicBezTo>
                      <a:pt x="16" y="10"/>
                      <a:pt x="17" y="7"/>
                      <a:pt x="18" y="4"/>
                    </a:cubicBezTo>
                    <a:cubicBezTo>
                      <a:pt x="19" y="2"/>
                      <a:pt x="19" y="0"/>
                      <a:pt x="19" y="0"/>
                    </a:cubicBezTo>
                    <a:cubicBezTo>
                      <a:pt x="19" y="0"/>
                      <a:pt x="17" y="0"/>
                      <a:pt x="15" y="0"/>
                    </a:cubicBezTo>
                    <a:cubicBezTo>
                      <a:pt x="12" y="0"/>
                      <a:pt x="9" y="0"/>
                      <a:pt x="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2" name="Freeform 82"/>
              <p:cNvSpPr>
                <a:spLocks noEditPoints="1"/>
              </p:cNvSpPr>
              <p:nvPr/>
            </p:nvSpPr>
            <p:spPr bwMode="auto">
              <a:xfrm>
                <a:off x="6751" y="2618"/>
                <a:ext cx="75" cy="66"/>
              </a:xfrm>
              <a:custGeom>
                <a:avLst/>
                <a:gdLst>
                  <a:gd name="T0" fmla="*/ 43 w 44"/>
                  <a:gd name="T1" fmla="*/ 2 h 39"/>
                  <a:gd name="T2" fmla="*/ 42 w 44"/>
                  <a:gd name="T3" fmla="*/ 2 h 39"/>
                  <a:gd name="T4" fmla="*/ 28 w 44"/>
                  <a:gd name="T5" fmla="*/ 12 h 39"/>
                  <a:gd name="T6" fmla="*/ 15 w 44"/>
                  <a:gd name="T7" fmla="*/ 15 h 39"/>
                  <a:gd name="T8" fmla="*/ 25 w 44"/>
                  <a:gd name="T9" fmla="*/ 29 h 39"/>
                  <a:gd name="T10" fmla="*/ 32 w 44"/>
                  <a:gd name="T11" fmla="*/ 16 h 39"/>
                  <a:gd name="T12" fmla="*/ 43 w 44"/>
                  <a:gd name="T13" fmla="*/ 6 h 39"/>
                  <a:gd name="T14" fmla="*/ 43 w 44"/>
                  <a:gd name="T15" fmla="*/ 2 h 39"/>
                  <a:gd name="T16" fmla="*/ 25 w 44"/>
                  <a:gd name="T17" fmla="*/ 18 h 39"/>
                  <a:gd name="T18" fmla="*/ 22 w 44"/>
                  <a:gd name="T19" fmla="*/ 24 h 39"/>
                  <a:gd name="T20" fmla="*/ 16 w 44"/>
                  <a:gd name="T21" fmla="*/ 27 h 39"/>
                  <a:gd name="T22" fmla="*/ 15 w 44"/>
                  <a:gd name="T23" fmla="*/ 27 h 39"/>
                  <a:gd name="T24" fmla="*/ 14 w 44"/>
                  <a:gd name="T25" fmla="*/ 26 h 39"/>
                  <a:gd name="T26" fmla="*/ 14 w 44"/>
                  <a:gd name="T27" fmla="*/ 24 h 39"/>
                  <a:gd name="T28" fmla="*/ 16 w 44"/>
                  <a:gd name="T29" fmla="*/ 22 h 39"/>
                  <a:gd name="T30" fmla="*/ 19 w 44"/>
                  <a:gd name="T31" fmla="*/ 20 h 39"/>
                  <a:gd name="T32" fmla="*/ 25 w 44"/>
                  <a:gd name="T33" fmla="*/ 18 h 39"/>
                  <a:gd name="T34" fmla="*/ 26 w 44"/>
                  <a:gd name="T35" fmla="*/ 18 h 39"/>
                  <a:gd name="T36" fmla="*/ 25 w 44"/>
                  <a:gd name="T37" fmla="*/ 1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39">
                    <a:moveTo>
                      <a:pt x="43" y="2"/>
                    </a:moveTo>
                    <a:cubicBezTo>
                      <a:pt x="43" y="2"/>
                      <a:pt x="42" y="2"/>
                      <a:pt x="42" y="2"/>
                    </a:cubicBezTo>
                    <a:cubicBezTo>
                      <a:pt x="40" y="0"/>
                      <a:pt x="39" y="3"/>
                      <a:pt x="28" y="12"/>
                    </a:cubicBezTo>
                    <a:cubicBezTo>
                      <a:pt x="24" y="12"/>
                      <a:pt x="19" y="12"/>
                      <a:pt x="15" y="15"/>
                    </a:cubicBezTo>
                    <a:cubicBezTo>
                      <a:pt x="0" y="26"/>
                      <a:pt x="10" y="39"/>
                      <a:pt x="25" y="29"/>
                    </a:cubicBezTo>
                    <a:cubicBezTo>
                      <a:pt x="29" y="26"/>
                      <a:pt x="31" y="21"/>
                      <a:pt x="32" y="16"/>
                    </a:cubicBezTo>
                    <a:cubicBezTo>
                      <a:pt x="36" y="13"/>
                      <a:pt x="41" y="9"/>
                      <a:pt x="43" y="6"/>
                    </a:cubicBezTo>
                    <a:cubicBezTo>
                      <a:pt x="44" y="5"/>
                      <a:pt x="44" y="4"/>
                      <a:pt x="43" y="2"/>
                    </a:cubicBezTo>
                    <a:close/>
                    <a:moveTo>
                      <a:pt x="25" y="18"/>
                    </a:moveTo>
                    <a:cubicBezTo>
                      <a:pt x="24" y="21"/>
                      <a:pt x="23" y="23"/>
                      <a:pt x="22" y="24"/>
                    </a:cubicBezTo>
                    <a:cubicBezTo>
                      <a:pt x="20" y="25"/>
                      <a:pt x="17" y="26"/>
                      <a:pt x="16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4" y="27"/>
                      <a:pt x="14" y="26"/>
                      <a:pt x="14" y="26"/>
                    </a:cubicBezTo>
                    <a:cubicBezTo>
                      <a:pt x="14" y="26"/>
                      <a:pt x="14" y="25"/>
                      <a:pt x="14" y="24"/>
                    </a:cubicBezTo>
                    <a:cubicBezTo>
                      <a:pt x="15" y="23"/>
                      <a:pt x="15" y="23"/>
                      <a:pt x="16" y="22"/>
                    </a:cubicBezTo>
                    <a:cubicBezTo>
                      <a:pt x="17" y="21"/>
                      <a:pt x="18" y="20"/>
                      <a:pt x="19" y="20"/>
                    </a:cubicBezTo>
                    <a:cubicBezTo>
                      <a:pt x="20" y="19"/>
                      <a:pt x="22" y="18"/>
                      <a:pt x="25" y="18"/>
                    </a:cubicBezTo>
                    <a:cubicBezTo>
                      <a:pt x="25" y="18"/>
                      <a:pt x="25" y="18"/>
                      <a:pt x="26" y="18"/>
                    </a:cubicBezTo>
                    <a:cubicBezTo>
                      <a:pt x="26" y="18"/>
                      <a:pt x="25" y="18"/>
                      <a:pt x="25" y="18"/>
                    </a:cubicBez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3" name="Freeform 83"/>
              <p:cNvSpPr>
                <a:spLocks/>
              </p:cNvSpPr>
              <p:nvPr/>
            </p:nvSpPr>
            <p:spPr bwMode="auto">
              <a:xfrm>
                <a:off x="6797" y="2581"/>
                <a:ext cx="24" cy="30"/>
              </a:xfrm>
              <a:custGeom>
                <a:avLst/>
                <a:gdLst>
                  <a:gd name="T0" fmla="*/ 4 w 14"/>
                  <a:gd name="T1" fmla="*/ 6 h 18"/>
                  <a:gd name="T2" fmla="*/ 2 w 14"/>
                  <a:gd name="T3" fmla="*/ 17 h 18"/>
                  <a:gd name="T4" fmla="*/ 7 w 14"/>
                  <a:gd name="T5" fmla="*/ 17 h 18"/>
                  <a:gd name="T6" fmla="*/ 12 w 14"/>
                  <a:gd name="T7" fmla="*/ 12 h 18"/>
                  <a:gd name="T8" fmla="*/ 14 w 14"/>
                  <a:gd name="T9" fmla="*/ 4 h 18"/>
                  <a:gd name="T10" fmla="*/ 13 w 14"/>
                  <a:gd name="T11" fmla="*/ 0 h 18"/>
                  <a:gd name="T12" fmla="*/ 10 w 14"/>
                  <a:gd name="T13" fmla="*/ 1 h 18"/>
                  <a:gd name="T14" fmla="*/ 4 w 14"/>
                  <a:gd name="T15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8">
                    <a:moveTo>
                      <a:pt x="4" y="6"/>
                    </a:moveTo>
                    <a:cubicBezTo>
                      <a:pt x="1" y="10"/>
                      <a:pt x="0" y="15"/>
                      <a:pt x="2" y="17"/>
                    </a:cubicBezTo>
                    <a:cubicBezTo>
                      <a:pt x="3" y="18"/>
                      <a:pt x="5" y="18"/>
                      <a:pt x="7" y="17"/>
                    </a:cubicBezTo>
                    <a:cubicBezTo>
                      <a:pt x="9" y="16"/>
                      <a:pt x="11" y="14"/>
                      <a:pt x="12" y="12"/>
                    </a:cubicBezTo>
                    <a:cubicBezTo>
                      <a:pt x="14" y="9"/>
                      <a:pt x="14" y="6"/>
                      <a:pt x="14" y="4"/>
                    </a:cubicBezTo>
                    <a:cubicBezTo>
                      <a:pt x="14" y="2"/>
                      <a:pt x="13" y="0"/>
                      <a:pt x="13" y="0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8" y="2"/>
                      <a:pt x="5" y="3"/>
                      <a:pt x="4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4" name="Freeform 84"/>
              <p:cNvSpPr>
                <a:spLocks noEditPoints="1"/>
              </p:cNvSpPr>
              <p:nvPr/>
            </p:nvSpPr>
            <p:spPr bwMode="auto">
              <a:xfrm>
                <a:off x="6792" y="2550"/>
                <a:ext cx="46" cy="65"/>
              </a:xfrm>
              <a:custGeom>
                <a:avLst/>
                <a:gdLst>
                  <a:gd name="T0" fmla="*/ 25 w 27"/>
                  <a:gd name="T1" fmla="*/ 1 h 38"/>
                  <a:gd name="T2" fmla="*/ 21 w 27"/>
                  <a:gd name="T3" fmla="*/ 2 h 38"/>
                  <a:gd name="T4" fmla="*/ 17 w 27"/>
                  <a:gd name="T5" fmla="*/ 11 h 38"/>
                  <a:gd name="T6" fmla="*/ 14 w 27"/>
                  <a:gd name="T7" fmla="*/ 15 h 38"/>
                  <a:gd name="T8" fmla="*/ 12 w 27"/>
                  <a:gd name="T9" fmla="*/ 16 h 38"/>
                  <a:gd name="T10" fmla="*/ 4 w 27"/>
                  <a:gd name="T11" fmla="*/ 22 h 38"/>
                  <a:gd name="T12" fmla="*/ 4 w 27"/>
                  <a:gd name="T13" fmla="*/ 37 h 38"/>
                  <a:gd name="T14" fmla="*/ 7 w 27"/>
                  <a:gd name="T15" fmla="*/ 38 h 38"/>
                  <a:gd name="T16" fmla="*/ 11 w 27"/>
                  <a:gd name="T17" fmla="*/ 37 h 38"/>
                  <a:gd name="T18" fmla="*/ 18 w 27"/>
                  <a:gd name="T19" fmla="*/ 31 h 38"/>
                  <a:gd name="T20" fmla="*/ 20 w 27"/>
                  <a:gd name="T21" fmla="*/ 22 h 38"/>
                  <a:gd name="T22" fmla="*/ 20 w 27"/>
                  <a:gd name="T23" fmla="*/ 18 h 38"/>
                  <a:gd name="T24" fmla="*/ 22 w 27"/>
                  <a:gd name="T25" fmla="*/ 13 h 38"/>
                  <a:gd name="T26" fmla="*/ 24 w 27"/>
                  <a:gd name="T27" fmla="*/ 9 h 38"/>
                  <a:gd name="T28" fmla="*/ 26 w 27"/>
                  <a:gd name="T29" fmla="*/ 5 h 38"/>
                  <a:gd name="T30" fmla="*/ 26 w 27"/>
                  <a:gd name="T31" fmla="*/ 2 h 38"/>
                  <a:gd name="T32" fmla="*/ 25 w 27"/>
                  <a:gd name="T33" fmla="*/ 1 h 38"/>
                  <a:gd name="T34" fmla="*/ 13 w 27"/>
                  <a:gd name="T35" fmla="*/ 28 h 38"/>
                  <a:gd name="T36" fmla="*/ 9 w 27"/>
                  <a:gd name="T37" fmla="*/ 32 h 38"/>
                  <a:gd name="T38" fmla="*/ 7 w 27"/>
                  <a:gd name="T39" fmla="*/ 32 h 38"/>
                  <a:gd name="T40" fmla="*/ 7 w 27"/>
                  <a:gd name="T41" fmla="*/ 33 h 38"/>
                  <a:gd name="T42" fmla="*/ 9 w 27"/>
                  <a:gd name="T43" fmla="*/ 25 h 38"/>
                  <a:gd name="T44" fmla="*/ 14 w 27"/>
                  <a:gd name="T45" fmla="*/ 22 h 38"/>
                  <a:gd name="T46" fmla="*/ 14 w 27"/>
                  <a:gd name="T47" fmla="*/ 22 h 38"/>
                  <a:gd name="T48" fmla="*/ 14 w 27"/>
                  <a:gd name="T49" fmla="*/ 22 h 38"/>
                  <a:gd name="T50" fmla="*/ 13 w 27"/>
                  <a:gd name="T51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7" h="38">
                    <a:moveTo>
                      <a:pt x="25" y="1"/>
                    </a:moveTo>
                    <a:cubicBezTo>
                      <a:pt x="23" y="0"/>
                      <a:pt x="22" y="1"/>
                      <a:pt x="21" y="2"/>
                    </a:cubicBezTo>
                    <a:cubicBezTo>
                      <a:pt x="20" y="4"/>
                      <a:pt x="19" y="6"/>
                      <a:pt x="17" y="11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6"/>
                      <a:pt x="13" y="16"/>
                      <a:pt x="12" y="16"/>
                    </a:cubicBezTo>
                    <a:cubicBezTo>
                      <a:pt x="8" y="18"/>
                      <a:pt x="6" y="20"/>
                      <a:pt x="4" y="22"/>
                    </a:cubicBezTo>
                    <a:cubicBezTo>
                      <a:pt x="0" y="28"/>
                      <a:pt x="0" y="34"/>
                      <a:pt x="4" y="37"/>
                    </a:cubicBezTo>
                    <a:cubicBezTo>
                      <a:pt x="5" y="38"/>
                      <a:pt x="6" y="38"/>
                      <a:pt x="7" y="38"/>
                    </a:cubicBezTo>
                    <a:cubicBezTo>
                      <a:pt x="9" y="38"/>
                      <a:pt x="10" y="38"/>
                      <a:pt x="11" y="37"/>
                    </a:cubicBezTo>
                    <a:cubicBezTo>
                      <a:pt x="14" y="36"/>
                      <a:pt x="16" y="34"/>
                      <a:pt x="18" y="31"/>
                    </a:cubicBezTo>
                    <a:cubicBezTo>
                      <a:pt x="19" y="29"/>
                      <a:pt x="20" y="26"/>
                      <a:pt x="20" y="22"/>
                    </a:cubicBezTo>
                    <a:cubicBezTo>
                      <a:pt x="20" y="20"/>
                      <a:pt x="20" y="19"/>
                      <a:pt x="20" y="18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4" y="9"/>
                      <a:pt x="24" y="9"/>
                    </a:cubicBezTo>
                    <a:cubicBezTo>
                      <a:pt x="25" y="8"/>
                      <a:pt x="26" y="6"/>
                      <a:pt x="26" y="5"/>
                    </a:cubicBezTo>
                    <a:cubicBezTo>
                      <a:pt x="27" y="4"/>
                      <a:pt x="27" y="3"/>
                      <a:pt x="26" y="2"/>
                    </a:cubicBezTo>
                    <a:cubicBezTo>
                      <a:pt x="26" y="1"/>
                      <a:pt x="25" y="1"/>
                      <a:pt x="25" y="1"/>
                    </a:cubicBezTo>
                    <a:close/>
                    <a:moveTo>
                      <a:pt x="13" y="28"/>
                    </a:moveTo>
                    <a:cubicBezTo>
                      <a:pt x="12" y="30"/>
                      <a:pt x="10" y="31"/>
                      <a:pt x="9" y="32"/>
                    </a:cubicBezTo>
                    <a:cubicBezTo>
                      <a:pt x="8" y="32"/>
                      <a:pt x="7" y="32"/>
                      <a:pt x="7" y="32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2"/>
                      <a:pt x="7" y="29"/>
                      <a:pt x="9" y="25"/>
                    </a:cubicBezTo>
                    <a:cubicBezTo>
                      <a:pt x="10" y="24"/>
                      <a:pt x="12" y="23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5"/>
                      <a:pt x="14" y="27"/>
                      <a:pt x="13" y="28"/>
                    </a:cubicBez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5" name="Freeform 85"/>
              <p:cNvSpPr>
                <a:spLocks/>
              </p:cNvSpPr>
              <p:nvPr/>
            </p:nvSpPr>
            <p:spPr bwMode="auto">
              <a:xfrm>
                <a:off x="6612" y="2765"/>
                <a:ext cx="50" cy="28"/>
              </a:xfrm>
              <a:custGeom>
                <a:avLst/>
                <a:gdLst>
                  <a:gd name="T0" fmla="*/ 18 w 29"/>
                  <a:gd name="T1" fmla="*/ 2 h 17"/>
                  <a:gd name="T2" fmla="*/ 8 w 29"/>
                  <a:gd name="T3" fmla="*/ 1 h 17"/>
                  <a:gd name="T4" fmla="*/ 2 w 29"/>
                  <a:gd name="T5" fmla="*/ 3 h 17"/>
                  <a:gd name="T6" fmla="*/ 11 w 29"/>
                  <a:gd name="T7" fmla="*/ 16 h 17"/>
                  <a:gd name="T8" fmla="*/ 17 w 29"/>
                  <a:gd name="T9" fmla="*/ 17 h 17"/>
                  <a:gd name="T10" fmla="*/ 23 w 29"/>
                  <a:gd name="T11" fmla="*/ 16 h 17"/>
                  <a:gd name="T12" fmla="*/ 29 w 29"/>
                  <a:gd name="T13" fmla="*/ 14 h 17"/>
                  <a:gd name="T14" fmla="*/ 26 w 29"/>
                  <a:gd name="T15" fmla="*/ 9 h 17"/>
                  <a:gd name="T16" fmla="*/ 18 w 29"/>
                  <a:gd name="T17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7">
                    <a:moveTo>
                      <a:pt x="18" y="2"/>
                    </a:moveTo>
                    <a:cubicBezTo>
                      <a:pt x="14" y="1"/>
                      <a:pt x="10" y="0"/>
                      <a:pt x="8" y="1"/>
                    </a:cubicBezTo>
                    <a:cubicBezTo>
                      <a:pt x="5" y="1"/>
                      <a:pt x="3" y="2"/>
                      <a:pt x="2" y="3"/>
                    </a:cubicBezTo>
                    <a:cubicBezTo>
                      <a:pt x="0" y="7"/>
                      <a:pt x="4" y="13"/>
                      <a:pt x="11" y="16"/>
                    </a:cubicBezTo>
                    <a:cubicBezTo>
                      <a:pt x="13" y="17"/>
                      <a:pt x="15" y="17"/>
                      <a:pt x="17" y="17"/>
                    </a:cubicBezTo>
                    <a:cubicBezTo>
                      <a:pt x="19" y="17"/>
                      <a:pt x="21" y="17"/>
                      <a:pt x="23" y="16"/>
                    </a:cubicBezTo>
                    <a:cubicBezTo>
                      <a:pt x="26" y="15"/>
                      <a:pt x="29" y="14"/>
                      <a:pt x="29" y="14"/>
                    </a:cubicBezTo>
                    <a:cubicBezTo>
                      <a:pt x="29" y="14"/>
                      <a:pt x="28" y="12"/>
                      <a:pt x="26" y="9"/>
                    </a:cubicBezTo>
                    <a:cubicBezTo>
                      <a:pt x="24" y="6"/>
                      <a:pt x="21" y="4"/>
                      <a:pt x="18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6" name="Freeform 86"/>
              <p:cNvSpPr>
                <a:spLocks noEditPoints="1"/>
              </p:cNvSpPr>
              <p:nvPr/>
            </p:nvSpPr>
            <p:spPr bwMode="auto">
              <a:xfrm>
                <a:off x="6609" y="2759"/>
                <a:ext cx="82" cy="40"/>
              </a:xfrm>
              <a:custGeom>
                <a:avLst/>
                <a:gdLst>
                  <a:gd name="T0" fmla="*/ 45 w 48"/>
                  <a:gd name="T1" fmla="*/ 17 h 23"/>
                  <a:gd name="T2" fmla="*/ 36 w 48"/>
                  <a:gd name="T3" fmla="*/ 15 h 23"/>
                  <a:gd name="T4" fmla="*/ 33 w 48"/>
                  <a:gd name="T5" fmla="*/ 14 h 23"/>
                  <a:gd name="T6" fmla="*/ 30 w 48"/>
                  <a:gd name="T7" fmla="*/ 10 h 23"/>
                  <a:gd name="T8" fmla="*/ 21 w 48"/>
                  <a:gd name="T9" fmla="*/ 2 h 23"/>
                  <a:gd name="T10" fmla="*/ 9 w 48"/>
                  <a:gd name="T11" fmla="*/ 0 h 23"/>
                  <a:gd name="T12" fmla="*/ 1 w 48"/>
                  <a:gd name="T13" fmla="*/ 5 h 23"/>
                  <a:gd name="T14" fmla="*/ 1 w 48"/>
                  <a:gd name="T15" fmla="*/ 12 h 23"/>
                  <a:gd name="T16" fmla="*/ 12 w 48"/>
                  <a:gd name="T17" fmla="*/ 22 h 23"/>
                  <a:gd name="T18" fmla="*/ 19 w 48"/>
                  <a:gd name="T19" fmla="*/ 23 h 23"/>
                  <a:gd name="T20" fmla="*/ 20 w 48"/>
                  <a:gd name="T21" fmla="*/ 23 h 23"/>
                  <a:gd name="T22" fmla="*/ 26 w 48"/>
                  <a:gd name="T23" fmla="*/ 22 h 23"/>
                  <a:gd name="T24" fmla="*/ 31 w 48"/>
                  <a:gd name="T25" fmla="*/ 20 h 23"/>
                  <a:gd name="T26" fmla="*/ 31 w 48"/>
                  <a:gd name="T27" fmla="*/ 20 h 23"/>
                  <a:gd name="T28" fmla="*/ 35 w 48"/>
                  <a:gd name="T29" fmla="*/ 21 h 23"/>
                  <a:gd name="T30" fmla="*/ 44 w 48"/>
                  <a:gd name="T31" fmla="*/ 23 h 23"/>
                  <a:gd name="T32" fmla="*/ 45 w 48"/>
                  <a:gd name="T33" fmla="*/ 23 h 23"/>
                  <a:gd name="T34" fmla="*/ 48 w 48"/>
                  <a:gd name="T35" fmla="*/ 20 h 23"/>
                  <a:gd name="T36" fmla="*/ 45 w 48"/>
                  <a:gd name="T37" fmla="*/ 17 h 23"/>
                  <a:gd name="T38" fmla="*/ 24 w 48"/>
                  <a:gd name="T39" fmla="*/ 16 h 23"/>
                  <a:gd name="T40" fmla="*/ 19 w 48"/>
                  <a:gd name="T41" fmla="*/ 17 h 23"/>
                  <a:gd name="T42" fmla="*/ 19 w 48"/>
                  <a:gd name="T43" fmla="*/ 17 h 23"/>
                  <a:gd name="T44" fmla="*/ 15 w 48"/>
                  <a:gd name="T45" fmla="*/ 16 h 23"/>
                  <a:gd name="T46" fmla="*/ 7 w 48"/>
                  <a:gd name="T47" fmla="*/ 9 h 23"/>
                  <a:gd name="T48" fmla="*/ 6 w 48"/>
                  <a:gd name="T49" fmla="*/ 8 h 23"/>
                  <a:gd name="T50" fmla="*/ 10 w 48"/>
                  <a:gd name="T51" fmla="*/ 7 h 23"/>
                  <a:gd name="T52" fmla="*/ 10 w 48"/>
                  <a:gd name="T53" fmla="*/ 7 h 23"/>
                  <a:gd name="T54" fmla="*/ 11 w 48"/>
                  <a:gd name="T55" fmla="*/ 7 h 23"/>
                  <a:gd name="T56" fmla="*/ 19 w 48"/>
                  <a:gd name="T57" fmla="*/ 8 h 23"/>
                  <a:gd name="T58" fmla="*/ 25 w 48"/>
                  <a:gd name="T59" fmla="*/ 14 h 23"/>
                  <a:gd name="T60" fmla="*/ 26 w 48"/>
                  <a:gd name="T61" fmla="*/ 15 h 23"/>
                  <a:gd name="T62" fmla="*/ 24 w 48"/>
                  <a:gd name="T63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8" h="23">
                    <a:moveTo>
                      <a:pt x="45" y="17"/>
                    </a:moveTo>
                    <a:cubicBezTo>
                      <a:pt x="42" y="16"/>
                      <a:pt x="39" y="16"/>
                      <a:pt x="36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3"/>
                      <a:pt x="32" y="12"/>
                      <a:pt x="30" y="10"/>
                    </a:cubicBezTo>
                    <a:cubicBezTo>
                      <a:pt x="28" y="7"/>
                      <a:pt x="25" y="4"/>
                      <a:pt x="21" y="2"/>
                    </a:cubicBezTo>
                    <a:cubicBezTo>
                      <a:pt x="16" y="1"/>
                      <a:pt x="12" y="0"/>
                      <a:pt x="9" y="0"/>
                    </a:cubicBezTo>
                    <a:cubicBezTo>
                      <a:pt x="5" y="1"/>
                      <a:pt x="2" y="2"/>
                      <a:pt x="1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2" y="16"/>
                      <a:pt x="7" y="20"/>
                      <a:pt x="12" y="22"/>
                    </a:cubicBezTo>
                    <a:cubicBezTo>
                      <a:pt x="14" y="23"/>
                      <a:pt x="16" y="23"/>
                      <a:pt x="19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2" y="23"/>
                      <a:pt x="24" y="23"/>
                      <a:pt x="26" y="22"/>
                    </a:cubicBezTo>
                    <a:cubicBezTo>
                      <a:pt x="28" y="21"/>
                      <a:pt x="30" y="21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8" y="22"/>
                      <a:pt x="41" y="22"/>
                      <a:pt x="44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23"/>
                      <a:pt x="48" y="22"/>
                      <a:pt x="48" y="20"/>
                    </a:cubicBezTo>
                    <a:cubicBezTo>
                      <a:pt x="48" y="19"/>
                      <a:pt x="47" y="17"/>
                      <a:pt x="45" y="17"/>
                    </a:cubicBezTo>
                    <a:close/>
                    <a:moveTo>
                      <a:pt x="24" y="16"/>
                    </a:moveTo>
                    <a:cubicBezTo>
                      <a:pt x="23" y="17"/>
                      <a:pt x="21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6" y="17"/>
                      <a:pt x="15" y="16"/>
                    </a:cubicBezTo>
                    <a:cubicBezTo>
                      <a:pt x="10" y="14"/>
                      <a:pt x="7" y="11"/>
                      <a:pt x="7" y="9"/>
                    </a:cubicBezTo>
                    <a:cubicBezTo>
                      <a:pt x="6" y="9"/>
                      <a:pt x="6" y="8"/>
                      <a:pt x="6" y="8"/>
                    </a:cubicBezTo>
                    <a:cubicBezTo>
                      <a:pt x="7" y="7"/>
                      <a:pt x="8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1" y="7"/>
                    </a:cubicBezTo>
                    <a:cubicBezTo>
                      <a:pt x="13" y="7"/>
                      <a:pt x="16" y="7"/>
                      <a:pt x="19" y="8"/>
                    </a:cubicBezTo>
                    <a:cubicBezTo>
                      <a:pt x="22" y="9"/>
                      <a:pt x="24" y="12"/>
                      <a:pt x="25" y="14"/>
                    </a:cubicBezTo>
                    <a:cubicBezTo>
                      <a:pt x="26" y="14"/>
                      <a:pt x="26" y="15"/>
                      <a:pt x="26" y="15"/>
                    </a:cubicBezTo>
                    <a:cubicBezTo>
                      <a:pt x="26" y="16"/>
                      <a:pt x="25" y="16"/>
                      <a:pt x="24" y="16"/>
                    </a:cubicBez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7" name="Freeform 87"/>
              <p:cNvSpPr>
                <a:spLocks/>
              </p:cNvSpPr>
              <p:nvPr/>
            </p:nvSpPr>
            <p:spPr bwMode="auto">
              <a:xfrm>
                <a:off x="6705" y="2792"/>
                <a:ext cx="15" cy="10"/>
              </a:xfrm>
              <a:custGeom>
                <a:avLst/>
                <a:gdLst>
                  <a:gd name="T0" fmla="*/ 6 w 9"/>
                  <a:gd name="T1" fmla="*/ 0 h 6"/>
                  <a:gd name="T2" fmla="*/ 4 w 9"/>
                  <a:gd name="T3" fmla="*/ 0 h 6"/>
                  <a:gd name="T4" fmla="*/ 0 w 9"/>
                  <a:gd name="T5" fmla="*/ 3 h 6"/>
                  <a:gd name="T6" fmla="*/ 3 w 9"/>
                  <a:gd name="T7" fmla="*/ 6 h 6"/>
                  <a:gd name="T8" fmla="*/ 5 w 9"/>
                  <a:gd name="T9" fmla="*/ 6 h 6"/>
                  <a:gd name="T10" fmla="*/ 6 w 9"/>
                  <a:gd name="T11" fmla="*/ 6 h 6"/>
                  <a:gd name="T12" fmla="*/ 8 w 9"/>
                  <a:gd name="T13" fmla="*/ 5 h 6"/>
                  <a:gd name="T14" fmla="*/ 9 w 9"/>
                  <a:gd name="T15" fmla="*/ 3 h 6"/>
                  <a:gd name="T16" fmla="*/ 6 w 9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6"/>
                      <a:pt x="7" y="6"/>
                      <a:pt x="8" y="5"/>
                    </a:cubicBezTo>
                    <a:cubicBezTo>
                      <a:pt x="8" y="5"/>
                      <a:pt x="9" y="4"/>
                      <a:pt x="9" y="3"/>
                    </a:cubicBezTo>
                    <a:cubicBezTo>
                      <a:pt x="9" y="3"/>
                      <a:pt x="9" y="0"/>
                      <a:pt x="6" y="0"/>
                    </a:cubicBez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8" name="Freeform 88"/>
              <p:cNvSpPr>
                <a:spLocks/>
              </p:cNvSpPr>
              <p:nvPr/>
            </p:nvSpPr>
            <p:spPr bwMode="auto">
              <a:xfrm>
                <a:off x="6785" y="2555"/>
                <a:ext cx="9" cy="19"/>
              </a:xfrm>
              <a:custGeom>
                <a:avLst/>
                <a:gdLst>
                  <a:gd name="T0" fmla="*/ 0 w 5"/>
                  <a:gd name="T1" fmla="*/ 9 h 11"/>
                  <a:gd name="T2" fmla="*/ 1 w 5"/>
                  <a:gd name="T3" fmla="*/ 11 h 11"/>
                  <a:gd name="T4" fmla="*/ 1 w 5"/>
                  <a:gd name="T5" fmla="*/ 11 h 11"/>
                  <a:gd name="T6" fmla="*/ 2 w 5"/>
                  <a:gd name="T7" fmla="*/ 10 h 11"/>
                  <a:gd name="T8" fmla="*/ 5 w 5"/>
                  <a:gd name="T9" fmla="*/ 6 h 11"/>
                  <a:gd name="T10" fmla="*/ 3 w 5"/>
                  <a:gd name="T11" fmla="*/ 0 h 11"/>
                  <a:gd name="T12" fmla="*/ 0 w 5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0" y="9"/>
                    </a:moveTo>
                    <a:cubicBezTo>
                      <a:pt x="0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2" y="11"/>
                      <a:pt x="2" y="10"/>
                    </a:cubicBezTo>
                    <a:cubicBezTo>
                      <a:pt x="3" y="9"/>
                      <a:pt x="4" y="8"/>
                      <a:pt x="5" y="6"/>
                    </a:cubicBezTo>
                    <a:cubicBezTo>
                      <a:pt x="5" y="4"/>
                      <a:pt x="4" y="2"/>
                      <a:pt x="3" y="0"/>
                    </a:cubicBezTo>
                    <a:cubicBezTo>
                      <a:pt x="0" y="3"/>
                      <a:pt x="0" y="7"/>
                      <a:pt x="0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9" name="Freeform 89"/>
              <p:cNvSpPr>
                <a:spLocks noEditPoints="1"/>
              </p:cNvSpPr>
              <p:nvPr/>
            </p:nvSpPr>
            <p:spPr bwMode="auto">
              <a:xfrm>
                <a:off x="6773" y="2516"/>
                <a:ext cx="31" cy="68"/>
              </a:xfrm>
              <a:custGeom>
                <a:avLst/>
                <a:gdLst>
                  <a:gd name="T0" fmla="*/ 14 w 18"/>
                  <a:gd name="T1" fmla="*/ 19 h 40"/>
                  <a:gd name="T2" fmla="*/ 14 w 18"/>
                  <a:gd name="T3" fmla="*/ 18 h 40"/>
                  <a:gd name="T4" fmla="*/ 15 w 18"/>
                  <a:gd name="T5" fmla="*/ 3 h 40"/>
                  <a:gd name="T6" fmla="*/ 13 w 18"/>
                  <a:gd name="T7" fmla="*/ 0 h 40"/>
                  <a:gd name="T8" fmla="*/ 10 w 18"/>
                  <a:gd name="T9" fmla="*/ 3 h 40"/>
                  <a:gd name="T10" fmla="*/ 8 w 18"/>
                  <a:gd name="T11" fmla="*/ 18 h 40"/>
                  <a:gd name="T12" fmla="*/ 8 w 18"/>
                  <a:gd name="T13" fmla="*/ 18 h 40"/>
                  <a:gd name="T14" fmla="*/ 2 w 18"/>
                  <a:gd name="T15" fmla="*/ 34 h 40"/>
                  <a:gd name="T16" fmla="*/ 8 w 18"/>
                  <a:gd name="T17" fmla="*/ 40 h 40"/>
                  <a:gd name="T18" fmla="*/ 14 w 18"/>
                  <a:gd name="T19" fmla="*/ 37 h 40"/>
                  <a:gd name="T20" fmla="*/ 17 w 18"/>
                  <a:gd name="T21" fmla="*/ 30 h 40"/>
                  <a:gd name="T22" fmla="*/ 14 w 18"/>
                  <a:gd name="T23" fmla="*/ 19 h 40"/>
                  <a:gd name="T24" fmla="*/ 12 w 18"/>
                  <a:gd name="T25" fmla="*/ 29 h 40"/>
                  <a:gd name="T26" fmla="*/ 9 w 18"/>
                  <a:gd name="T27" fmla="*/ 33 h 40"/>
                  <a:gd name="T28" fmla="*/ 8 w 18"/>
                  <a:gd name="T29" fmla="*/ 34 h 40"/>
                  <a:gd name="T30" fmla="*/ 8 w 18"/>
                  <a:gd name="T31" fmla="*/ 34 h 40"/>
                  <a:gd name="T32" fmla="*/ 7 w 18"/>
                  <a:gd name="T33" fmla="*/ 32 h 40"/>
                  <a:gd name="T34" fmla="*/ 10 w 18"/>
                  <a:gd name="T35" fmla="*/ 23 h 40"/>
                  <a:gd name="T36" fmla="*/ 12 w 18"/>
                  <a:gd name="T37" fmla="*/ 2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40">
                    <a:moveTo>
                      <a:pt x="14" y="19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5" y="14"/>
                      <a:pt x="15" y="11"/>
                      <a:pt x="15" y="3"/>
                    </a:cubicBezTo>
                    <a:cubicBezTo>
                      <a:pt x="15" y="2"/>
                      <a:pt x="14" y="0"/>
                      <a:pt x="13" y="0"/>
                    </a:cubicBezTo>
                    <a:cubicBezTo>
                      <a:pt x="11" y="0"/>
                      <a:pt x="10" y="2"/>
                      <a:pt x="10" y="3"/>
                    </a:cubicBezTo>
                    <a:cubicBezTo>
                      <a:pt x="9" y="10"/>
                      <a:pt x="9" y="14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2" y="22"/>
                      <a:pt x="0" y="29"/>
                      <a:pt x="2" y="34"/>
                    </a:cubicBezTo>
                    <a:cubicBezTo>
                      <a:pt x="3" y="38"/>
                      <a:pt x="5" y="40"/>
                      <a:pt x="8" y="40"/>
                    </a:cubicBezTo>
                    <a:cubicBezTo>
                      <a:pt x="10" y="40"/>
                      <a:pt x="12" y="40"/>
                      <a:pt x="14" y="37"/>
                    </a:cubicBezTo>
                    <a:cubicBezTo>
                      <a:pt x="15" y="36"/>
                      <a:pt x="17" y="33"/>
                      <a:pt x="17" y="30"/>
                    </a:cubicBezTo>
                    <a:cubicBezTo>
                      <a:pt x="18" y="26"/>
                      <a:pt x="16" y="21"/>
                      <a:pt x="14" y="19"/>
                    </a:cubicBezTo>
                    <a:close/>
                    <a:moveTo>
                      <a:pt x="12" y="29"/>
                    </a:moveTo>
                    <a:cubicBezTo>
                      <a:pt x="11" y="31"/>
                      <a:pt x="10" y="32"/>
                      <a:pt x="9" y="33"/>
                    </a:cubicBezTo>
                    <a:cubicBezTo>
                      <a:pt x="9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7" y="34"/>
                      <a:pt x="7" y="32"/>
                    </a:cubicBezTo>
                    <a:cubicBezTo>
                      <a:pt x="7" y="30"/>
                      <a:pt x="7" y="26"/>
                      <a:pt x="10" y="23"/>
                    </a:cubicBezTo>
                    <a:cubicBezTo>
                      <a:pt x="11" y="25"/>
                      <a:pt x="12" y="27"/>
                      <a:pt x="12" y="29"/>
                    </a:cubicBez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0" name="Freeform 90"/>
              <p:cNvSpPr>
                <a:spLocks/>
              </p:cNvSpPr>
              <p:nvPr/>
            </p:nvSpPr>
            <p:spPr bwMode="auto">
              <a:xfrm>
                <a:off x="6548" y="2703"/>
                <a:ext cx="32" cy="43"/>
              </a:xfrm>
              <a:custGeom>
                <a:avLst/>
                <a:gdLst>
                  <a:gd name="T0" fmla="*/ 16 w 19"/>
                  <a:gd name="T1" fmla="*/ 17 h 25"/>
                  <a:gd name="T2" fmla="*/ 13 w 19"/>
                  <a:gd name="T3" fmla="*/ 21 h 25"/>
                  <a:gd name="T4" fmla="*/ 9 w 19"/>
                  <a:gd name="T5" fmla="*/ 24 h 25"/>
                  <a:gd name="T6" fmla="*/ 2 w 19"/>
                  <a:gd name="T7" fmla="*/ 24 h 25"/>
                  <a:gd name="T8" fmla="*/ 6 w 19"/>
                  <a:gd name="T9" fmla="*/ 6 h 25"/>
                  <a:gd name="T10" fmla="*/ 14 w 19"/>
                  <a:gd name="T11" fmla="*/ 1 h 25"/>
                  <a:gd name="T12" fmla="*/ 17 w 19"/>
                  <a:gd name="T13" fmla="*/ 0 h 25"/>
                  <a:gd name="T14" fmla="*/ 18 w 19"/>
                  <a:gd name="T15" fmla="*/ 0 h 25"/>
                  <a:gd name="T16" fmla="*/ 19 w 19"/>
                  <a:gd name="T17" fmla="*/ 6 h 25"/>
                  <a:gd name="T18" fmla="*/ 18 w 19"/>
                  <a:gd name="T19" fmla="*/ 12 h 25"/>
                  <a:gd name="T20" fmla="*/ 16 w 19"/>
                  <a:gd name="T21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25">
                    <a:moveTo>
                      <a:pt x="16" y="17"/>
                    </a:moveTo>
                    <a:cubicBezTo>
                      <a:pt x="15" y="19"/>
                      <a:pt x="14" y="20"/>
                      <a:pt x="13" y="21"/>
                    </a:cubicBezTo>
                    <a:cubicBezTo>
                      <a:pt x="11" y="23"/>
                      <a:pt x="10" y="23"/>
                      <a:pt x="9" y="24"/>
                    </a:cubicBezTo>
                    <a:cubicBezTo>
                      <a:pt x="6" y="25"/>
                      <a:pt x="4" y="25"/>
                      <a:pt x="2" y="24"/>
                    </a:cubicBezTo>
                    <a:cubicBezTo>
                      <a:pt x="0" y="20"/>
                      <a:pt x="2" y="13"/>
                      <a:pt x="6" y="6"/>
                    </a:cubicBezTo>
                    <a:cubicBezTo>
                      <a:pt x="8" y="3"/>
                      <a:pt x="11" y="2"/>
                      <a:pt x="14" y="1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18" y="0"/>
                      <a:pt x="19" y="2"/>
                      <a:pt x="19" y="6"/>
                    </a:cubicBezTo>
                    <a:cubicBezTo>
                      <a:pt x="19" y="8"/>
                      <a:pt x="19" y="10"/>
                      <a:pt x="18" y="12"/>
                    </a:cubicBezTo>
                    <a:cubicBezTo>
                      <a:pt x="18" y="13"/>
                      <a:pt x="17" y="15"/>
                      <a:pt x="16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1" name="Freeform 91"/>
              <p:cNvSpPr>
                <a:spLocks noEditPoints="1"/>
              </p:cNvSpPr>
              <p:nvPr/>
            </p:nvSpPr>
            <p:spPr bwMode="auto">
              <a:xfrm>
                <a:off x="6541" y="2666"/>
                <a:ext cx="54" cy="85"/>
              </a:xfrm>
              <a:custGeom>
                <a:avLst/>
                <a:gdLst>
                  <a:gd name="T0" fmla="*/ 30 w 32"/>
                  <a:gd name="T1" fmla="*/ 0 h 50"/>
                  <a:gd name="T2" fmla="*/ 26 w 32"/>
                  <a:gd name="T3" fmla="*/ 2 h 50"/>
                  <a:gd name="T4" fmla="*/ 20 w 32"/>
                  <a:gd name="T5" fmla="*/ 19 h 50"/>
                  <a:gd name="T6" fmla="*/ 16 w 32"/>
                  <a:gd name="T7" fmla="*/ 20 h 50"/>
                  <a:gd name="T8" fmla="*/ 8 w 32"/>
                  <a:gd name="T9" fmla="*/ 27 h 50"/>
                  <a:gd name="T10" fmla="*/ 4 w 32"/>
                  <a:gd name="T11" fmla="*/ 47 h 50"/>
                  <a:gd name="T12" fmla="*/ 10 w 32"/>
                  <a:gd name="T13" fmla="*/ 50 h 50"/>
                  <a:gd name="T14" fmla="*/ 14 w 32"/>
                  <a:gd name="T15" fmla="*/ 49 h 50"/>
                  <a:gd name="T16" fmla="*/ 19 w 32"/>
                  <a:gd name="T17" fmla="*/ 46 h 50"/>
                  <a:gd name="T18" fmla="*/ 23 w 32"/>
                  <a:gd name="T19" fmla="*/ 41 h 50"/>
                  <a:gd name="T20" fmla="*/ 25 w 32"/>
                  <a:gd name="T21" fmla="*/ 34 h 50"/>
                  <a:gd name="T22" fmla="*/ 26 w 32"/>
                  <a:gd name="T23" fmla="*/ 28 h 50"/>
                  <a:gd name="T24" fmla="*/ 25 w 32"/>
                  <a:gd name="T25" fmla="*/ 22 h 50"/>
                  <a:gd name="T26" fmla="*/ 32 w 32"/>
                  <a:gd name="T27" fmla="*/ 4 h 50"/>
                  <a:gd name="T28" fmla="*/ 30 w 32"/>
                  <a:gd name="T29" fmla="*/ 0 h 50"/>
                  <a:gd name="T30" fmla="*/ 19 w 32"/>
                  <a:gd name="T31" fmla="*/ 33 h 50"/>
                  <a:gd name="T32" fmla="*/ 18 w 32"/>
                  <a:gd name="T33" fmla="*/ 38 h 50"/>
                  <a:gd name="T34" fmla="*/ 15 w 32"/>
                  <a:gd name="T35" fmla="*/ 41 h 50"/>
                  <a:gd name="T36" fmla="*/ 12 w 32"/>
                  <a:gd name="T37" fmla="*/ 43 h 50"/>
                  <a:gd name="T38" fmla="*/ 10 w 32"/>
                  <a:gd name="T39" fmla="*/ 44 h 50"/>
                  <a:gd name="T40" fmla="*/ 9 w 32"/>
                  <a:gd name="T41" fmla="*/ 44 h 50"/>
                  <a:gd name="T42" fmla="*/ 13 w 32"/>
                  <a:gd name="T43" fmla="*/ 30 h 50"/>
                  <a:gd name="T44" fmla="*/ 19 w 32"/>
                  <a:gd name="T45" fmla="*/ 26 h 50"/>
                  <a:gd name="T46" fmla="*/ 19 w 32"/>
                  <a:gd name="T47" fmla="*/ 25 h 50"/>
                  <a:gd name="T48" fmla="*/ 20 w 32"/>
                  <a:gd name="T49" fmla="*/ 28 h 50"/>
                  <a:gd name="T50" fmla="*/ 19 w 32"/>
                  <a:gd name="T51" fmla="*/ 3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" h="50">
                    <a:moveTo>
                      <a:pt x="30" y="0"/>
                    </a:moveTo>
                    <a:cubicBezTo>
                      <a:pt x="28" y="0"/>
                      <a:pt x="27" y="1"/>
                      <a:pt x="26" y="2"/>
                    </a:cubicBezTo>
                    <a:cubicBezTo>
                      <a:pt x="25" y="8"/>
                      <a:pt x="22" y="14"/>
                      <a:pt x="20" y="19"/>
                    </a:cubicBezTo>
                    <a:cubicBezTo>
                      <a:pt x="19" y="19"/>
                      <a:pt x="18" y="19"/>
                      <a:pt x="16" y="20"/>
                    </a:cubicBezTo>
                    <a:cubicBezTo>
                      <a:pt x="14" y="21"/>
                      <a:pt x="10" y="23"/>
                      <a:pt x="8" y="27"/>
                    </a:cubicBezTo>
                    <a:cubicBezTo>
                      <a:pt x="3" y="34"/>
                      <a:pt x="0" y="43"/>
                      <a:pt x="4" y="47"/>
                    </a:cubicBezTo>
                    <a:cubicBezTo>
                      <a:pt x="6" y="49"/>
                      <a:pt x="8" y="50"/>
                      <a:pt x="10" y="50"/>
                    </a:cubicBezTo>
                    <a:cubicBezTo>
                      <a:pt x="11" y="50"/>
                      <a:pt x="13" y="49"/>
                      <a:pt x="14" y="49"/>
                    </a:cubicBezTo>
                    <a:cubicBezTo>
                      <a:pt x="16" y="48"/>
                      <a:pt x="17" y="47"/>
                      <a:pt x="19" y="46"/>
                    </a:cubicBezTo>
                    <a:cubicBezTo>
                      <a:pt x="20" y="44"/>
                      <a:pt x="22" y="43"/>
                      <a:pt x="23" y="41"/>
                    </a:cubicBezTo>
                    <a:cubicBezTo>
                      <a:pt x="24" y="39"/>
                      <a:pt x="25" y="37"/>
                      <a:pt x="25" y="34"/>
                    </a:cubicBezTo>
                    <a:cubicBezTo>
                      <a:pt x="26" y="32"/>
                      <a:pt x="26" y="30"/>
                      <a:pt x="26" y="28"/>
                    </a:cubicBezTo>
                    <a:cubicBezTo>
                      <a:pt x="26" y="25"/>
                      <a:pt x="25" y="23"/>
                      <a:pt x="25" y="22"/>
                    </a:cubicBezTo>
                    <a:cubicBezTo>
                      <a:pt x="28" y="16"/>
                      <a:pt x="30" y="10"/>
                      <a:pt x="32" y="4"/>
                    </a:cubicBezTo>
                    <a:cubicBezTo>
                      <a:pt x="32" y="3"/>
                      <a:pt x="31" y="1"/>
                      <a:pt x="30" y="0"/>
                    </a:cubicBezTo>
                    <a:close/>
                    <a:moveTo>
                      <a:pt x="19" y="33"/>
                    </a:moveTo>
                    <a:cubicBezTo>
                      <a:pt x="19" y="35"/>
                      <a:pt x="19" y="36"/>
                      <a:pt x="18" y="38"/>
                    </a:cubicBezTo>
                    <a:cubicBezTo>
                      <a:pt x="17" y="39"/>
                      <a:pt x="16" y="40"/>
                      <a:pt x="15" y="41"/>
                    </a:cubicBezTo>
                    <a:cubicBezTo>
                      <a:pt x="14" y="42"/>
                      <a:pt x="13" y="43"/>
                      <a:pt x="12" y="43"/>
                    </a:cubicBezTo>
                    <a:cubicBezTo>
                      <a:pt x="11" y="44"/>
                      <a:pt x="10" y="44"/>
                      <a:pt x="10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7" y="42"/>
                      <a:pt x="8" y="36"/>
                      <a:pt x="13" y="30"/>
                    </a:cubicBezTo>
                    <a:cubicBezTo>
                      <a:pt x="14" y="28"/>
                      <a:pt x="17" y="26"/>
                      <a:pt x="19" y="2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6"/>
                      <a:pt x="20" y="27"/>
                      <a:pt x="20" y="28"/>
                    </a:cubicBezTo>
                    <a:cubicBezTo>
                      <a:pt x="20" y="30"/>
                      <a:pt x="20" y="32"/>
                      <a:pt x="19" y="33"/>
                    </a:cubicBez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2" name="Freeform 92"/>
              <p:cNvSpPr>
                <a:spLocks/>
              </p:cNvSpPr>
              <p:nvPr/>
            </p:nvSpPr>
            <p:spPr bwMode="auto">
              <a:xfrm>
                <a:off x="6600" y="2695"/>
                <a:ext cx="28" cy="42"/>
              </a:xfrm>
              <a:custGeom>
                <a:avLst/>
                <a:gdLst>
                  <a:gd name="T0" fmla="*/ 14 w 16"/>
                  <a:gd name="T1" fmla="*/ 16 h 25"/>
                  <a:gd name="T2" fmla="*/ 9 w 16"/>
                  <a:gd name="T3" fmla="*/ 23 h 25"/>
                  <a:gd name="T4" fmla="*/ 3 w 16"/>
                  <a:gd name="T5" fmla="*/ 23 h 25"/>
                  <a:gd name="T6" fmla="*/ 3 w 16"/>
                  <a:gd name="T7" fmla="*/ 8 h 25"/>
                  <a:gd name="T8" fmla="*/ 6 w 16"/>
                  <a:gd name="T9" fmla="*/ 4 h 25"/>
                  <a:gd name="T10" fmla="*/ 9 w 16"/>
                  <a:gd name="T11" fmla="*/ 1 h 25"/>
                  <a:gd name="T12" fmla="*/ 13 w 16"/>
                  <a:gd name="T13" fmla="*/ 0 h 25"/>
                  <a:gd name="T14" fmla="*/ 15 w 16"/>
                  <a:gd name="T15" fmla="*/ 5 h 25"/>
                  <a:gd name="T16" fmla="*/ 14 w 16"/>
                  <a:gd name="T17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25">
                    <a:moveTo>
                      <a:pt x="14" y="16"/>
                    </a:moveTo>
                    <a:cubicBezTo>
                      <a:pt x="13" y="19"/>
                      <a:pt x="11" y="21"/>
                      <a:pt x="9" y="23"/>
                    </a:cubicBezTo>
                    <a:cubicBezTo>
                      <a:pt x="7" y="24"/>
                      <a:pt x="4" y="25"/>
                      <a:pt x="3" y="23"/>
                    </a:cubicBezTo>
                    <a:cubicBezTo>
                      <a:pt x="0" y="21"/>
                      <a:pt x="1" y="14"/>
                      <a:pt x="3" y="8"/>
                    </a:cubicBezTo>
                    <a:cubicBezTo>
                      <a:pt x="4" y="6"/>
                      <a:pt x="5" y="5"/>
                      <a:pt x="6" y="4"/>
                    </a:cubicBezTo>
                    <a:cubicBezTo>
                      <a:pt x="7" y="3"/>
                      <a:pt x="8" y="2"/>
                      <a:pt x="9" y="1"/>
                    </a:cubicBezTo>
                    <a:cubicBezTo>
                      <a:pt x="11" y="0"/>
                      <a:pt x="13" y="0"/>
                      <a:pt x="13" y="0"/>
                    </a:cubicBezTo>
                    <a:cubicBezTo>
                      <a:pt x="13" y="0"/>
                      <a:pt x="14" y="2"/>
                      <a:pt x="15" y="5"/>
                    </a:cubicBezTo>
                    <a:cubicBezTo>
                      <a:pt x="15" y="8"/>
                      <a:pt x="16" y="12"/>
                      <a:pt x="14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3" name="Freeform 93"/>
              <p:cNvSpPr>
                <a:spLocks noEditPoints="1"/>
              </p:cNvSpPr>
              <p:nvPr/>
            </p:nvSpPr>
            <p:spPr bwMode="auto">
              <a:xfrm>
                <a:off x="6594" y="2666"/>
                <a:ext cx="39" cy="75"/>
              </a:xfrm>
              <a:custGeom>
                <a:avLst/>
                <a:gdLst>
                  <a:gd name="T0" fmla="*/ 21 w 23"/>
                  <a:gd name="T1" fmla="*/ 1 h 44"/>
                  <a:gd name="T2" fmla="*/ 17 w 23"/>
                  <a:gd name="T3" fmla="*/ 3 h 44"/>
                  <a:gd name="T4" fmla="*/ 17 w 23"/>
                  <a:gd name="T5" fmla="*/ 5 h 44"/>
                  <a:gd name="T6" fmla="*/ 15 w 23"/>
                  <a:gd name="T7" fmla="*/ 12 h 44"/>
                  <a:gd name="T8" fmla="*/ 15 w 23"/>
                  <a:gd name="T9" fmla="*/ 15 h 44"/>
                  <a:gd name="T10" fmla="*/ 12 w 23"/>
                  <a:gd name="T11" fmla="*/ 16 h 44"/>
                  <a:gd name="T12" fmla="*/ 8 w 23"/>
                  <a:gd name="T13" fmla="*/ 19 h 44"/>
                  <a:gd name="T14" fmla="*/ 5 w 23"/>
                  <a:gd name="T15" fmla="*/ 23 h 44"/>
                  <a:gd name="T16" fmla="*/ 5 w 23"/>
                  <a:gd name="T17" fmla="*/ 43 h 44"/>
                  <a:gd name="T18" fmla="*/ 9 w 23"/>
                  <a:gd name="T19" fmla="*/ 44 h 44"/>
                  <a:gd name="T20" fmla="*/ 14 w 23"/>
                  <a:gd name="T21" fmla="*/ 42 h 44"/>
                  <a:gd name="T22" fmla="*/ 14 w 23"/>
                  <a:gd name="T23" fmla="*/ 42 h 44"/>
                  <a:gd name="T24" fmla="*/ 21 w 23"/>
                  <a:gd name="T25" fmla="*/ 34 h 44"/>
                  <a:gd name="T26" fmla="*/ 22 w 23"/>
                  <a:gd name="T27" fmla="*/ 22 h 44"/>
                  <a:gd name="T28" fmla="*/ 20 w 23"/>
                  <a:gd name="T29" fmla="*/ 17 h 44"/>
                  <a:gd name="T30" fmla="*/ 21 w 23"/>
                  <a:gd name="T31" fmla="*/ 14 h 44"/>
                  <a:gd name="T32" fmla="*/ 23 w 23"/>
                  <a:gd name="T33" fmla="*/ 6 h 44"/>
                  <a:gd name="T34" fmla="*/ 23 w 23"/>
                  <a:gd name="T35" fmla="*/ 4 h 44"/>
                  <a:gd name="T36" fmla="*/ 21 w 23"/>
                  <a:gd name="T37" fmla="*/ 1 h 44"/>
                  <a:gd name="T38" fmla="*/ 16 w 23"/>
                  <a:gd name="T39" fmla="*/ 32 h 44"/>
                  <a:gd name="T40" fmla="*/ 11 w 23"/>
                  <a:gd name="T41" fmla="*/ 38 h 44"/>
                  <a:gd name="T42" fmla="*/ 9 w 23"/>
                  <a:gd name="T43" fmla="*/ 38 h 44"/>
                  <a:gd name="T44" fmla="*/ 10 w 23"/>
                  <a:gd name="T45" fmla="*/ 26 h 44"/>
                  <a:gd name="T46" fmla="*/ 12 w 23"/>
                  <a:gd name="T47" fmla="*/ 23 h 44"/>
                  <a:gd name="T48" fmla="*/ 15 w 23"/>
                  <a:gd name="T49" fmla="*/ 21 h 44"/>
                  <a:gd name="T50" fmla="*/ 15 w 23"/>
                  <a:gd name="T51" fmla="*/ 21 h 44"/>
                  <a:gd name="T52" fmla="*/ 16 w 23"/>
                  <a:gd name="T53" fmla="*/ 23 h 44"/>
                  <a:gd name="T54" fmla="*/ 16 w 23"/>
                  <a:gd name="T55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" h="44">
                    <a:moveTo>
                      <a:pt x="21" y="1"/>
                    </a:moveTo>
                    <a:cubicBezTo>
                      <a:pt x="19" y="0"/>
                      <a:pt x="18" y="1"/>
                      <a:pt x="17" y="3"/>
                    </a:cubicBezTo>
                    <a:cubicBezTo>
                      <a:pt x="17" y="4"/>
                      <a:pt x="17" y="4"/>
                      <a:pt x="17" y="5"/>
                    </a:cubicBezTo>
                    <a:cubicBezTo>
                      <a:pt x="17" y="7"/>
                      <a:pt x="16" y="10"/>
                      <a:pt x="15" y="12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4" y="15"/>
                      <a:pt x="13" y="15"/>
                      <a:pt x="12" y="16"/>
                    </a:cubicBezTo>
                    <a:cubicBezTo>
                      <a:pt x="11" y="17"/>
                      <a:pt x="9" y="17"/>
                      <a:pt x="8" y="19"/>
                    </a:cubicBezTo>
                    <a:cubicBezTo>
                      <a:pt x="7" y="20"/>
                      <a:pt x="5" y="22"/>
                      <a:pt x="5" y="23"/>
                    </a:cubicBezTo>
                    <a:cubicBezTo>
                      <a:pt x="2" y="30"/>
                      <a:pt x="0" y="39"/>
                      <a:pt x="5" y="43"/>
                    </a:cubicBezTo>
                    <a:cubicBezTo>
                      <a:pt x="6" y="44"/>
                      <a:pt x="8" y="44"/>
                      <a:pt x="9" y="44"/>
                    </a:cubicBezTo>
                    <a:cubicBezTo>
                      <a:pt x="11" y="44"/>
                      <a:pt x="13" y="44"/>
                      <a:pt x="14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7" y="40"/>
                      <a:pt x="20" y="37"/>
                      <a:pt x="21" y="34"/>
                    </a:cubicBezTo>
                    <a:cubicBezTo>
                      <a:pt x="22" y="30"/>
                      <a:pt x="23" y="26"/>
                      <a:pt x="22" y="22"/>
                    </a:cubicBezTo>
                    <a:cubicBezTo>
                      <a:pt x="21" y="20"/>
                      <a:pt x="21" y="18"/>
                      <a:pt x="20" y="17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2" y="12"/>
                      <a:pt x="22" y="9"/>
                      <a:pt x="23" y="6"/>
                    </a:cubicBezTo>
                    <a:cubicBezTo>
                      <a:pt x="23" y="5"/>
                      <a:pt x="23" y="5"/>
                      <a:pt x="23" y="4"/>
                    </a:cubicBezTo>
                    <a:cubicBezTo>
                      <a:pt x="23" y="2"/>
                      <a:pt x="22" y="1"/>
                      <a:pt x="21" y="1"/>
                    </a:cubicBezTo>
                    <a:close/>
                    <a:moveTo>
                      <a:pt x="16" y="32"/>
                    </a:moveTo>
                    <a:cubicBezTo>
                      <a:pt x="14" y="35"/>
                      <a:pt x="12" y="37"/>
                      <a:pt x="11" y="38"/>
                    </a:cubicBezTo>
                    <a:cubicBezTo>
                      <a:pt x="10" y="38"/>
                      <a:pt x="9" y="38"/>
                      <a:pt x="9" y="38"/>
                    </a:cubicBezTo>
                    <a:cubicBezTo>
                      <a:pt x="7" y="37"/>
                      <a:pt x="7" y="32"/>
                      <a:pt x="10" y="26"/>
                    </a:cubicBezTo>
                    <a:cubicBezTo>
                      <a:pt x="11" y="25"/>
                      <a:pt x="11" y="24"/>
                      <a:pt x="12" y="23"/>
                    </a:cubicBezTo>
                    <a:cubicBezTo>
                      <a:pt x="13" y="22"/>
                      <a:pt x="14" y="22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6" y="22"/>
                      <a:pt x="16" y="23"/>
                    </a:cubicBezTo>
                    <a:cubicBezTo>
                      <a:pt x="17" y="26"/>
                      <a:pt x="17" y="29"/>
                      <a:pt x="16" y="32"/>
                    </a:cubicBez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4" name="Freeform 94"/>
              <p:cNvSpPr>
                <a:spLocks/>
              </p:cNvSpPr>
              <p:nvPr/>
            </p:nvSpPr>
            <p:spPr bwMode="auto">
              <a:xfrm>
                <a:off x="6650" y="2676"/>
                <a:ext cx="22" cy="39"/>
              </a:xfrm>
              <a:custGeom>
                <a:avLst/>
                <a:gdLst>
                  <a:gd name="T0" fmla="*/ 12 w 13"/>
                  <a:gd name="T1" fmla="*/ 14 h 23"/>
                  <a:gd name="T2" fmla="*/ 8 w 13"/>
                  <a:gd name="T3" fmla="*/ 21 h 23"/>
                  <a:gd name="T4" fmla="*/ 3 w 13"/>
                  <a:gd name="T5" fmla="*/ 22 h 23"/>
                  <a:gd name="T6" fmla="*/ 0 w 13"/>
                  <a:gd name="T7" fmla="*/ 17 h 23"/>
                  <a:gd name="T8" fmla="*/ 1 w 13"/>
                  <a:gd name="T9" fmla="*/ 8 h 23"/>
                  <a:gd name="T10" fmla="*/ 6 w 13"/>
                  <a:gd name="T11" fmla="*/ 2 h 23"/>
                  <a:gd name="T12" fmla="*/ 9 w 13"/>
                  <a:gd name="T13" fmla="*/ 0 h 23"/>
                  <a:gd name="T14" fmla="*/ 11 w 13"/>
                  <a:gd name="T15" fmla="*/ 4 h 23"/>
                  <a:gd name="T16" fmla="*/ 12 w 13"/>
                  <a:gd name="T17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3">
                    <a:moveTo>
                      <a:pt x="12" y="14"/>
                    </a:moveTo>
                    <a:cubicBezTo>
                      <a:pt x="11" y="17"/>
                      <a:pt x="10" y="19"/>
                      <a:pt x="8" y="21"/>
                    </a:cubicBezTo>
                    <a:cubicBezTo>
                      <a:pt x="7" y="22"/>
                      <a:pt x="5" y="23"/>
                      <a:pt x="3" y="22"/>
                    </a:cubicBezTo>
                    <a:cubicBezTo>
                      <a:pt x="2" y="21"/>
                      <a:pt x="1" y="19"/>
                      <a:pt x="0" y="17"/>
                    </a:cubicBezTo>
                    <a:cubicBezTo>
                      <a:pt x="0" y="14"/>
                      <a:pt x="0" y="11"/>
                      <a:pt x="1" y="8"/>
                    </a:cubicBezTo>
                    <a:cubicBezTo>
                      <a:pt x="2" y="5"/>
                      <a:pt x="4" y="3"/>
                      <a:pt x="6" y="2"/>
                    </a:cubicBezTo>
                    <a:cubicBezTo>
                      <a:pt x="7" y="0"/>
                      <a:pt x="9" y="0"/>
                      <a:pt x="9" y="0"/>
                    </a:cubicBezTo>
                    <a:cubicBezTo>
                      <a:pt x="9" y="0"/>
                      <a:pt x="10" y="2"/>
                      <a:pt x="11" y="4"/>
                    </a:cubicBezTo>
                    <a:cubicBezTo>
                      <a:pt x="12" y="7"/>
                      <a:pt x="13" y="11"/>
                      <a:pt x="12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5" name="Freeform 95"/>
              <p:cNvSpPr>
                <a:spLocks noEditPoints="1"/>
              </p:cNvSpPr>
              <p:nvPr/>
            </p:nvSpPr>
            <p:spPr bwMode="auto">
              <a:xfrm>
                <a:off x="6645" y="2647"/>
                <a:ext cx="32" cy="72"/>
              </a:xfrm>
              <a:custGeom>
                <a:avLst/>
                <a:gdLst>
                  <a:gd name="T0" fmla="*/ 17 w 19"/>
                  <a:gd name="T1" fmla="*/ 20 h 42"/>
                  <a:gd name="T2" fmla="*/ 15 w 19"/>
                  <a:gd name="T3" fmla="*/ 16 h 42"/>
                  <a:gd name="T4" fmla="*/ 15 w 19"/>
                  <a:gd name="T5" fmla="*/ 14 h 42"/>
                  <a:gd name="T6" fmla="*/ 15 w 19"/>
                  <a:gd name="T7" fmla="*/ 13 h 42"/>
                  <a:gd name="T8" fmla="*/ 16 w 19"/>
                  <a:gd name="T9" fmla="*/ 6 h 42"/>
                  <a:gd name="T10" fmla="*/ 16 w 19"/>
                  <a:gd name="T11" fmla="*/ 3 h 42"/>
                  <a:gd name="T12" fmla="*/ 13 w 19"/>
                  <a:gd name="T13" fmla="*/ 0 h 42"/>
                  <a:gd name="T14" fmla="*/ 13 w 19"/>
                  <a:gd name="T15" fmla="*/ 0 h 42"/>
                  <a:gd name="T16" fmla="*/ 10 w 19"/>
                  <a:gd name="T17" fmla="*/ 3 h 42"/>
                  <a:gd name="T18" fmla="*/ 10 w 19"/>
                  <a:gd name="T19" fmla="*/ 6 h 42"/>
                  <a:gd name="T20" fmla="*/ 10 w 19"/>
                  <a:gd name="T21" fmla="*/ 12 h 42"/>
                  <a:gd name="T22" fmla="*/ 9 w 19"/>
                  <a:gd name="T23" fmla="*/ 13 h 42"/>
                  <a:gd name="T24" fmla="*/ 9 w 19"/>
                  <a:gd name="T25" fmla="*/ 15 h 42"/>
                  <a:gd name="T26" fmla="*/ 7 w 19"/>
                  <a:gd name="T27" fmla="*/ 16 h 42"/>
                  <a:gd name="T28" fmla="*/ 1 w 19"/>
                  <a:gd name="T29" fmla="*/ 24 h 42"/>
                  <a:gd name="T30" fmla="*/ 0 w 19"/>
                  <a:gd name="T31" fmla="*/ 34 h 42"/>
                  <a:gd name="T32" fmla="*/ 5 w 19"/>
                  <a:gd name="T33" fmla="*/ 42 h 42"/>
                  <a:gd name="T34" fmla="*/ 8 w 19"/>
                  <a:gd name="T35" fmla="*/ 42 h 42"/>
                  <a:gd name="T36" fmla="*/ 13 w 19"/>
                  <a:gd name="T37" fmla="*/ 40 h 42"/>
                  <a:gd name="T38" fmla="*/ 18 w 19"/>
                  <a:gd name="T39" fmla="*/ 31 h 42"/>
                  <a:gd name="T40" fmla="*/ 17 w 19"/>
                  <a:gd name="T41" fmla="*/ 20 h 42"/>
                  <a:gd name="T42" fmla="*/ 13 w 19"/>
                  <a:gd name="T43" fmla="*/ 30 h 42"/>
                  <a:gd name="T44" fmla="*/ 9 w 19"/>
                  <a:gd name="T45" fmla="*/ 36 h 42"/>
                  <a:gd name="T46" fmla="*/ 8 w 19"/>
                  <a:gd name="T47" fmla="*/ 36 h 42"/>
                  <a:gd name="T48" fmla="*/ 8 w 19"/>
                  <a:gd name="T49" fmla="*/ 36 h 42"/>
                  <a:gd name="T50" fmla="*/ 6 w 19"/>
                  <a:gd name="T51" fmla="*/ 33 h 42"/>
                  <a:gd name="T52" fmla="*/ 7 w 19"/>
                  <a:gd name="T53" fmla="*/ 26 h 42"/>
                  <a:gd name="T54" fmla="*/ 10 w 19"/>
                  <a:gd name="T55" fmla="*/ 21 h 42"/>
                  <a:gd name="T56" fmla="*/ 11 w 19"/>
                  <a:gd name="T57" fmla="*/ 21 h 42"/>
                  <a:gd name="T58" fmla="*/ 11 w 19"/>
                  <a:gd name="T59" fmla="*/ 22 h 42"/>
                  <a:gd name="T60" fmla="*/ 13 w 19"/>
                  <a:gd name="T61" fmla="*/ 3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" h="42">
                    <a:moveTo>
                      <a:pt x="17" y="20"/>
                    </a:moveTo>
                    <a:cubicBezTo>
                      <a:pt x="16" y="19"/>
                      <a:pt x="16" y="17"/>
                      <a:pt x="15" y="16"/>
                    </a:cubicBezTo>
                    <a:cubicBezTo>
                      <a:pt x="15" y="16"/>
                      <a:pt x="15" y="15"/>
                      <a:pt x="15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1"/>
                      <a:pt x="16" y="9"/>
                      <a:pt x="16" y="6"/>
                    </a:cubicBezTo>
                    <a:cubicBezTo>
                      <a:pt x="16" y="5"/>
                      <a:pt x="16" y="4"/>
                      <a:pt x="16" y="3"/>
                    </a:cubicBezTo>
                    <a:cubicBezTo>
                      <a:pt x="16" y="1"/>
                      <a:pt x="15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0" y="1"/>
                      <a:pt x="10" y="3"/>
                    </a:cubicBezTo>
                    <a:cubicBezTo>
                      <a:pt x="10" y="4"/>
                      <a:pt x="10" y="5"/>
                      <a:pt x="10" y="6"/>
                    </a:cubicBezTo>
                    <a:cubicBezTo>
                      <a:pt x="10" y="8"/>
                      <a:pt x="10" y="10"/>
                      <a:pt x="10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9" y="14"/>
                      <a:pt x="9" y="15"/>
                    </a:cubicBezTo>
                    <a:cubicBezTo>
                      <a:pt x="9" y="15"/>
                      <a:pt x="8" y="16"/>
                      <a:pt x="7" y="16"/>
                    </a:cubicBezTo>
                    <a:cubicBezTo>
                      <a:pt x="4" y="18"/>
                      <a:pt x="2" y="21"/>
                      <a:pt x="1" y="24"/>
                    </a:cubicBezTo>
                    <a:cubicBezTo>
                      <a:pt x="0" y="27"/>
                      <a:pt x="0" y="31"/>
                      <a:pt x="0" y="34"/>
                    </a:cubicBezTo>
                    <a:cubicBezTo>
                      <a:pt x="1" y="38"/>
                      <a:pt x="2" y="40"/>
                      <a:pt x="5" y="42"/>
                    </a:cubicBezTo>
                    <a:cubicBezTo>
                      <a:pt x="6" y="42"/>
                      <a:pt x="7" y="42"/>
                      <a:pt x="8" y="42"/>
                    </a:cubicBezTo>
                    <a:cubicBezTo>
                      <a:pt x="10" y="42"/>
                      <a:pt x="11" y="42"/>
                      <a:pt x="13" y="40"/>
                    </a:cubicBezTo>
                    <a:cubicBezTo>
                      <a:pt x="15" y="38"/>
                      <a:pt x="17" y="35"/>
                      <a:pt x="18" y="31"/>
                    </a:cubicBezTo>
                    <a:cubicBezTo>
                      <a:pt x="19" y="28"/>
                      <a:pt x="19" y="24"/>
                      <a:pt x="17" y="20"/>
                    </a:cubicBezTo>
                    <a:close/>
                    <a:moveTo>
                      <a:pt x="13" y="30"/>
                    </a:moveTo>
                    <a:cubicBezTo>
                      <a:pt x="12" y="32"/>
                      <a:pt x="11" y="35"/>
                      <a:pt x="9" y="36"/>
                    </a:cubicBezTo>
                    <a:cubicBezTo>
                      <a:pt x="9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7" y="36"/>
                      <a:pt x="7" y="35"/>
                      <a:pt x="6" y="33"/>
                    </a:cubicBezTo>
                    <a:cubicBezTo>
                      <a:pt x="6" y="31"/>
                      <a:pt x="6" y="28"/>
                      <a:pt x="7" y="26"/>
                    </a:cubicBezTo>
                    <a:cubicBezTo>
                      <a:pt x="7" y="24"/>
                      <a:pt x="9" y="22"/>
                      <a:pt x="10" y="21"/>
                    </a:cubicBezTo>
                    <a:cubicBezTo>
                      <a:pt x="10" y="21"/>
                      <a:pt x="11" y="21"/>
                      <a:pt x="11" y="21"/>
                    </a:cubicBezTo>
                    <a:cubicBezTo>
                      <a:pt x="11" y="21"/>
                      <a:pt x="11" y="22"/>
                      <a:pt x="11" y="22"/>
                    </a:cubicBezTo>
                    <a:cubicBezTo>
                      <a:pt x="12" y="25"/>
                      <a:pt x="13" y="27"/>
                      <a:pt x="13" y="30"/>
                    </a:cubicBez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6" name="Freeform 96"/>
              <p:cNvSpPr>
                <a:spLocks/>
              </p:cNvSpPr>
              <p:nvPr/>
            </p:nvSpPr>
            <p:spPr bwMode="auto">
              <a:xfrm>
                <a:off x="6691" y="2647"/>
                <a:ext cx="21" cy="36"/>
              </a:xfrm>
              <a:custGeom>
                <a:avLst/>
                <a:gdLst>
                  <a:gd name="T0" fmla="*/ 12 w 12"/>
                  <a:gd name="T1" fmla="*/ 12 h 21"/>
                  <a:gd name="T2" fmla="*/ 4 w 12"/>
                  <a:gd name="T3" fmla="*/ 20 h 21"/>
                  <a:gd name="T4" fmla="*/ 1 w 12"/>
                  <a:gd name="T5" fmla="*/ 16 h 21"/>
                  <a:gd name="T6" fmla="*/ 1 w 12"/>
                  <a:gd name="T7" fmla="*/ 8 h 21"/>
                  <a:gd name="T8" fmla="*/ 4 w 12"/>
                  <a:gd name="T9" fmla="*/ 2 h 21"/>
                  <a:gd name="T10" fmla="*/ 7 w 12"/>
                  <a:gd name="T11" fmla="*/ 0 h 21"/>
                  <a:gd name="T12" fmla="*/ 10 w 12"/>
                  <a:gd name="T13" fmla="*/ 4 h 21"/>
                  <a:gd name="T14" fmla="*/ 12 w 12"/>
                  <a:gd name="T15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21">
                    <a:moveTo>
                      <a:pt x="12" y="12"/>
                    </a:moveTo>
                    <a:cubicBezTo>
                      <a:pt x="11" y="17"/>
                      <a:pt x="7" y="21"/>
                      <a:pt x="4" y="20"/>
                    </a:cubicBezTo>
                    <a:cubicBezTo>
                      <a:pt x="3" y="20"/>
                      <a:pt x="2" y="18"/>
                      <a:pt x="1" y="16"/>
                    </a:cubicBezTo>
                    <a:cubicBezTo>
                      <a:pt x="1" y="13"/>
                      <a:pt x="0" y="11"/>
                      <a:pt x="1" y="8"/>
                    </a:cubicBezTo>
                    <a:cubicBezTo>
                      <a:pt x="1" y="5"/>
                      <a:pt x="3" y="3"/>
                      <a:pt x="4" y="2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7" y="0"/>
                      <a:pt x="8" y="1"/>
                      <a:pt x="10" y="4"/>
                    </a:cubicBezTo>
                    <a:cubicBezTo>
                      <a:pt x="11" y="6"/>
                      <a:pt x="12" y="9"/>
                      <a:pt x="12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7" name="Freeform 97"/>
              <p:cNvSpPr>
                <a:spLocks noEditPoints="1"/>
              </p:cNvSpPr>
              <p:nvPr/>
            </p:nvSpPr>
            <p:spPr bwMode="auto">
              <a:xfrm>
                <a:off x="6686" y="2616"/>
                <a:ext cx="31" cy="70"/>
              </a:xfrm>
              <a:custGeom>
                <a:avLst/>
                <a:gdLst>
                  <a:gd name="T0" fmla="*/ 15 w 18"/>
                  <a:gd name="T1" fmla="*/ 20 h 41"/>
                  <a:gd name="T2" fmla="*/ 13 w 18"/>
                  <a:gd name="T3" fmla="*/ 17 h 41"/>
                  <a:gd name="T4" fmla="*/ 13 w 18"/>
                  <a:gd name="T5" fmla="*/ 15 h 41"/>
                  <a:gd name="T6" fmla="*/ 13 w 18"/>
                  <a:gd name="T7" fmla="*/ 8 h 41"/>
                  <a:gd name="T8" fmla="*/ 13 w 18"/>
                  <a:gd name="T9" fmla="*/ 3 h 41"/>
                  <a:gd name="T10" fmla="*/ 9 w 18"/>
                  <a:gd name="T11" fmla="*/ 0 h 41"/>
                  <a:gd name="T12" fmla="*/ 7 w 18"/>
                  <a:gd name="T13" fmla="*/ 3 h 41"/>
                  <a:gd name="T14" fmla="*/ 7 w 18"/>
                  <a:gd name="T15" fmla="*/ 8 h 41"/>
                  <a:gd name="T16" fmla="*/ 7 w 18"/>
                  <a:gd name="T17" fmla="*/ 15 h 41"/>
                  <a:gd name="T18" fmla="*/ 7 w 18"/>
                  <a:gd name="T19" fmla="*/ 16 h 41"/>
                  <a:gd name="T20" fmla="*/ 5 w 18"/>
                  <a:gd name="T21" fmla="*/ 18 h 41"/>
                  <a:gd name="T22" fmla="*/ 1 w 18"/>
                  <a:gd name="T23" fmla="*/ 26 h 41"/>
                  <a:gd name="T24" fmla="*/ 1 w 18"/>
                  <a:gd name="T25" fmla="*/ 35 h 41"/>
                  <a:gd name="T26" fmla="*/ 6 w 18"/>
                  <a:gd name="T27" fmla="*/ 41 h 41"/>
                  <a:gd name="T28" fmla="*/ 9 w 18"/>
                  <a:gd name="T29" fmla="*/ 41 h 41"/>
                  <a:gd name="T30" fmla="*/ 18 w 18"/>
                  <a:gd name="T31" fmla="*/ 30 h 41"/>
                  <a:gd name="T32" fmla="*/ 15 w 18"/>
                  <a:gd name="T33" fmla="*/ 20 h 41"/>
                  <a:gd name="T34" fmla="*/ 12 w 18"/>
                  <a:gd name="T35" fmla="*/ 29 h 41"/>
                  <a:gd name="T36" fmla="*/ 9 w 18"/>
                  <a:gd name="T37" fmla="*/ 35 h 41"/>
                  <a:gd name="T38" fmla="*/ 8 w 18"/>
                  <a:gd name="T39" fmla="*/ 35 h 41"/>
                  <a:gd name="T40" fmla="*/ 7 w 18"/>
                  <a:gd name="T41" fmla="*/ 33 h 41"/>
                  <a:gd name="T42" fmla="*/ 7 w 18"/>
                  <a:gd name="T43" fmla="*/ 26 h 41"/>
                  <a:gd name="T44" fmla="*/ 9 w 18"/>
                  <a:gd name="T45" fmla="*/ 22 h 41"/>
                  <a:gd name="T46" fmla="*/ 9 w 18"/>
                  <a:gd name="T47" fmla="*/ 22 h 41"/>
                  <a:gd name="T48" fmla="*/ 9 w 18"/>
                  <a:gd name="T49" fmla="*/ 22 h 41"/>
                  <a:gd name="T50" fmla="*/ 10 w 18"/>
                  <a:gd name="T51" fmla="*/ 23 h 41"/>
                  <a:gd name="T52" fmla="*/ 12 w 18"/>
                  <a:gd name="T53" fmla="*/ 2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" h="41">
                    <a:moveTo>
                      <a:pt x="15" y="20"/>
                    </a:moveTo>
                    <a:cubicBezTo>
                      <a:pt x="14" y="19"/>
                      <a:pt x="14" y="18"/>
                      <a:pt x="13" y="17"/>
                    </a:cubicBezTo>
                    <a:cubicBezTo>
                      <a:pt x="13" y="16"/>
                      <a:pt x="13" y="16"/>
                      <a:pt x="13" y="15"/>
                    </a:cubicBezTo>
                    <a:cubicBezTo>
                      <a:pt x="13" y="13"/>
                      <a:pt x="13" y="10"/>
                      <a:pt x="13" y="8"/>
                    </a:cubicBezTo>
                    <a:cubicBezTo>
                      <a:pt x="13" y="6"/>
                      <a:pt x="13" y="4"/>
                      <a:pt x="13" y="3"/>
                    </a:cubicBezTo>
                    <a:cubicBezTo>
                      <a:pt x="12" y="1"/>
                      <a:pt x="11" y="0"/>
                      <a:pt x="9" y="0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5"/>
                      <a:pt x="7" y="6"/>
                      <a:pt x="7" y="8"/>
                    </a:cubicBezTo>
                    <a:cubicBezTo>
                      <a:pt x="7" y="10"/>
                      <a:pt x="7" y="13"/>
                      <a:pt x="7" y="15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17"/>
                      <a:pt x="6" y="17"/>
                      <a:pt x="5" y="18"/>
                    </a:cubicBezTo>
                    <a:cubicBezTo>
                      <a:pt x="3" y="20"/>
                      <a:pt x="1" y="23"/>
                      <a:pt x="1" y="26"/>
                    </a:cubicBezTo>
                    <a:cubicBezTo>
                      <a:pt x="0" y="29"/>
                      <a:pt x="1" y="32"/>
                      <a:pt x="1" y="35"/>
                    </a:cubicBezTo>
                    <a:cubicBezTo>
                      <a:pt x="2" y="38"/>
                      <a:pt x="4" y="40"/>
                      <a:pt x="6" y="41"/>
                    </a:cubicBezTo>
                    <a:cubicBezTo>
                      <a:pt x="7" y="41"/>
                      <a:pt x="8" y="41"/>
                      <a:pt x="9" y="41"/>
                    </a:cubicBezTo>
                    <a:cubicBezTo>
                      <a:pt x="13" y="41"/>
                      <a:pt x="17" y="36"/>
                      <a:pt x="18" y="30"/>
                    </a:cubicBezTo>
                    <a:cubicBezTo>
                      <a:pt x="18" y="27"/>
                      <a:pt x="17" y="24"/>
                      <a:pt x="15" y="20"/>
                    </a:cubicBezTo>
                    <a:close/>
                    <a:moveTo>
                      <a:pt x="12" y="29"/>
                    </a:moveTo>
                    <a:cubicBezTo>
                      <a:pt x="11" y="33"/>
                      <a:pt x="9" y="35"/>
                      <a:pt x="9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7" y="35"/>
                      <a:pt x="7" y="33"/>
                    </a:cubicBezTo>
                    <a:cubicBezTo>
                      <a:pt x="6" y="31"/>
                      <a:pt x="6" y="29"/>
                      <a:pt x="7" y="26"/>
                    </a:cubicBezTo>
                    <a:cubicBezTo>
                      <a:pt x="7" y="24"/>
                      <a:pt x="8" y="23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0" y="22"/>
                      <a:pt x="10" y="23"/>
                      <a:pt x="10" y="23"/>
                    </a:cubicBezTo>
                    <a:cubicBezTo>
                      <a:pt x="11" y="25"/>
                      <a:pt x="12" y="28"/>
                      <a:pt x="12" y="29"/>
                    </a:cubicBez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8" name="Freeform 98"/>
              <p:cNvSpPr>
                <a:spLocks/>
              </p:cNvSpPr>
              <p:nvPr/>
            </p:nvSpPr>
            <p:spPr bwMode="auto">
              <a:xfrm>
                <a:off x="6725" y="2610"/>
                <a:ext cx="17" cy="30"/>
              </a:xfrm>
              <a:custGeom>
                <a:avLst/>
                <a:gdLst>
                  <a:gd name="T0" fmla="*/ 10 w 10"/>
                  <a:gd name="T1" fmla="*/ 10 h 18"/>
                  <a:gd name="T2" fmla="*/ 10 w 10"/>
                  <a:gd name="T3" fmla="*/ 13 h 18"/>
                  <a:gd name="T4" fmla="*/ 8 w 10"/>
                  <a:gd name="T5" fmla="*/ 16 h 18"/>
                  <a:gd name="T6" fmla="*/ 4 w 10"/>
                  <a:gd name="T7" fmla="*/ 18 h 18"/>
                  <a:gd name="T8" fmla="*/ 1 w 10"/>
                  <a:gd name="T9" fmla="*/ 14 h 18"/>
                  <a:gd name="T10" fmla="*/ 0 w 10"/>
                  <a:gd name="T11" fmla="*/ 8 h 18"/>
                  <a:gd name="T12" fmla="*/ 2 w 10"/>
                  <a:gd name="T13" fmla="*/ 2 h 18"/>
                  <a:gd name="T14" fmla="*/ 5 w 10"/>
                  <a:gd name="T15" fmla="*/ 0 h 18"/>
                  <a:gd name="T16" fmla="*/ 8 w 10"/>
                  <a:gd name="T17" fmla="*/ 3 h 18"/>
                  <a:gd name="T18" fmla="*/ 10 w 10"/>
                  <a:gd name="T1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8">
                    <a:moveTo>
                      <a:pt x="10" y="10"/>
                    </a:moveTo>
                    <a:cubicBezTo>
                      <a:pt x="10" y="11"/>
                      <a:pt x="10" y="12"/>
                      <a:pt x="10" y="13"/>
                    </a:cubicBezTo>
                    <a:cubicBezTo>
                      <a:pt x="9" y="14"/>
                      <a:pt x="9" y="15"/>
                      <a:pt x="8" y="16"/>
                    </a:cubicBezTo>
                    <a:cubicBezTo>
                      <a:pt x="7" y="18"/>
                      <a:pt x="6" y="18"/>
                      <a:pt x="4" y="18"/>
                    </a:cubicBezTo>
                    <a:cubicBezTo>
                      <a:pt x="3" y="18"/>
                      <a:pt x="2" y="16"/>
                      <a:pt x="1" y="14"/>
                    </a:cubicBezTo>
                    <a:cubicBezTo>
                      <a:pt x="0" y="13"/>
                      <a:pt x="0" y="10"/>
                      <a:pt x="0" y="8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6" y="1"/>
                      <a:pt x="8" y="3"/>
                    </a:cubicBezTo>
                    <a:cubicBezTo>
                      <a:pt x="9" y="5"/>
                      <a:pt x="10" y="7"/>
                      <a:pt x="1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9" name="Freeform 99"/>
              <p:cNvSpPr>
                <a:spLocks noEditPoints="1"/>
              </p:cNvSpPr>
              <p:nvPr/>
            </p:nvSpPr>
            <p:spPr bwMode="auto">
              <a:xfrm>
                <a:off x="6720" y="2577"/>
                <a:ext cx="27" cy="68"/>
              </a:xfrm>
              <a:custGeom>
                <a:avLst/>
                <a:gdLst>
                  <a:gd name="T0" fmla="*/ 13 w 16"/>
                  <a:gd name="T1" fmla="*/ 20 h 40"/>
                  <a:gd name="T2" fmla="*/ 11 w 16"/>
                  <a:gd name="T3" fmla="*/ 17 h 40"/>
                  <a:gd name="T4" fmla="*/ 11 w 16"/>
                  <a:gd name="T5" fmla="*/ 16 h 40"/>
                  <a:gd name="T6" fmla="*/ 10 w 16"/>
                  <a:gd name="T7" fmla="*/ 11 h 40"/>
                  <a:gd name="T8" fmla="*/ 10 w 16"/>
                  <a:gd name="T9" fmla="*/ 10 h 40"/>
                  <a:gd name="T10" fmla="*/ 9 w 16"/>
                  <a:gd name="T11" fmla="*/ 5 h 40"/>
                  <a:gd name="T12" fmla="*/ 9 w 16"/>
                  <a:gd name="T13" fmla="*/ 4 h 40"/>
                  <a:gd name="T14" fmla="*/ 9 w 16"/>
                  <a:gd name="T15" fmla="*/ 4 h 40"/>
                  <a:gd name="T16" fmla="*/ 9 w 16"/>
                  <a:gd name="T17" fmla="*/ 3 h 40"/>
                  <a:gd name="T18" fmla="*/ 6 w 16"/>
                  <a:gd name="T19" fmla="*/ 0 h 40"/>
                  <a:gd name="T20" fmla="*/ 3 w 16"/>
                  <a:gd name="T21" fmla="*/ 4 h 40"/>
                  <a:gd name="T22" fmla="*/ 3 w 16"/>
                  <a:gd name="T23" fmla="*/ 5 h 40"/>
                  <a:gd name="T24" fmla="*/ 4 w 16"/>
                  <a:gd name="T25" fmla="*/ 6 h 40"/>
                  <a:gd name="T26" fmla="*/ 4 w 16"/>
                  <a:gd name="T27" fmla="*/ 10 h 40"/>
                  <a:gd name="T28" fmla="*/ 4 w 16"/>
                  <a:gd name="T29" fmla="*/ 12 h 40"/>
                  <a:gd name="T30" fmla="*/ 5 w 16"/>
                  <a:gd name="T31" fmla="*/ 16 h 40"/>
                  <a:gd name="T32" fmla="*/ 5 w 16"/>
                  <a:gd name="T33" fmla="*/ 17 h 40"/>
                  <a:gd name="T34" fmla="*/ 3 w 16"/>
                  <a:gd name="T35" fmla="*/ 19 h 40"/>
                  <a:gd name="T36" fmla="*/ 0 w 16"/>
                  <a:gd name="T37" fmla="*/ 27 h 40"/>
                  <a:gd name="T38" fmla="*/ 1 w 16"/>
                  <a:gd name="T39" fmla="*/ 35 h 40"/>
                  <a:gd name="T40" fmla="*/ 7 w 16"/>
                  <a:gd name="T41" fmla="*/ 40 h 40"/>
                  <a:gd name="T42" fmla="*/ 8 w 16"/>
                  <a:gd name="T43" fmla="*/ 40 h 40"/>
                  <a:gd name="T44" fmla="*/ 14 w 16"/>
                  <a:gd name="T45" fmla="*/ 37 h 40"/>
                  <a:gd name="T46" fmla="*/ 16 w 16"/>
                  <a:gd name="T47" fmla="*/ 33 h 40"/>
                  <a:gd name="T48" fmla="*/ 16 w 16"/>
                  <a:gd name="T49" fmla="*/ 29 h 40"/>
                  <a:gd name="T50" fmla="*/ 13 w 16"/>
                  <a:gd name="T51" fmla="*/ 20 h 40"/>
                  <a:gd name="T52" fmla="*/ 10 w 16"/>
                  <a:gd name="T53" fmla="*/ 31 h 40"/>
                  <a:gd name="T54" fmla="*/ 9 w 16"/>
                  <a:gd name="T55" fmla="*/ 33 h 40"/>
                  <a:gd name="T56" fmla="*/ 8 w 16"/>
                  <a:gd name="T57" fmla="*/ 34 h 40"/>
                  <a:gd name="T58" fmla="*/ 8 w 16"/>
                  <a:gd name="T59" fmla="*/ 34 h 40"/>
                  <a:gd name="T60" fmla="*/ 7 w 16"/>
                  <a:gd name="T61" fmla="*/ 32 h 40"/>
                  <a:gd name="T62" fmla="*/ 6 w 16"/>
                  <a:gd name="T63" fmla="*/ 27 h 40"/>
                  <a:gd name="T64" fmla="*/ 8 w 16"/>
                  <a:gd name="T65" fmla="*/ 23 h 40"/>
                  <a:gd name="T66" fmla="*/ 8 w 16"/>
                  <a:gd name="T67" fmla="*/ 23 h 40"/>
                  <a:gd name="T68" fmla="*/ 8 w 16"/>
                  <a:gd name="T69" fmla="*/ 24 h 40"/>
                  <a:gd name="T70" fmla="*/ 10 w 16"/>
                  <a:gd name="T71" fmla="*/ 29 h 40"/>
                  <a:gd name="T72" fmla="*/ 10 w 16"/>
                  <a:gd name="T73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" h="40">
                    <a:moveTo>
                      <a:pt x="13" y="20"/>
                    </a:moveTo>
                    <a:cubicBezTo>
                      <a:pt x="12" y="19"/>
                      <a:pt x="11" y="18"/>
                      <a:pt x="11" y="17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5"/>
                      <a:pt x="11" y="13"/>
                      <a:pt x="10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8"/>
                      <a:pt x="10" y="6"/>
                      <a:pt x="9" y="5"/>
                    </a:cubicBezTo>
                    <a:cubicBezTo>
                      <a:pt x="9" y="5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1"/>
                      <a:pt x="7" y="0"/>
                      <a:pt x="6" y="0"/>
                    </a:cubicBezTo>
                    <a:cubicBezTo>
                      <a:pt x="4" y="1"/>
                      <a:pt x="3" y="2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6"/>
                      <a:pt x="4" y="6"/>
                    </a:cubicBezTo>
                    <a:cubicBezTo>
                      <a:pt x="4" y="7"/>
                      <a:pt x="4" y="9"/>
                      <a:pt x="4" y="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4"/>
                      <a:pt x="5" y="15"/>
                      <a:pt x="5" y="16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4" y="18"/>
                      <a:pt x="4" y="18"/>
                      <a:pt x="3" y="19"/>
                    </a:cubicBezTo>
                    <a:cubicBezTo>
                      <a:pt x="2" y="20"/>
                      <a:pt x="0" y="23"/>
                      <a:pt x="0" y="27"/>
                    </a:cubicBezTo>
                    <a:cubicBezTo>
                      <a:pt x="0" y="29"/>
                      <a:pt x="0" y="32"/>
                      <a:pt x="1" y="35"/>
                    </a:cubicBezTo>
                    <a:cubicBezTo>
                      <a:pt x="3" y="38"/>
                      <a:pt x="5" y="39"/>
                      <a:pt x="7" y="40"/>
                    </a:cubicBezTo>
                    <a:cubicBezTo>
                      <a:pt x="7" y="40"/>
                      <a:pt x="8" y="40"/>
                      <a:pt x="8" y="40"/>
                    </a:cubicBezTo>
                    <a:cubicBezTo>
                      <a:pt x="10" y="40"/>
                      <a:pt x="12" y="39"/>
                      <a:pt x="14" y="37"/>
                    </a:cubicBezTo>
                    <a:cubicBezTo>
                      <a:pt x="15" y="36"/>
                      <a:pt x="15" y="35"/>
                      <a:pt x="16" y="33"/>
                    </a:cubicBezTo>
                    <a:cubicBezTo>
                      <a:pt x="16" y="32"/>
                      <a:pt x="16" y="30"/>
                      <a:pt x="16" y="29"/>
                    </a:cubicBezTo>
                    <a:cubicBezTo>
                      <a:pt x="16" y="25"/>
                      <a:pt x="15" y="22"/>
                      <a:pt x="13" y="20"/>
                    </a:cubicBezTo>
                    <a:close/>
                    <a:moveTo>
                      <a:pt x="10" y="31"/>
                    </a:moveTo>
                    <a:cubicBezTo>
                      <a:pt x="10" y="32"/>
                      <a:pt x="9" y="33"/>
                      <a:pt x="9" y="33"/>
                    </a:cubicBezTo>
                    <a:cubicBezTo>
                      <a:pt x="9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7" y="34"/>
                      <a:pt x="7" y="32"/>
                    </a:cubicBezTo>
                    <a:cubicBezTo>
                      <a:pt x="6" y="31"/>
                      <a:pt x="6" y="29"/>
                      <a:pt x="6" y="27"/>
                    </a:cubicBezTo>
                    <a:cubicBezTo>
                      <a:pt x="6" y="25"/>
                      <a:pt x="7" y="24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4"/>
                    </a:cubicBezTo>
                    <a:cubicBezTo>
                      <a:pt x="9" y="25"/>
                      <a:pt x="11" y="27"/>
                      <a:pt x="10" y="29"/>
                    </a:cubicBezTo>
                    <a:cubicBezTo>
                      <a:pt x="10" y="30"/>
                      <a:pt x="10" y="31"/>
                      <a:pt x="10" y="31"/>
                    </a:cubicBez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0" name="Freeform 100"/>
              <p:cNvSpPr>
                <a:spLocks/>
              </p:cNvSpPr>
              <p:nvPr/>
            </p:nvSpPr>
            <p:spPr bwMode="auto">
              <a:xfrm>
                <a:off x="6747" y="2565"/>
                <a:ext cx="18" cy="27"/>
              </a:xfrm>
              <a:custGeom>
                <a:avLst/>
                <a:gdLst>
                  <a:gd name="T0" fmla="*/ 10 w 10"/>
                  <a:gd name="T1" fmla="*/ 8 h 16"/>
                  <a:gd name="T2" fmla="*/ 5 w 10"/>
                  <a:gd name="T3" fmla="*/ 16 h 16"/>
                  <a:gd name="T4" fmla="*/ 2 w 10"/>
                  <a:gd name="T5" fmla="*/ 13 h 16"/>
                  <a:gd name="T6" fmla="*/ 0 w 10"/>
                  <a:gd name="T7" fmla="*/ 7 h 16"/>
                  <a:gd name="T8" fmla="*/ 2 w 10"/>
                  <a:gd name="T9" fmla="*/ 2 h 16"/>
                  <a:gd name="T10" fmla="*/ 4 w 10"/>
                  <a:gd name="T11" fmla="*/ 0 h 16"/>
                  <a:gd name="T12" fmla="*/ 7 w 10"/>
                  <a:gd name="T13" fmla="*/ 2 h 16"/>
                  <a:gd name="T14" fmla="*/ 10 w 10"/>
                  <a:gd name="T1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6">
                    <a:moveTo>
                      <a:pt x="10" y="8"/>
                    </a:moveTo>
                    <a:cubicBezTo>
                      <a:pt x="10" y="13"/>
                      <a:pt x="8" y="16"/>
                      <a:pt x="5" y="16"/>
                    </a:cubicBezTo>
                    <a:cubicBezTo>
                      <a:pt x="4" y="16"/>
                      <a:pt x="2" y="15"/>
                      <a:pt x="2" y="13"/>
                    </a:cubicBezTo>
                    <a:cubicBezTo>
                      <a:pt x="1" y="11"/>
                      <a:pt x="0" y="9"/>
                      <a:pt x="0" y="7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9" y="3"/>
                      <a:pt x="10" y="6"/>
                      <a:pt x="1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1" name="Freeform 101"/>
              <p:cNvSpPr>
                <a:spLocks noEditPoints="1"/>
              </p:cNvSpPr>
              <p:nvPr/>
            </p:nvSpPr>
            <p:spPr bwMode="auto">
              <a:xfrm>
                <a:off x="6742" y="2533"/>
                <a:ext cx="28" cy="65"/>
              </a:xfrm>
              <a:custGeom>
                <a:avLst/>
                <a:gdLst>
                  <a:gd name="T0" fmla="*/ 12 w 16"/>
                  <a:gd name="T1" fmla="*/ 19 h 38"/>
                  <a:gd name="T2" fmla="*/ 10 w 16"/>
                  <a:gd name="T3" fmla="*/ 17 h 38"/>
                  <a:gd name="T4" fmla="*/ 10 w 16"/>
                  <a:gd name="T5" fmla="*/ 13 h 38"/>
                  <a:gd name="T6" fmla="*/ 10 w 16"/>
                  <a:gd name="T7" fmla="*/ 13 h 38"/>
                  <a:gd name="T8" fmla="*/ 9 w 16"/>
                  <a:gd name="T9" fmla="*/ 9 h 38"/>
                  <a:gd name="T10" fmla="*/ 8 w 16"/>
                  <a:gd name="T11" fmla="*/ 5 h 38"/>
                  <a:gd name="T12" fmla="*/ 7 w 16"/>
                  <a:gd name="T13" fmla="*/ 2 h 38"/>
                  <a:gd name="T14" fmla="*/ 4 w 16"/>
                  <a:gd name="T15" fmla="*/ 0 h 38"/>
                  <a:gd name="T16" fmla="*/ 2 w 16"/>
                  <a:gd name="T17" fmla="*/ 4 h 38"/>
                  <a:gd name="T18" fmla="*/ 2 w 16"/>
                  <a:gd name="T19" fmla="*/ 6 h 38"/>
                  <a:gd name="T20" fmla="*/ 3 w 16"/>
                  <a:gd name="T21" fmla="*/ 10 h 38"/>
                  <a:gd name="T22" fmla="*/ 4 w 16"/>
                  <a:gd name="T23" fmla="*/ 13 h 38"/>
                  <a:gd name="T24" fmla="*/ 4 w 16"/>
                  <a:gd name="T25" fmla="*/ 17 h 38"/>
                  <a:gd name="T26" fmla="*/ 3 w 16"/>
                  <a:gd name="T27" fmla="*/ 19 h 38"/>
                  <a:gd name="T28" fmla="*/ 0 w 16"/>
                  <a:gd name="T29" fmla="*/ 26 h 38"/>
                  <a:gd name="T30" fmla="*/ 2 w 16"/>
                  <a:gd name="T31" fmla="*/ 34 h 38"/>
                  <a:gd name="T32" fmla="*/ 8 w 16"/>
                  <a:gd name="T33" fmla="*/ 38 h 38"/>
                  <a:gd name="T34" fmla="*/ 9 w 16"/>
                  <a:gd name="T35" fmla="*/ 38 h 38"/>
                  <a:gd name="T36" fmla="*/ 13 w 16"/>
                  <a:gd name="T37" fmla="*/ 36 h 38"/>
                  <a:gd name="T38" fmla="*/ 16 w 16"/>
                  <a:gd name="T39" fmla="*/ 27 h 38"/>
                  <a:gd name="T40" fmla="*/ 12 w 16"/>
                  <a:gd name="T41" fmla="*/ 19 h 38"/>
                  <a:gd name="T42" fmla="*/ 9 w 16"/>
                  <a:gd name="T43" fmla="*/ 32 h 38"/>
                  <a:gd name="T44" fmla="*/ 8 w 16"/>
                  <a:gd name="T45" fmla="*/ 32 h 38"/>
                  <a:gd name="T46" fmla="*/ 7 w 16"/>
                  <a:gd name="T47" fmla="*/ 31 h 38"/>
                  <a:gd name="T48" fmla="*/ 6 w 16"/>
                  <a:gd name="T49" fmla="*/ 26 h 38"/>
                  <a:gd name="T50" fmla="*/ 7 w 16"/>
                  <a:gd name="T51" fmla="*/ 23 h 38"/>
                  <a:gd name="T52" fmla="*/ 8 w 16"/>
                  <a:gd name="T53" fmla="*/ 23 h 38"/>
                  <a:gd name="T54" fmla="*/ 8 w 16"/>
                  <a:gd name="T55" fmla="*/ 23 h 38"/>
                  <a:gd name="T56" fmla="*/ 10 w 16"/>
                  <a:gd name="T57" fmla="*/ 27 h 38"/>
                  <a:gd name="T58" fmla="*/ 9 w 16"/>
                  <a:gd name="T59" fmla="*/ 3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" h="38">
                    <a:moveTo>
                      <a:pt x="12" y="19"/>
                    </a:moveTo>
                    <a:cubicBezTo>
                      <a:pt x="12" y="18"/>
                      <a:pt x="11" y="17"/>
                      <a:pt x="10" y="17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7"/>
                      <a:pt x="8" y="6"/>
                      <a:pt x="8" y="5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2" y="1"/>
                      <a:pt x="1" y="2"/>
                      <a:pt x="2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7"/>
                      <a:pt x="3" y="9"/>
                      <a:pt x="3" y="10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8"/>
                      <a:pt x="3" y="18"/>
                      <a:pt x="3" y="19"/>
                    </a:cubicBezTo>
                    <a:cubicBezTo>
                      <a:pt x="1" y="21"/>
                      <a:pt x="0" y="24"/>
                      <a:pt x="0" y="26"/>
                    </a:cubicBezTo>
                    <a:cubicBezTo>
                      <a:pt x="0" y="29"/>
                      <a:pt x="1" y="31"/>
                      <a:pt x="2" y="34"/>
                    </a:cubicBezTo>
                    <a:cubicBezTo>
                      <a:pt x="3" y="36"/>
                      <a:pt x="5" y="38"/>
                      <a:pt x="8" y="38"/>
                    </a:cubicBezTo>
                    <a:cubicBezTo>
                      <a:pt x="8" y="38"/>
                      <a:pt x="8" y="38"/>
                      <a:pt x="9" y="38"/>
                    </a:cubicBezTo>
                    <a:cubicBezTo>
                      <a:pt x="10" y="38"/>
                      <a:pt x="12" y="37"/>
                      <a:pt x="13" y="36"/>
                    </a:cubicBezTo>
                    <a:cubicBezTo>
                      <a:pt x="15" y="34"/>
                      <a:pt x="16" y="30"/>
                      <a:pt x="16" y="27"/>
                    </a:cubicBezTo>
                    <a:cubicBezTo>
                      <a:pt x="16" y="23"/>
                      <a:pt x="14" y="21"/>
                      <a:pt x="12" y="19"/>
                    </a:cubicBezTo>
                    <a:close/>
                    <a:moveTo>
                      <a:pt x="9" y="32"/>
                    </a:moveTo>
                    <a:cubicBezTo>
                      <a:pt x="8" y="32"/>
                      <a:pt x="8" y="32"/>
                      <a:pt x="8" y="32"/>
                    </a:cubicBezTo>
                    <a:cubicBezTo>
                      <a:pt x="8" y="32"/>
                      <a:pt x="8" y="32"/>
                      <a:pt x="7" y="31"/>
                    </a:cubicBezTo>
                    <a:cubicBezTo>
                      <a:pt x="6" y="29"/>
                      <a:pt x="6" y="28"/>
                      <a:pt x="6" y="26"/>
                    </a:cubicBezTo>
                    <a:cubicBezTo>
                      <a:pt x="6" y="25"/>
                      <a:pt x="7" y="23"/>
                      <a:pt x="7" y="23"/>
                    </a:cubicBezTo>
                    <a:cubicBezTo>
                      <a:pt x="7" y="23"/>
                      <a:pt x="7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4"/>
                      <a:pt x="10" y="25"/>
                      <a:pt x="10" y="27"/>
                    </a:cubicBezTo>
                    <a:cubicBezTo>
                      <a:pt x="10" y="30"/>
                      <a:pt x="9" y="32"/>
                      <a:pt x="9" y="32"/>
                    </a:cubicBez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2" name="Freeform 102"/>
              <p:cNvSpPr>
                <a:spLocks/>
              </p:cNvSpPr>
              <p:nvPr/>
            </p:nvSpPr>
            <p:spPr bwMode="auto">
              <a:xfrm>
                <a:off x="6389" y="2250"/>
                <a:ext cx="316" cy="363"/>
              </a:xfrm>
              <a:custGeom>
                <a:avLst/>
                <a:gdLst>
                  <a:gd name="T0" fmla="*/ 0 w 185"/>
                  <a:gd name="T1" fmla="*/ 93 h 213"/>
                  <a:gd name="T2" fmla="*/ 24 w 185"/>
                  <a:gd name="T3" fmla="*/ 43 h 213"/>
                  <a:gd name="T4" fmla="*/ 92 w 185"/>
                  <a:gd name="T5" fmla="*/ 0 h 213"/>
                  <a:gd name="T6" fmla="*/ 160 w 185"/>
                  <a:gd name="T7" fmla="*/ 43 h 213"/>
                  <a:gd name="T8" fmla="*/ 185 w 185"/>
                  <a:gd name="T9" fmla="*/ 93 h 213"/>
                  <a:gd name="T10" fmla="*/ 165 w 185"/>
                  <a:gd name="T11" fmla="*/ 93 h 213"/>
                  <a:gd name="T12" fmla="*/ 165 w 185"/>
                  <a:gd name="T13" fmla="*/ 213 h 213"/>
                  <a:gd name="T14" fmla="*/ 19 w 185"/>
                  <a:gd name="T15" fmla="*/ 213 h 213"/>
                  <a:gd name="T16" fmla="*/ 19 w 185"/>
                  <a:gd name="T17" fmla="*/ 93 h 213"/>
                  <a:gd name="T18" fmla="*/ 0 w 185"/>
                  <a:gd name="T19" fmla="*/ 9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213">
                    <a:moveTo>
                      <a:pt x="0" y="93"/>
                    </a:moveTo>
                    <a:cubicBezTo>
                      <a:pt x="24" y="43"/>
                      <a:pt x="24" y="43"/>
                      <a:pt x="24" y="43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160" y="43"/>
                      <a:pt x="160" y="43"/>
                      <a:pt x="160" y="43"/>
                    </a:cubicBezTo>
                    <a:cubicBezTo>
                      <a:pt x="185" y="93"/>
                      <a:pt x="185" y="93"/>
                      <a:pt x="185" y="93"/>
                    </a:cubicBezTo>
                    <a:cubicBezTo>
                      <a:pt x="184" y="93"/>
                      <a:pt x="176" y="93"/>
                      <a:pt x="165" y="93"/>
                    </a:cubicBezTo>
                    <a:cubicBezTo>
                      <a:pt x="165" y="213"/>
                      <a:pt x="165" y="213"/>
                      <a:pt x="165" y="213"/>
                    </a:cubicBezTo>
                    <a:cubicBezTo>
                      <a:pt x="19" y="213"/>
                      <a:pt x="19" y="213"/>
                      <a:pt x="19" y="213"/>
                    </a:cubicBezTo>
                    <a:cubicBezTo>
                      <a:pt x="19" y="93"/>
                      <a:pt x="19" y="93"/>
                      <a:pt x="19" y="93"/>
                    </a:cubicBezTo>
                    <a:cubicBezTo>
                      <a:pt x="8" y="93"/>
                      <a:pt x="1" y="93"/>
                      <a:pt x="0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3" name="Rectangle 103"/>
              <p:cNvSpPr>
                <a:spLocks noChangeArrowheads="1"/>
              </p:cNvSpPr>
              <p:nvPr/>
            </p:nvSpPr>
            <p:spPr bwMode="auto">
              <a:xfrm>
                <a:off x="6529" y="2327"/>
                <a:ext cx="36" cy="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4" name="Rectangle 104"/>
              <p:cNvSpPr>
                <a:spLocks noChangeArrowheads="1"/>
              </p:cNvSpPr>
              <p:nvPr/>
            </p:nvSpPr>
            <p:spPr bwMode="auto">
              <a:xfrm>
                <a:off x="6542" y="2339"/>
                <a:ext cx="21" cy="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5" name="Freeform 105"/>
              <p:cNvSpPr>
                <a:spLocks noEditPoints="1"/>
              </p:cNvSpPr>
              <p:nvPr/>
            </p:nvSpPr>
            <p:spPr bwMode="auto">
              <a:xfrm>
                <a:off x="6524" y="2322"/>
                <a:ext cx="46" cy="44"/>
              </a:xfrm>
              <a:custGeom>
                <a:avLst/>
                <a:gdLst>
                  <a:gd name="T0" fmla="*/ 24 w 27"/>
                  <a:gd name="T1" fmla="*/ 26 h 26"/>
                  <a:gd name="T2" fmla="*/ 3 w 27"/>
                  <a:gd name="T3" fmla="*/ 26 h 26"/>
                  <a:gd name="T4" fmla="*/ 0 w 27"/>
                  <a:gd name="T5" fmla="*/ 23 h 26"/>
                  <a:gd name="T6" fmla="*/ 0 w 27"/>
                  <a:gd name="T7" fmla="*/ 3 h 26"/>
                  <a:gd name="T8" fmla="*/ 3 w 27"/>
                  <a:gd name="T9" fmla="*/ 0 h 26"/>
                  <a:gd name="T10" fmla="*/ 24 w 27"/>
                  <a:gd name="T11" fmla="*/ 0 h 26"/>
                  <a:gd name="T12" fmla="*/ 27 w 27"/>
                  <a:gd name="T13" fmla="*/ 3 h 26"/>
                  <a:gd name="T14" fmla="*/ 27 w 27"/>
                  <a:gd name="T15" fmla="*/ 23 h 26"/>
                  <a:gd name="T16" fmla="*/ 24 w 27"/>
                  <a:gd name="T17" fmla="*/ 26 h 26"/>
                  <a:gd name="T18" fmla="*/ 6 w 27"/>
                  <a:gd name="T19" fmla="*/ 20 h 26"/>
                  <a:gd name="T20" fmla="*/ 21 w 27"/>
                  <a:gd name="T21" fmla="*/ 20 h 26"/>
                  <a:gd name="T22" fmla="*/ 21 w 27"/>
                  <a:gd name="T23" fmla="*/ 6 h 26"/>
                  <a:gd name="T24" fmla="*/ 6 w 27"/>
                  <a:gd name="T25" fmla="*/ 6 h 26"/>
                  <a:gd name="T26" fmla="*/ 6 w 27"/>
                  <a:gd name="T27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" h="26">
                    <a:moveTo>
                      <a:pt x="24" y="26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1" y="26"/>
                      <a:pt x="0" y="25"/>
                      <a:pt x="0" y="2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7" y="1"/>
                      <a:pt x="27" y="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5"/>
                      <a:pt x="25" y="26"/>
                      <a:pt x="24" y="26"/>
                    </a:cubicBezTo>
                    <a:close/>
                    <a:moveTo>
                      <a:pt x="6" y="20"/>
                    </a:move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6" y="6"/>
                      <a:pt x="6" y="6"/>
                      <a:pt x="6" y="6"/>
                    </a:cubicBezTo>
                    <a:lnTo>
                      <a:pt x="6" y="20"/>
                    </a:ln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6" name="Freeform 106"/>
              <p:cNvSpPr>
                <a:spLocks/>
              </p:cNvSpPr>
              <p:nvPr/>
            </p:nvSpPr>
            <p:spPr bwMode="auto">
              <a:xfrm>
                <a:off x="6471" y="2439"/>
                <a:ext cx="150" cy="150"/>
              </a:xfrm>
              <a:custGeom>
                <a:avLst/>
                <a:gdLst>
                  <a:gd name="T0" fmla="*/ 75 w 150"/>
                  <a:gd name="T1" fmla="*/ 0 h 150"/>
                  <a:gd name="T2" fmla="*/ 0 w 150"/>
                  <a:gd name="T3" fmla="*/ 0 h 150"/>
                  <a:gd name="T4" fmla="*/ 0 w 150"/>
                  <a:gd name="T5" fmla="*/ 73 h 150"/>
                  <a:gd name="T6" fmla="*/ 0 w 150"/>
                  <a:gd name="T7" fmla="*/ 150 h 150"/>
                  <a:gd name="T8" fmla="*/ 75 w 150"/>
                  <a:gd name="T9" fmla="*/ 150 h 150"/>
                  <a:gd name="T10" fmla="*/ 150 w 150"/>
                  <a:gd name="T11" fmla="*/ 150 h 150"/>
                  <a:gd name="T12" fmla="*/ 150 w 150"/>
                  <a:gd name="T13" fmla="*/ 73 h 150"/>
                  <a:gd name="T14" fmla="*/ 150 w 150"/>
                  <a:gd name="T15" fmla="*/ 0 h 150"/>
                  <a:gd name="T16" fmla="*/ 75 w 150"/>
                  <a:gd name="T17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150">
                    <a:moveTo>
                      <a:pt x="75" y="0"/>
                    </a:moveTo>
                    <a:lnTo>
                      <a:pt x="0" y="0"/>
                    </a:lnTo>
                    <a:lnTo>
                      <a:pt x="0" y="73"/>
                    </a:lnTo>
                    <a:lnTo>
                      <a:pt x="0" y="150"/>
                    </a:lnTo>
                    <a:lnTo>
                      <a:pt x="75" y="150"/>
                    </a:lnTo>
                    <a:lnTo>
                      <a:pt x="150" y="150"/>
                    </a:lnTo>
                    <a:lnTo>
                      <a:pt x="150" y="73"/>
                    </a:lnTo>
                    <a:lnTo>
                      <a:pt x="150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7" name="Freeform 107"/>
              <p:cNvSpPr>
                <a:spLocks/>
              </p:cNvSpPr>
              <p:nvPr/>
            </p:nvSpPr>
            <p:spPr bwMode="auto">
              <a:xfrm>
                <a:off x="6486" y="2454"/>
                <a:ext cx="137" cy="135"/>
              </a:xfrm>
              <a:custGeom>
                <a:avLst/>
                <a:gdLst>
                  <a:gd name="T0" fmla="*/ 68 w 137"/>
                  <a:gd name="T1" fmla="*/ 0 h 135"/>
                  <a:gd name="T2" fmla="*/ 0 w 137"/>
                  <a:gd name="T3" fmla="*/ 0 h 135"/>
                  <a:gd name="T4" fmla="*/ 0 w 137"/>
                  <a:gd name="T5" fmla="*/ 67 h 135"/>
                  <a:gd name="T6" fmla="*/ 0 w 137"/>
                  <a:gd name="T7" fmla="*/ 135 h 135"/>
                  <a:gd name="T8" fmla="*/ 68 w 137"/>
                  <a:gd name="T9" fmla="*/ 135 h 135"/>
                  <a:gd name="T10" fmla="*/ 137 w 137"/>
                  <a:gd name="T11" fmla="*/ 135 h 135"/>
                  <a:gd name="T12" fmla="*/ 137 w 137"/>
                  <a:gd name="T13" fmla="*/ 67 h 135"/>
                  <a:gd name="T14" fmla="*/ 137 w 137"/>
                  <a:gd name="T15" fmla="*/ 0 h 135"/>
                  <a:gd name="T16" fmla="*/ 68 w 137"/>
                  <a:gd name="T1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7" h="135">
                    <a:moveTo>
                      <a:pt x="68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0" y="135"/>
                    </a:lnTo>
                    <a:lnTo>
                      <a:pt x="68" y="135"/>
                    </a:lnTo>
                    <a:lnTo>
                      <a:pt x="137" y="135"/>
                    </a:lnTo>
                    <a:lnTo>
                      <a:pt x="137" y="67"/>
                    </a:lnTo>
                    <a:lnTo>
                      <a:pt x="137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8" name="Freeform 108"/>
              <p:cNvSpPr>
                <a:spLocks noEditPoints="1"/>
              </p:cNvSpPr>
              <p:nvPr/>
            </p:nvSpPr>
            <p:spPr bwMode="auto">
              <a:xfrm>
                <a:off x="6467" y="2434"/>
                <a:ext cx="84" cy="84"/>
              </a:xfrm>
              <a:custGeom>
                <a:avLst/>
                <a:gdLst>
                  <a:gd name="T0" fmla="*/ 46 w 49"/>
                  <a:gd name="T1" fmla="*/ 49 h 49"/>
                  <a:gd name="T2" fmla="*/ 3 w 49"/>
                  <a:gd name="T3" fmla="*/ 49 h 49"/>
                  <a:gd name="T4" fmla="*/ 0 w 49"/>
                  <a:gd name="T5" fmla="*/ 46 h 49"/>
                  <a:gd name="T6" fmla="*/ 0 w 49"/>
                  <a:gd name="T7" fmla="*/ 3 h 49"/>
                  <a:gd name="T8" fmla="*/ 3 w 49"/>
                  <a:gd name="T9" fmla="*/ 0 h 49"/>
                  <a:gd name="T10" fmla="*/ 46 w 49"/>
                  <a:gd name="T11" fmla="*/ 0 h 49"/>
                  <a:gd name="T12" fmla="*/ 49 w 49"/>
                  <a:gd name="T13" fmla="*/ 3 h 49"/>
                  <a:gd name="T14" fmla="*/ 49 w 49"/>
                  <a:gd name="T15" fmla="*/ 46 h 49"/>
                  <a:gd name="T16" fmla="*/ 46 w 49"/>
                  <a:gd name="T17" fmla="*/ 49 h 49"/>
                  <a:gd name="T18" fmla="*/ 6 w 49"/>
                  <a:gd name="T19" fmla="*/ 44 h 49"/>
                  <a:gd name="T20" fmla="*/ 44 w 49"/>
                  <a:gd name="T21" fmla="*/ 44 h 49"/>
                  <a:gd name="T22" fmla="*/ 44 w 49"/>
                  <a:gd name="T23" fmla="*/ 6 h 49"/>
                  <a:gd name="T24" fmla="*/ 6 w 49"/>
                  <a:gd name="T25" fmla="*/ 6 h 49"/>
                  <a:gd name="T26" fmla="*/ 6 w 49"/>
                  <a:gd name="T27" fmla="*/ 4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49">
                    <a:moveTo>
                      <a:pt x="46" y="49"/>
                    </a:moveTo>
                    <a:cubicBezTo>
                      <a:pt x="3" y="49"/>
                      <a:pt x="3" y="49"/>
                      <a:pt x="3" y="49"/>
                    </a:cubicBezTo>
                    <a:cubicBezTo>
                      <a:pt x="1" y="49"/>
                      <a:pt x="0" y="48"/>
                      <a:pt x="0" y="4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8" y="0"/>
                      <a:pt x="49" y="1"/>
                      <a:pt x="49" y="3"/>
                    </a:cubicBezTo>
                    <a:cubicBezTo>
                      <a:pt x="49" y="46"/>
                      <a:pt x="49" y="46"/>
                      <a:pt x="49" y="46"/>
                    </a:cubicBezTo>
                    <a:cubicBezTo>
                      <a:pt x="49" y="48"/>
                      <a:pt x="48" y="49"/>
                      <a:pt x="46" y="49"/>
                    </a:cubicBezTo>
                    <a:close/>
                    <a:moveTo>
                      <a:pt x="6" y="44"/>
                    </a:move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6" y="6"/>
                      <a:pt x="6" y="6"/>
                      <a:pt x="6" y="6"/>
                    </a:cubicBezTo>
                    <a:lnTo>
                      <a:pt x="6" y="44"/>
                    </a:ln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" name="Freeform 109"/>
              <p:cNvSpPr>
                <a:spLocks noEditPoints="1"/>
              </p:cNvSpPr>
              <p:nvPr/>
            </p:nvSpPr>
            <p:spPr bwMode="auto">
              <a:xfrm>
                <a:off x="6542" y="2434"/>
                <a:ext cx="84" cy="84"/>
              </a:xfrm>
              <a:custGeom>
                <a:avLst/>
                <a:gdLst>
                  <a:gd name="T0" fmla="*/ 46 w 49"/>
                  <a:gd name="T1" fmla="*/ 49 h 49"/>
                  <a:gd name="T2" fmla="*/ 2 w 49"/>
                  <a:gd name="T3" fmla="*/ 49 h 49"/>
                  <a:gd name="T4" fmla="*/ 0 w 49"/>
                  <a:gd name="T5" fmla="*/ 46 h 49"/>
                  <a:gd name="T6" fmla="*/ 0 w 49"/>
                  <a:gd name="T7" fmla="*/ 3 h 49"/>
                  <a:gd name="T8" fmla="*/ 2 w 49"/>
                  <a:gd name="T9" fmla="*/ 0 h 49"/>
                  <a:gd name="T10" fmla="*/ 46 w 49"/>
                  <a:gd name="T11" fmla="*/ 0 h 49"/>
                  <a:gd name="T12" fmla="*/ 49 w 49"/>
                  <a:gd name="T13" fmla="*/ 3 h 49"/>
                  <a:gd name="T14" fmla="*/ 49 w 49"/>
                  <a:gd name="T15" fmla="*/ 46 h 49"/>
                  <a:gd name="T16" fmla="*/ 46 w 49"/>
                  <a:gd name="T17" fmla="*/ 49 h 49"/>
                  <a:gd name="T18" fmla="*/ 5 w 49"/>
                  <a:gd name="T19" fmla="*/ 44 h 49"/>
                  <a:gd name="T20" fmla="*/ 43 w 49"/>
                  <a:gd name="T21" fmla="*/ 44 h 49"/>
                  <a:gd name="T22" fmla="*/ 43 w 49"/>
                  <a:gd name="T23" fmla="*/ 6 h 49"/>
                  <a:gd name="T24" fmla="*/ 5 w 49"/>
                  <a:gd name="T25" fmla="*/ 6 h 49"/>
                  <a:gd name="T26" fmla="*/ 5 w 49"/>
                  <a:gd name="T27" fmla="*/ 4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49">
                    <a:moveTo>
                      <a:pt x="46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0" y="48"/>
                      <a:pt x="0" y="4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8" y="0"/>
                      <a:pt x="49" y="1"/>
                      <a:pt x="49" y="3"/>
                    </a:cubicBezTo>
                    <a:cubicBezTo>
                      <a:pt x="49" y="46"/>
                      <a:pt x="49" y="46"/>
                      <a:pt x="49" y="46"/>
                    </a:cubicBezTo>
                    <a:cubicBezTo>
                      <a:pt x="49" y="48"/>
                      <a:pt x="48" y="49"/>
                      <a:pt x="46" y="49"/>
                    </a:cubicBezTo>
                    <a:close/>
                    <a:moveTo>
                      <a:pt x="5" y="44"/>
                    </a:move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44"/>
                    </a:ln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0" name="Freeform 110"/>
              <p:cNvSpPr>
                <a:spLocks noEditPoints="1"/>
              </p:cNvSpPr>
              <p:nvPr/>
            </p:nvSpPr>
            <p:spPr bwMode="auto">
              <a:xfrm>
                <a:off x="6542" y="2509"/>
                <a:ext cx="84" cy="83"/>
              </a:xfrm>
              <a:custGeom>
                <a:avLst/>
                <a:gdLst>
                  <a:gd name="T0" fmla="*/ 46 w 49"/>
                  <a:gd name="T1" fmla="*/ 49 h 49"/>
                  <a:gd name="T2" fmla="*/ 2 w 49"/>
                  <a:gd name="T3" fmla="*/ 49 h 49"/>
                  <a:gd name="T4" fmla="*/ 0 w 49"/>
                  <a:gd name="T5" fmla="*/ 46 h 49"/>
                  <a:gd name="T6" fmla="*/ 0 w 49"/>
                  <a:gd name="T7" fmla="*/ 2 h 49"/>
                  <a:gd name="T8" fmla="*/ 2 w 49"/>
                  <a:gd name="T9" fmla="*/ 0 h 49"/>
                  <a:gd name="T10" fmla="*/ 46 w 49"/>
                  <a:gd name="T11" fmla="*/ 0 h 49"/>
                  <a:gd name="T12" fmla="*/ 49 w 49"/>
                  <a:gd name="T13" fmla="*/ 2 h 49"/>
                  <a:gd name="T14" fmla="*/ 49 w 49"/>
                  <a:gd name="T15" fmla="*/ 46 h 49"/>
                  <a:gd name="T16" fmla="*/ 46 w 49"/>
                  <a:gd name="T17" fmla="*/ 49 h 49"/>
                  <a:gd name="T18" fmla="*/ 5 w 49"/>
                  <a:gd name="T19" fmla="*/ 43 h 49"/>
                  <a:gd name="T20" fmla="*/ 43 w 49"/>
                  <a:gd name="T21" fmla="*/ 43 h 49"/>
                  <a:gd name="T22" fmla="*/ 43 w 49"/>
                  <a:gd name="T23" fmla="*/ 5 h 49"/>
                  <a:gd name="T24" fmla="*/ 5 w 49"/>
                  <a:gd name="T25" fmla="*/ 5 h 49"/>
                  <a:gd name="T26" fmla="*/ 5 w 49"/>
                  <a:gd name="T27" fmla="*/ 4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49">
                    <a:moveTo>
                      <a:pt x="46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0" y="48"/>
                      <a:pt x="0" y="4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8" y="0"/>
                      <a:pt x="49" y="1"/>
                      <a:pt x="49" y="2"/>
                    </a:cubicBezTo>
                    <a:cubicBezTo>
                      <a:pt x="49" y="46"/>
                      <a:pt x="49" y="46"/>
                      <a:pt x="49" y="46"/>
                    </a:cubicBezTo>
                    <a:cubicBezTo>
                      <a:pt x="49" y="48"/>
                      <a:pt x="48" y="49"/>
                      <a:pt x="46" y="49"/>
                    </a:cubicBezTo>
                    <a:close/>
                    <a:moveTo>
                      <a:pt x="5" y="43"/>
                    </a:moveTo>
                    <a:cubicBezTo>
                      <a:pt x="43" y="43"/>
                      <a:pt x="43" y="43"/>
                      <a:pt x="43" y="43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43"/>
                    </a:ln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1" name="Freeform 111"/>
              <p:cNvSpPr>
                <a:spLocks noEditPoints="1"/>
              </p:cNvSpPr>
              <p:nvPr/>
            </p:nvSpPr>
            <p:spPr bwMode="auto">
              <a:xfrm>
                <a:off x="6467" y="2509"/>
                <a:ext cx="84" cy="83"/>
              </a:xfrm>
              <a:custGeom>
                <a:avLst/>
                <a:gdLst>
                  <a:gd name="T0" fmla="*/ 46 w 49"/>
                  <a:gd name="T1" fmla="*/ 49 h 49"/>
                  <a:gd name="T2" fmla="*/ 3 w 49"/>
                  <a:gd name="T3" fmla="*/ 49 h 49"/>
                  <a:gd name="T4" fmla="*/ 0 w 49"/>
                  <a:gd name="T5" fmla="*/ 46 h 49"/>
                  <a:gd name="T6" fmla="*/ 0 w 49"/>
                  <a:gd name="T7" fmla="*/ 2 h 49"/>
                  <a:gd name="T8" fmla="*/ 3 w 49"/>
                  <a:gd name="T9" fmla="*/ 0 h 49"/>
                  <a:gd name="T10" fmla="*/ 46 w 49"/>
                  <a:gd name="T11" fmla="*/ 0 h 49"/>
                  <a:gd name="T12" fmla="*/ 49 w 49"/>
                  <a:gd name="T13" fmla="*/ 2 h 49"/>
                  <a:gd name="T14" fmla="*/ 49 w 49"/>
                  <a:gd name="T15" fmla="*/ 46 h 49"/>
                  <a:gd name="T16" fmla="*/ 46 w 49"/>
                  <a:gd name="T17" fmla="*/ 49 h 49"/>
                  <a:gd name="T18" fmla="*/ 6 w 49"/>
                  <a:gd name="T19" fmla="*/ 43 h 49"/>
                  <a:gd name="T20" fmla="*/ 44 w 49"/>
                  <a:gd name="T21" fmla="*/ 43 h 49"/>
                  <a:gd name="T22" fmla="*/ 44 w 49"/>
                  <a:gd name="T23" fmla="*/ 5 h 49"/>
                  <a:gd name="T24" fmla="*/ 6 w 49"/>
                  <a:gd name="T25" fmla="*/ 5 h 49"/>
                  <a:gd name="T26" fmla="*/ 6 w 49"/>
                  <a:gd name="T27" fmla="*/ 4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49">
                    <a:moveTo>
                      <a:pt x="46" y="49"/>
                    </a:moveTo>
                    <a:cubicBezTo>
                      <a:pt x="3" y="49"/>
                      <a:pt x="3" y="49"/>
                      <a:pt x="3" y="49"/>
                    </a:cubicBezTo>
                    <a:cubicBezTo>
                      <a:pt x="1" y="49"/>
                      <a:pt x="0" y="48"/>
                      <a:pt x="0" y="4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8" y="0"/>
                      <a:pt x="49" y="1"/>
                      <a:pt x="49" y="2"/>
                    </a:cubicBezTo>
                    <a:cubicBezTo>
                      <a:pt x="49" y="46"/>
                      <a:pt x="49" y="46"/>
                      <a:pt x="49" y="46"/>
                    </a:cubicBezTo>
                    <a:cubicBezTo>
                      <a:pt x="49" y="48"/>
                      <a:pt x="48" y="49"/>
                      <a:pt x="46" y="49"/>
                    </a:cubicBezTo>
                    <a:close/>
                    <a:moveTo>
                      <a:pt x="6" y="43"/>
                    </a:move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43"/>
                    </a:ln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2" name="Freeform 112"/>
              <p:cNvSpPr>
                <a:spLocks/>
              </p:cNvSpPr>
              <p:nvPr/>
            </p:nvSpPr>
            <p:spPr bwMode="auto">
              <a:xfrm>
                <a:off x="6389" y="2253"/>
                <a:ext cx="170" cy="157"/>
              </a:xfrm>
              <a:custGeom>
                <a:avLst/>
                <a:gdLst>
                  <a:gd name="T0" fmla="*/ 92 w 100"/>
                  <a:gd name="T1" fmla="*/ 0 h 92"/>
                  <a:gd name="T2" fmla="*/ 25 w 100"/>
                  <a:gd name="T3" fmla="*/ 42 h 92"/>
                  <a:gd name="T4" fmla="*/ 0 w 100"/>
                  <a:gd name="T5" fmla="*/ 92 h 92"/>
                  <a:gd name="T6" fmla="*/ 9 w 100"/>
                  <a:gd name="T7" fmla="*/ 92 h 92"/>
                  <a:gd name="T8" fmla="*/ 31 w 100"/>
                  <a:gd name="T9" fmla="*/ 49 h 92"/>
                  <a:gd name="T10" fmla="*/ 32 w 100"/>
                  <a:gd name="T11" fmla="*/ 48 h 92"/>
                  <a:gd name="T12" fmla="*/ 90 w 100"/>
                  <a:gd name="T13" fmla="*/ 11 h 92"/>
                  <a:gd name="T14" fmla="*/ 100 w 100"/>
                  <a:gd name="T15" fmla="*/ 5 h 92"/>
                  <a:gd name="T16" fmla="*/ 92 w 100"/>
                  <a:gd name="T1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92">
                    <a:moveTo>
                      <a:pt x="92" y="0"/>
                    </a:moveTo>
                    <a:cubicBezTo>
                      <a:pt x="25" y="42"/>
                      <a:pt x="25" y="42"/>
                      <a:pt x="25" y="4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1" y="92"/>
                      <a:pt x="4" y="92"/>
                      <a:pt x="9" y="92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49"/>
                      <a:pt x="31" y="49"/>
                      <a:pt x="32" y="48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100" y="5"/>
                      <a:pt x="100" y="5"/>
                      <a:pt x="100" y="5"/>
                    </a:cubicBez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3" name="Freeform 113"/>
              <p:cNvSpPr>
                <a:spLocks/>
              </p:cNvSpPr>
              <p:nvPr/>
            </p:nvSpPr>
            <p:spPr bwMode="auto">
              <a:xfrm>
                <a:off x="6542" y="2262"/>
                <a:ext cx="161" cy="148"/>
              </a:xfrm>
              <a:custGeom>
                <a:avLst/>
                <a:gdLst>
                  <a:gd name="T0" fmla="*/ 69 w 94"/>
                  <a:gd name="T1" fmla="*/ 38 h 87"/>
                  <a:gd name="T2" fmla="*/ 10 w 94"/>
                  <a:gd name="T3" fmla="*/ 0 h 87"/>
                  <a:gd name="T4" fmla="*/ 0 w 94"/>
                  <a:gd name="T5" fmla="*/ 6 h 87"/>
                  <a:gd name="T6" fmla="*/ 4 w 94"/>
                  <a:gd name="T7" fmla="*/ 7 h 87"/>
                  <a:gd name="T8" fmla="*/ 62 w 94"/>
                  <a:gd name="T9" fmla="*/ 44 h 87"/>
                  <a:gd name="T10" fmla="*/ 63 w 94"/>
                  <a:gd name="T11" fmla="*/ 44 h 87"/>
                  <a:gd name="T12" fmla="*/ 86 w 94"/>
                  <a:gd name="T13" fmla="*/ 87 h 87"/>
                  <a:gd name="T14" fmla="*/ 94 w 94"/>
                  <a:gd name="T15" fmla="*/ 87 h 87"/>
                  <a:gd name="T16" fmla="*/ 69 w 94"/>
                  <a:gd name="T17" fmla="*/ 3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87">
                    <a:moveTo>
                      <a:pt x="69" y="38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3" y="6"/>
                      <a:pt x="4" y="7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86" y="87"/>
                      <a:pt x="86" y="87"/>
                      <a:pt x="86" y="87"/>
                    </a:cubicBezTo>
                    <a:cubicBezTo>
                      <a:pt x="90" y="87"/>
                      <a:pt x="93" y="87"/>
                      <a:pt x="94" y="87"/>
                    </a:cubicBezTo>
                    <a:lnTo>
                      <a:pt x="6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4" name="Freeform 114"/>
              <p:cNvSpPr>
                <a:spLocks/>
              </p:cNvSpPr>
              <p:nvPr/>
            </p:nvSpPr>
            <p:spPr bwMode="auto">
              <a:xfrm>
                <a:off x="6412" y="2264"/>
                <a:ext cx="267" cy="134"/>
              </a:xfrm>
              <a:custGeom>
                <a:avLst/>
                <a:gdLst>
                  <a:gd name="T0" fmla="*/ 155 w 156"/>
                  <a:gd name="T1" fmla="*/ 72 h 79"/>
                  <a:gd name="T2" fmla="*/ 139 w 156"/>
                  <a:gd name="T3" fmla="*/ 41 h 79"/>
                  <a:gd name="T4" fmla="*/ 77 w 156"/>
                  <a:gd name="T5" fmla="*/ 3 h 79"/>
                  <a:gd name="T6" fmla="*/ 17 w 156"/>
                  <a:gd name="T7" fmla="*/ 42 h 79"/>
                  <a:gd name="T8" fmla="*/ 1 w 156"/>
                  <a:gd name="T9" fmla="*/ 72 h 79"/>
                  <a:gd name="T10" fmla="*/ 7 w 156"/>
                  <a:gd name="T11" fmla="*/ 75 h 79"/>
                  <a:gd name="T12" fmla="*/ 10 w 156"/>
                  <a:gd name="T13" fmla="*/ 69 h 79"/>
                  <a:gd name="T14" fmla="*/ 36 w 156"/>
                  <a:gd name="T15" fmla="*/ 69 h 79"/>
                  <a:gd name="T16" fmla="*/ 39 w 156"/>
                  <a:gd name="T17" fmla="*/ 66 h 79"/>
                  <a:gd name="T18" fmla="*/ 36 w 156"/>
                  <a:gd name="T19" fmla="*/ 62 h 79"/>
                  <a:gd name="T20" fmla="*/ 13 w 156"/>
                  <a:gd name="T21" fmla="*/ 62 h 79"/>
                  <a:gd name="T22" fmla="*/ 16 w 156"/>
                  <a:gd name="T23" fmla="*/ 57 h 79"/>
                  <a:gd name="T24" fmla="*/ 46 w 156"/>
                  <a:gd name="T25" fmla="*/ 57 h 79"/>
                  <a:gd name="T26" fmla="*/ 48 w 156"/>
                  <a:gd name="T27" fmla="*/ 54 h 79"/>
                  <a:gd name="T28" fmla="*/ 46 w 156"/>
                  <a:gd name="T29" fmla="*/ 50 h 79"/>
                  <a:gd name="T30" fmla="*/ 19 w 156"/>
                  <a:gd name="T31" fmla="*/ 50 h 79"/>
                  <a:gd name="T32" fmla="*/ 22 w 156"/>
                  <a:gd name="T33" fmla="*/ 45 h 79"/>
                  <a:gd name="T34" fmla="*/ 78 w 156"/>
                  <a:gd name="T35" fmla="*/ 9 h 79"/>
                  <a:gd name="T36" fmla="*/ 135 w 156"/>
                  <a:gd name="T37" fmla="*/ 45 h 79"/>
                  <a:gd name="T38" fmla="*/ 138 w 156"/>
                  <a:gd name="T39" fmla="*/ 50 h 79"/>
                  <a:gd name="T40" fmla="*/ 109 w 156"/>
                  <a:gd name="T41" fmla="*/ 50 h 79"/>
                  <a:gd name="T42" fmla="*/ 106 w 156"/>
                  <a:gd name="T43" fmla="*/ 54 h 79"/>
                  <a:gd name="T44" fmla="*/ 109 w 156"/>
                  <a:gd name="T45" fmla="*/ 57 h 79"/>
                  <a:gd name="T46" fmla="*/ 141 w 156"/>
                  <a:gd name="T47" fmla="*/ 57 h 79"/>
                  <a:gd name="T48" fmla="*/ 144 w 156"/>
                  <a:gd name="T49" fmla="*/ 62 h 79"/>
                  <a:gd name="T50" fmla="*/ 120 w 156"/>
                  <a:gd name="T51" fmla="*/ 62 h 79"/>
                  <a:gd name="T52" fmla="*/ 117 w 156"/>
                  <a:gd name="T53" fmla="*/ 66 h 79"/>
                  <a:gd name="T54" fmla="*/ 120 w 156"/>
                  <a:gd name="T55" fmla="*/ 69 h 79"/>
                  <a:gd name="T56" fmla="*/ 147 w 156"/>
                  <a:gd name="T57" fmla="*/ 69 h 79"/>
                  <a:gd name="T58" fmla="*/ 154 w 156"/>
                  <a:gd name="T59" fmla="*/ 76 h 79"/>
                  <a:gd name="T60" fmla="*/ 155 w 156"/>
                  <a:gd name="T61" fmla="*/ 7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6" h="79">
                    <a:moveTo>
                      <a:pt x="155" y="72"/>
                    </a:moveTo>
                    <a:cubicBezTo>
                      <a:pt x="139" y="40"/>
                      <a:pt x="140" y="41"/>
                      <a:pt x="139" y="41"/>
                    </a:cubicBezTo>
                    <a:cubicBezTo>
                      <a:pt x="76" y="0"/>
                      <a:pt x="79" y="2"/>
                      <a:pt x="77" y="3"/>
                    </a:cubicBezTo>
                    <a:cubicBezTo>
                      <a:pt x="14" y="43"/>
                      <a:pt x="17" y="41"/>
                      <a:pt x="17" y="42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0" y="76"/>
                      <a:pt x="5" y="79"/>
                      <a:pt x="7" y="75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8" y="69"/>
                      <a:pt x="39" y="67"/>
                      <a:pt x="39" y="66"/>
                    </a:cubicBezTo>
                    <a:cubicBezTo>
                      <a:pt x="39" y="64"/>
                      <a:pt x="38" y="62"/>
                      <a:pt x="36" y="62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9" y="57"/>
                      <a:pt x="42" y="57"/>
                      <a:pt x="46" y="57"/>
                    </a:cubicBezTo>
                    <a:cubicBezTo>
                      <a:pt x="47" y="57"/>
                      <a:pt x="48" y="55"/>
                      <a:pt x="48" y="54"/>
                    </a:cubicBezTo>
                    <a:cubicBezTo>
                      <a:pt x="48" y="52"/>
                      <a:pt x="47" y="50"/>
                      <a:pt x="46" y="50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38" y="50"/>
                      <a:pt x="138" y="50"/>
                      <a:pt x="138" y="50"/>
                    </a:cubicBezTo>
                    <a:cubicBezTo>
                      <a:pt x="109" y="50"/>
                      <a:pt x="109" y="50"/>
                      <a:pt x="109" y="50"/>
                    </a:cubicBezTo>
                    <a:cubicBezTo>
                      <a:pt x="108" y="50"/>
                      <a:pt x="106" y="52"/>
                      <a:pt x="106" y="54"/>
                    </a:cubicBezTo>
                    <a:cubicBezTo>
                      <a:pt x="106" y="55"/>
                      <a:pt x="108" y="57"/>
                      <a:pt x="109" y="57"/>
                    </a:cubicBezTo>
                    <a:cubicBezTo>
                      <a:pt x="110" y="57"/>
                      <a:pt x="141" y="57"/>
                      <a:pt x="141" y="57"/>
                    </a:cubicBezTo>
                    <a:cubicBezTo>
                      <a:pt x="144" y="62"/>
                      <a:pt x="144" y="62"/>
                      <a:pt x="144" y="62"/>
                    </a:cubicBezTo>
                    <a:cubicBezTo>
                      <a:pt x="120" y="62"/>
                      <a:pt x="120" y="62"/>
                      <a:pt x="120" y="62"/>
                    </a:cubicBezTo>
                    <a:cubicBezTo>
                      <a:pt x="119" y="62"/>
                      <a:pt x="117" y="64"/>
                      <a:pt x="117" y="66"/>
                    </a:cubicBezTo>
                    <a:cubicBezTo>
                      <a:pt x="117" y="67"/>
                      <a:pt x="119" y="69"/>
                      <a:pt x="120" y="69"/>
                    </a:cubicBezTo>
                    <a:cubicBezTo>
                      <a:pt x="121" y="69"/>
                      <a:pt x="147" y="69"/>
                      <a:pt x="147" y="69"/>
                    </a:cubicBezTo>
                    <a:cubicBezTo>
                      <a:pt x="149" y="74"/>
                      <a:pt x="151" y="78"/>
                      <a:pt x="154" y="76"/>
                    </a:cubicBezTo>
                    <a:cubicBezTo>
                      <a:pt x="156" y="76"/>
                      <a:pt x="156" y="74"/>
                      <a:pt x="155" y="72"/>
                    </a:cubicBez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5" name="Freeform 115"/>
              <p:cNvSpPr>
                <a:spLocks noEditPoints="1"/>
              </p:cNvSpPr>
              <p:nvPr/>
            </p:nvSpPr>
            <p:spPr bwMode="auto">
              <a:xfrm>
                <a:off x="6382" y="2245"/>
                <a:ext cx="328" cy="373"/>
              </a:xfrm>
              <a:custGeom>
                <a:avLst/>
                <a:gdLst>
                  <a:gd name="T0" fmla="*/ 169 w 192"/>
                  <a:gd name="T1" fmla="*/ 219 h 219"/>
                  <a:gd name="T2" fmla="*/ 23 w 192"/>
                  <a:gd name="T3" fmla="*/ 219 h 219"/>
                  <a:gd name="T4" fmla="*/ 21 w 192"/>
                  <a:gd name="T5" fmla="*/ 216 h 219"/>
                  <a:gd name="T6" fmla="*/ 21 w 192"/>
                  <a:gd name="T7" fmla="*/ 99 h 219"/>
                  <a:gd name="T8" fmla="*/ 4 w 192"/>
                  <a:gd name="T9" fmla="*/ 99 h 219"/>
                  <a:gd name="T10" fmla="*/ 1 w 192"/>
                  <a:gd name="T11" fmla="*/ 98 h 219"/>
                  <a:gd name="T12" fmla="*/ 1 w 192"/>
                  <a:gd name="T13" fmla="*/ 95 h 219"/>
                  <a:gd name="T14" fmla="*/ 26 w 192"/>
                  <a:gd name="T15" fmla="*/ 45 h 219"/>
                  <a:gd name="T16" fmla="*/ 27 w 192"/>
                  <a:gd name="T17" fmla="*/ 44 h 219"/>
                  <a:gd name="T18" fmla="*/ 95 w 192"/>
                  <a:gd name="T19" fmla="*/ 1 h 219"/>
                  <a:gd name="T20" fmla="*/ 98 w 192"/>
                  <a:gd name="T21" fmla="*/ 1 h 219"/>
                  <a:gd name="T22" fmla="*/ 166 w 192"/>
                  <a:gd name="T23" fmla="*/ 44 h 219"/>
                  <a:gd name="T24" fmla="*/ 167 w 192"/>
                  <a:gd name="T25" fmla="*/ 45 h 219"/>
                  <a:gd name="T26" fmla="*/ 192 w 192"/>
                  <a:gd name="T27" fmla="*/ 95 h 219"/>
                  <a:gd name="T28" fmla="*/ 192 w 192"/>
                  <a:gd name="T29" fmla="*/ 98 h 219"/>
                  <a:gd name="T30" fmla="*/ 189 w 192"/>
                  <a:gd name="T31" fmla="*/ 99 h 219"/>
                  <a:gd name="T32" fmla="*/ 172 w 192"/>
                  <a:gd name="T33" fmla="*/ 99 h 219"/>
                  <a:gd name="T34" fmla="*/ 172 w 192"/>
                  <a:gd name="T35" fmla="*/ 216 h 219"/>
                  <a:gd name="T36" fmla="*/ 169 w 192"/>
                  <a:gd name="T37" fmla="*/ 219 h 219"/>
                  <a:gd name="T38" fmla="*/ 26 w 192"/>
                  <a:gd name="T39" fmla="*/ 213 h 219"/>
                  <a:gd name="T40" fmla="*/ 166 w 192"/>
                  <a:gd name="T41" fmla="*/ 213 h 219"/>
                  <a:gd name="T42" fmla="*/ 166 w 192"/>
                  <a:gd name="T43" fmla="*/ 96 h 219"/>
                  <a:gd name="T44" fmla="*/ 169 w 192"/>
                  <a:gd name="T45" fmla="*/ 93 h 219"/>
                  <a:gd name="T46" fmla="*/ 185 w 192"/>
                  <a:gd name="T47" fmla="*/ 93 h 219"/>
                  <a:gd name="T48" fmla="*/ 162 w 192"/>
                  <a:gd name="T49" fmla="*/ 48 h 219"/>
                  <a:gd name="T50" fmla="*/ 96 w 192"/>
                  <a:gd name="T51" fmla="*/ 7 h 219"/>
                  <a:gd name="T52" fmla="*/ 31 w 192"/>
                  <a:gd name="T53" fmla="*/ 48 h 219"/>
                  <a:gd name="T54" fmla="*/ 8 w 192"/>
                  <a:gd name="T55" fmla="*/ 93 h 219"/>
                  <a:gd name="T56" fmla="*/ 23 w 192"/>
                  <a:gd name="T57" fmla="*/ 93 h 219"/>
                  <a:gd name="T58" fmla="*/ 26 w 192"/>
                  <a:gd name="T59" fmla="*/ 96 h 219"/>
                  <a:gd name="T60" fmla="*/ 26 w 192"/>
                  <a:gd name="T61" fmla="*/ 213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2" h="219">
                    <a:moveTo>
                      <a:pt x="169" y="219"/>
                    </a:moveTo>
                    <a:cubicBezTo>
                      <a:pt x="23" y="219"/>
                      <a:pt x="23" y="219"/>
                      <a:pt x="23" y="219"/>
                    </a:cubicBezTo>
                    <a:cubicBezTo>
                      <a:pt x="22" y="219"/>
                      <a:pt x="21" y="218"/>
                      <a:pt x="21" y="216"/>
                    </a:cubicBezTo>
                    <a:cubicBezTo>
                      <a:pt x="21" y="99"/>
                      <a:pt x="21" y="99"/>
                      <a:pt x="21" y="99"/>
                    </a:cubicBezTo>
                    <a:cubicBezTo>
                      <a:pt x="4" y="99"/>
                      <a:pt x="4" y="99"/>
                      <a:pt x="4" y="99"/>
                    </a:cubicBezTo>
                    <a:cubicBezTo>
                      <a:pt x="3" y="99"/>
                      <a:pt x="2" y="99"/>
                      <a:pt x="1" y="98"/>
                    </a:cubicBezTo>
                    <a:cubicBezTo>
                      <a:pt x="0" y="97"/>
                      <a:pt x="0" y="96"/>
                      <a:pt x="1" y="9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44"/>
                      <a:pt x="26" y="44"/>
                      <a:pt x="27" y="44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6" y="0"/>
                      <a:pt x="97" y="0"/>
                      <a:pt x="98" y="1"/>
                    </a:cubicBezTo>
                    <a:cubicBezTo>
                      <a:pt x="166" y="44"/>
                      <a:pt x="166" y="44"/>
                      <a:pt x="166" y="44"/>
                    </a:cubicBezTo>
                    <a:cubicBezTo>
                      <a:pt x="166" y="44"/>
                      <a:pt x="167" y="44"/>
                      <a:pt x="167" y="45"/>
                    </a:cubicBezTo>
                    <a:cubicBezTo>
                      <a:pt x="192" y="95"/>
                      <a:pt x="192" y="95"/>
                      <a:pt x="192" y="95"/>
                    </a:cubicBezTo>
                    <a:cubicBezTo>
                      <a:pt x="192" y="96"/>
                      <a:pt x="192" y="97"/>
                      <a:pt x="192" y="98"/>
                    </a:cubicBezTo>
                    <a:cubicBezTo>
                      <a:pt x="191" y="99"/>
                      <a:pt x="190" y="99"/>
                      <a:pt x="189" y="99"/>
                    </a:cubicBezTo>
                    <a:cubicBezTo>
                      <a:pt x="172" y="99"/>
                      <a:pt x="172" y="99"/>
                      <a:pt x="172" y="99"/>
                    </a:cubicBezTo>
                    <a:cubicBezTo>
                      <a:pt x="172" y="216"/>
                      <a:pt x="172" y="216"/>
                      <a:pt x="172" y="216"/>
                    </a:cubicBezTo>
                    <a:cubicBezTo>
                      <a:pt x="172" y="218"/>
                      <a:pt x="171" y="219"/>
                      <a:pt x="169" y="219"/>
                    </a:cubicBezTo>
                    <a:close/>
                    <a:moveTo>
                      <a:pt x="26" y="213"/>
                    </a:moveTo>
                    <a:cubicBezTo>
                      <a:pt x="166" y="213"/>
                      <a:pt x="166" y="213"/>
                      <a:pt x="166" y="213"/>
                    </a:cubicBezTo>
                    <a:cubicBezTo>
                      <a:pt x="166" y="96"/>
                      <a:pt x="166" y="96"/>
                      <a:pt x="166" y="96"/>
                    </a:cubicBezTo>
                    <a:cubicBezTo>
                      <a:pt x="166" y="95"/>
                      <a:pt x="168" y="93"/>
                      <a:pt x="169" y="93"/>
                    </a:cubicBezTo>
                    <a:cubicBezTo>
                      <a:pt x="185" y="93"/>
                      <a:pt x="185" y="93"/>
                      <a:pt x="185" y="93"/>
                    </a:cubicBezTo>
                    <a:cubicBezTo>
                      <a:pt x="162" y="48"/>
                      <a:pt x="162" y="48"/>
                      <a:pt x="162" y="48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23" y="93"/>
                      <a:pt x="23" y="93"/>
                      <a:pt x="23" y="93"/>
                    </a:cubicBezTo>
                    <a:cubicBezTo>
                      <a:pt x="25" y="93"/>
                      <a:pt x="26" y="95"/>
                      <a:pt x="26" y="96"/>
                    </a:cubicBezTo>
                    <a:lnTo>
                      <a:pt x="26" y="213"/>
                    </a:ln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6" name="Freeform 116"/>
              <p:cNvSpPr>
                <a:spLocks/>
              </p:cNvSpPr>
              <p:nvPr/>
            </p:nvSpPr>
            <p:spPr bwMode="auto">
              <a:xfrm>
                <a:off x="6226" y="2746"/>
                <a:ext cx="125" cy="12"/>
              </a:xfrm>
              <a:custGeom>
                <a:avLst/>
                <a:gdLst>
                  <a:gd name="T0" fmla="*/ 69 w 73"/>
                  <a:gd name="T1" fmla="*/ 7 h 7"/>
                  <a:gd name="T2" fmla="*/ 4 w 73"/>
                  <a:gd name="T3" fmla="*/ 7 h 7"/>
                  <a:gd name="T4" fmla="*/ 0 w 73"/>
                  <a:gd name="T5" fmla="*/ 4 h 7"/>
                  <a:gd name="T6" fmla="*/ 4 w 73"/>
                  <a:gd name="T7" fmla="*/ 0 h 7"/>
                  <a:gd name="T8" fmla="*/ 69 w 73"/>
                  <a:gd name="T9" fmla="*/ 0 h 7"/>
                  <a:gd name="T10" fmla="*/ 73 w 73"/>
                  <a:gd name="T11" fmla="*/ 4 h 7"/>
                  <a:gd name="T12" fmla="*/ 69 w 73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7">
                    <a:moveTo>
                      <a:pt x="69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5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1" y="0"/>
                      <a:pt x="73" y="2"/>
                      <a:pt x="73" y="4"/>
                    </a:cubicBezTo>
                    <a:cubicBezTo>
                      <a:pt x="73" y="5"/>
                      <a:pt x="71" y="7"/>
                      <a:pt x="69" y="7"/>
                    </a:cubicBez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7" name="Freeform 117"/>
              <p:cNvSpPr>
                <a:spLocks/>
              </p:cNvSpPr>
              <p:nvPr/>
            </p:nvSpPr>
            <p:spPr bwMode="auto">
              <a:xfrm>
                <a:off x="6202" y="2713"/>
                <a:ext cx="65" cy="12"/>
              </a:xfrm>
              <a:custGeom>
                <a:avLst/>
                <a:gdLst>
                  <a:gd name="T0" fmla="*/ 35 w 38"/>
                  <a:gd name="T1" fmla="*/ 7 h 7"/>
                  <a:gd name="T2" fmla="*/ 3 w 38"/>
                  <a:gd name="T3" fmla="*/ 7 h 7"/>
                  <a:gd name="T4" fmla="*/ 0 w 38"/>
                  <a:gd name="T5" fmla="*/ 3 h 7"/>
                  <a:gd name="T6" fmla="*/ 3 w 38"/>
                  <a:gd name="T7" fmla="*/ 0 h 7"/>
                  <a:gd name="T8" fmla="*/ 35 w 38"/>
                  <a:gd name="T9" fmla="*/ 0 h 7"/>
                  <a:gd name="T10" fmla="*/ 38 w 38"/>
                  <a:gd name="T11" fmla="*/ 3 h 7"/>
                  <a:gd name="T12" fmla="*/ 35 w 38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7">
                    <a:moveTo>
                      <a:pt x="35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6" y="0"/>
                      <a:pt x="38" y="2"/>
                      <a:pt x="38" y="3"/>
                    </a:cubicBezTo>
                    <a:cubicBezTo>
                      <a:pt x="38" y="5"/>
                      <a:pt x="36" y="7"/>
                      <a:pt x="35" y="7"/>
                    </a:cubicBezTo>
                    <a:close/>
                  </a:path>
                </a:pathLst>
              </a:custGeom>
              <a:solidFill>
                <a:srgbClr val="339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138" name="Prostokąt 137"/>
            <p:cNvSpPr/>
            <p:nvPr/>
          </p:nvSpPr>
          <p:spPr>
            <a:xfrm>
              <a:off x="10641734" y="4917913"/>
              <a:ext cx="62068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dirty="0" smtClean="0"/>
                <a:t>Wieś</a:t>
              </a:r>
              <a:endParaRPr lang="pl-PL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696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oddtytuł">
      <a:majorFont>
        <a:latin typeface="Fira Sans SemiBold"/>
        <a:ea typeface=""/>
        <a:cs typeface=""/>
      </a:majorFont>
      <a:minorFont>
        <a:latin typeface="Fira Sans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ablon panoramiczny prezentacji US Poznań.potx" id="{FBACF6EF-79DF-421F-8985-57B89176BCA3}" vid="{E278E566-8469-4C69-96BA-F1E9389EE0D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83A1E31-8F52-4852-987E-54CF7733AA20}">
  <we:reference id="wa104178141" version="3.1.7.1" store="pl-PL" storeType="OMEX"/>
  <we:alternateReferences>
    <we:reference id="WA104178141" version="3.1.7.1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26E7D0D9974143991A699A1FEF08DC" ma:contentTypeVersion="0" ma:contentTypeDescription="Utwórz nowy dokument." ma:contentTypeScope="" ma:versionID="cb43fedd33fd6efc6493acec61c155d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fdb080088ddf1bdd98b8e55b33ddc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00E67D-A501-4D2D-ABC9-1FE90F195B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0ED072-6A3D-4843-949E-D6692DED9128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4B16A6E-49C3-446E-B040-B83B87E3FD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Szablon panoramiczny prezentacji US Poznań</Template>
  <TotalTime>437</TotalTime>
  <Words>424</Words>
  <Application>Microsoft Office PowerPoint</Application>
  <PresentationFormat>Panoramiczny</PresentationFormat>
  <Paragraphs>108</Paragraphs>
  <Slides>12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Fira Sans</vt:lpstr>
      <vt:lpstr>Fira Sans SemiBold</vt:lpstr>
      <vt:lpstr>FiraSans-SemiBold</vt:lpstr>
      <vt:lpstr>Motyw pakietu Office</vt:lpstr>
      <vt:lpstr>Prezentacja programu PowerPoint</vt:lpstr>
      <vt:lpstr>Ludność</vt:lpstr>
      <vt:lpstr>Struktura ludności</vt:lpstr>
      <vt:lpstr>Mediana wieku ludności</vt:lpstr>
      <vt:lpstr>Gęstość zaludnienia</vt:lpstr>
      <vt:lpstr>Ludność według ekonomicznych grup wieku</vt:lpstr>
      <vt:lpstr>Stan cywilny</vt:lpstr>
      <vt:lpstr>Ludność według kraju urodzenia i obywatelstwa</vt:lpstr>
      <vt:lpstr>Pracujący</vt:lpstr>
      <vt:lpstr>Mieszkania</vt:lpstr>
      <vt:lpstr>Budynki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Bryza Magdalena</dc:creator>
  <cp:lastModifiedBy>Nowara Wanda</cp:lastModifiedBy>
  <cp:revision>57</cp:revision>
  <dcterms:created xsi:type="dcterms:W3CDTF">2022-05-25T08:01:31Z</dcterms:created>
  <dcterms:modified xsi:type="dcterms:W3CDTF">2022-05-30T16:51:56Z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0x010100D026E7D0D9974143991A699A1FEF08DC</vt:lpwstr>
  </property>
  <property fmtid="{D5CDD505-2E9C-101B-9397-08002B2CF9AE}" pid="3" name="WorkflowChangePath">
    <vt:lpwstr>e6c37560-4d29-436c-947e-63bc78e8354e,12;</vt:lpwstr>
  </property>
</Properties>
</file>