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5"/>
  </p:notesMasterIdLst>
  <p:handoutMasterIdLst>
    <p:handoutMasterId r:id="rId66"/>
  </p:handoutMasterIdLst>
  <p:sldIdLst>
    <p:sldId id="416" r:id="rId2"/>
    <p:sldId id="417" r:id="rId3"/>
    <p:sldId id="528" r:id="rId4"/>
    <p:sldId id="420" r:id="rId5"/>
    <p:sldId id="546" r:id="rId6"/>
    <p:sldId id="550" r:id="rId7"/>
    <p:sldId id="549" r:id="rId8"/>
    <p:sldId id="649" r:id="rId9"/>
    <p:sldId id="624" r:id="rId10"/>
    <p:sldId id="627" r:id="rId11"/>
    <p:sldId id="698" r:id="rId12"/>
    <p:sldId id="626" r:id="rId13"/>
    <p:sldId id="644" r:id="rId14"/>
    <p:sldId id="645" r:id="rId15"/>
    <p:sldId id="665" r:id="rId16"/>
    <p:sldId id="695" r:id="rId17"/>
    <p:sldId id="694" r:id="rId18"/>
    <p:sldId id="648" r:id="rId19"/>
    <p:sldId id="666" r:id="rId20"/>
    <p:sldId id="422" r:id="rId21"/>
    <p:sldId id="696" r:id="rId22"/>
    <p:sldId id="713" r:id="rId23"/>
    <p:sldId id="653" r:id="rId24"/>
    <p:sldId id="435" r:id="rId25"/>
    <p:sldId id="436" r:id="rId26"/>
    <p:sldId id="506" r:id="rId27"/>
    <p:sldId id="693" r:id="rId28"/>
    <p:sldId id="692" r:id="rId29"/>
    <p:sldId id="667" r:id="rId30"/>
    <p:sldId id="668" r:id="rId31"/>
    <p:sldId id="669" r:id="rId32"/>
    <p:sldId id="670" r:id="rId33"/>
    <p:sldId id="671" r:id="rId34"/>
    <p:sldId id="672" r:id="rId35"/>
    <p:sldId id="673" r:id="rId36"/>
    <p:sldId id="674" r:id="rId37"/>
    <p:sldId id="675" r:id="rId38"/>
    <p:sldId id="676" r:id="rId39"/>
    <p:sldId id="677" r:id="rId40"/>
    <p:sldId id="678" r:id="rId41"/>
    <p:sldId id="679" r:id="rId42"/>
    <p:sldId id="680" r:id="rId43"/>
    <p:sldId id="681" r:id="rId44"/>
    <p:sldId id="682" r:id="rId45"/>
    <p:sldId id="683" r:id="rId46"/>
    <p:sldId id="684" r:id="rId47"/>
    <p:sldId id="686" r:id="rId48"/>
    <p:sldId id="687" r:id="rId49"/>
    <p:sldId id="688" r:id="rId50"/>
    <p:sldId id="689" r:id="rId51"/>
    <p:sldId id="690" r:id="rId52"/>
    <p:sldId id="711" r:id="rId53"/>
    <p:sldId id="712" r:id="rId54"/>
    <p:sldId id="449" r:id="rId55"/>
    <p:sldId id="448" r:id="rId56"/>
    <p:sldId id="610" r:id="rId57"/>
    <p:sldId id="611" r:id="rId58"/>
    <p:sldId id="618" r:id="rId59"/>
    <p:sldId id="697" r:id="rId60"/>
    <p:sldId id="661" r:id="rId61"/>
    <p:sldId id="662" r:id="rId62"/>
    <p:sldId id="663" r:id="rId63"/>
    <p:sldId id="446" r:id="rId64"/>
  </p:sldIdLst>
  <p:sldSz cx="9144000" cy="6858000" type="screen4x3"/>
  <p:notesSz cx="6794500" cy="9931400"/>
  <p:defaultTextStyle>
    <a:defPPr>
      <a:defRPr lang="pl-PL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5" autoAdjust="0"/>
    <p:restoredTop sz="92132" autoAdjust="0"/>
  </p:normalViewPr>
  <p:slideViewPr>
    <p:cSldViewPr snapToGrid="0" snapToObjects="1">
      <p:cViewPr varScale="1">
        <p:scale>
          <a:sx n="80" d="100"/>
          <a:sy n="80" d="100"/>
        </p:scale>
        <p:origin x="148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cs typeface="Arial" pitchFamily="34" charset="0"/>
              </a:defRPr>
            </a:lvl1pPr>
          </a:lstStyle>
          <a:p>
            <a:pPr>
              <a:defRPr/>
            </a:pPr>
            <a:fld id="{8D12188D-DE33-4445-A994-72A3FC401AD5}" type="datetimeFigureOut">
              <a:rPr lang="pl-PL"/>
              <a:pPr>
                <a:defRPr/>
              </a:pPr>
              <a:t>14.02.2023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cs typeface="Arial" pitchFamily="34" charset="0"/>
              </a:defRPr>
            </a:lvl1pPr>
          </a:lstStyle>
          <a:p>
            <a:pPr>
              <a:defRPr/>
            </a:pPr>
            <a:fld id="{9C698150-B877-4737-8BC8-77AEE0198BA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6709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cs typeface="Arial" pitchFamily="34" charset="0"/>
              </a:defRPr>
            </a:lvl1pPr>
          </a:lstStyle>
          <a:p>
            <a:pPr>
              <a:defRPr/>
            </a:pPr>
            <a:fld id="{736BE3DF-5401-40CB-9D9C-9D6938A4B00E}" type="datetimeFigureOut">
              <a:rPr lang="pl-PL"/>
              <a:pPr>
                <a:defRPr/>
              </a:pPr>
              <a:t>14.02.2023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cs typeface="Arial" pitchFamily="34" charset="0"/>
              </a:defRPr>
            </a:lvl1pPr>
          </a:lstStyle>
          <a:p>
            <a:pPr>
              <a:defRPr/>
            </a:pPr>
            <a:fld id="{79E2DECC-BBF4-46DD-ABD0-F74DD02D166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64633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Arial" pitchFamily="34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Arial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Arial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Arial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2DECC-BBF4-46DD-ABD0-F74DD02D1662}" type="slidenum">
              <a:rPr lang="pl-PL" smtClean="0"/>
              <a:pPr>
                <a:defRPr/>
              </a:pPr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0748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2DECC-BBF4-46DD-ABD0-F74DD02D1662}" type="slidenum">
              <a:rPr lang="pl-PL" smtClean="0"/>
              <a:pPr>
                <a:defRPr/>
              </a:pPr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0643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DA95BD-D43F-40A7-9574-7C8CCC8A992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4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8074" y="1727932"/>
            <a:ext cx="7705128" cy="2630099"/>
          </a:xfrm>
          <a:prstGeom prst="rect">
            <a:avLst/>
          </a:prstGeom>
        </p:spPr>
        <p:txBody>
          <a:bodyPr/>
          <a:lstStyle>
            <a:lvl1pPr algn="l">
              <a:lnSpc>
                <a:spcPts val="6400"/>
              </a:lnSpc>
              <a:tabLst>
                <a:tab pos="57150" algn="ctr"/>
              </a:tabLst>
              <a:defRPr sz="3600" b="0" i="0" cap="all">
                <a:solidFill>
                  <a:schemeClr val="bg1"/>
                </a:solidFill>
                <a:latin typeface="Tahoma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48074" y="4562593"/>
            <a:ext cx="5428074" cy="76199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17" name="Symbol zastępczy tekstu 16"/>
          <p:cNvSpPr>
            <a:spLocks noGrp="1"/>
          </p:cNvSpPr>
          <p:nvPr>
            <p:ph type="body" sz="quarter" idx="11"/>
          </p:nvPr>
        </p:nvSpPr>
        <p:spPr>
          <a:xfrm>
            <a:off x="348075" y="5324593"/>
            <a:ext cx="1778000" cy="761999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400">
                <a:solidFill>
                  <a:srgbClr val="999999"/>
                </a:solidFill>
                <a:latin typeface="Tahoma"/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informacyj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ymbol zastępczy zawartości 13"/>
          <p:cNvSpPr>
            <a:spLocks noGrp="1"/>
          </p:cNvSpPr>
          <p:nvPr>
            <p:ph sz="quarter" idx="10"/>
          </p:nvPr>
        </p:nvSpPr>
        <p:spPr>
          <a:xfrm>
            <a:off x="723900" y="1504950"/>
            <a:ext cx="7639050" cy="4591050"/>
          </a:xfrm>
          <a:prstGeom prst="rect">
            <a:avLst/>
          </a:prstGeom>
        </p:spPr>
        <p:txBody>
          <a:bodyPr vert="horz"/>
          <a:lstStyle>
            <a:lvl1pPr marL="0" indent="0" algn="just">
              <a:buNone/>
              <a:defRPr sz="2400" b="0" i="0">
                <a:latin typeface=""/>
              </a:defRPr>
            </a:lvl1pPr>
            <a:lvl2pPr algn="just">
              <a:defRPr sz="2400" b="0" i="0">
                <a:latin typeface=""/>
              </a:defRPr>
            </a:lvl2pPr>
            <a:lvl3pPr algn="just">
              <a:defRPr sz="2400" b="0" i="0">
                <a:latin typeface=""/>
              </a:defRPr>
            </a:lvl3pPr>
            <a:lvl4pPr algn="just">
              <a:defRPr sz="2400" b="0" i="0">
                <a:latin typeface=""/>
              </a:defRPr>
            </a:lvl4pPr>
            <a:lvl5pPr algn="just">
              <a:defRPr sz="2400" b="0" i="0">
                <a:latin typeface="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rozdziału z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348074" y="1727933"/>
            <a:ext cx="7705128" cy="1103698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6400"/>
              </a:lnSpc>
              <a:tabLst>
                <a:tab pos="57150" algn="ctr"/>
              </a:tabLst>
              <a:defRPr sz="3600" b="0" i="0" cap="all">
                <a:solidFill>
                  <a:schemeClr val="bg1"/>
                </a:solidFill>
                <a:latin typeface="Tahoma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9" name="Podtytuł 2"/>
          <p:cNvSpPr>
            <a:spLocks noGrp="1"/>
          </p:cNvSpPr>
          <p:nvPr>
            <p:ph type="subTitle" idx="1"/>
          </p:nvPr>
        </p:nvSpPr>
        <p:spPr>
          <a:xfrm>
            <a:off x="348074" y="3038593"/>
            <a:ext cx="5428074" cy="2060222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rozdziału bez o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348074" y="2856823"/>
            <a:ext cx="7705128" cy="1103698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6400"/>
              </a:lnSpc>
              <a:tabLst>
                <a:tab pos="57150" algn="ctr"/>
              </a:tabLst>
              <a:defRPr sz="3600" b="0" i="0" cap="all">
                <a:solidFill>
                  <a:schemeClr val="bg1"/>
                </a:solidFill>
                <a:latin typeface="Tahoma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 slajd z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7" r:id="rId6"/>
    <p:sldLayoutId id="2147483673" r:id="rId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7.emf"/><Relationship Id="rId4" Type="http://schemas.openxmlformats.org/officeDocument/2006/relationships/image" Target="../media/image90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468851" y="905256"/>
            <a:ext cx="8420100" cy="5312664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l-PL" sz="4000" b="1" dirty="0" smtClean="0">
              <a:latin typeface="Calibri" pitchFamily="34" charset="0"/>
              <a:cs typeface="Arial" charset="0"/>
            </a:endParaRPr>
          </a:p>
          <a:p>
            <a:pPr algn="ctr"/>
            <a:r>
              <a:rPr lang="pl-PL" sz="4000" b="1" dirty="0" smtClean="0">
                <a:latin typeface="Calibri" pitchFamily="34" charset="0"/>
                <a:cs typeface="Arial" charset="0"/>
              </a:rPr>
              <a:t>PORZĄDEK PUBLICZNY, </a:t>
            </a:r>
          </a:p>
          <a:p>
            <a:pPr algn="ctr"/>
            <a:r>
              <a:rPr lang="pl-PL" sz="4000" b="1" dirty="0" smtClean="0">
                <a:latin typeface="Calibri" pitchFamily="34" charset="0"/>
                <a:cs typeface="Arial" charset="0"/>
              </a:rPr>
              <a:t> BEZPIECZEŃSTWO OBYWATELI,</a:t>
            </a:r>
          </a:p>
          <a:p>
            <a:pPr algn="ctr"/>
            <a:r>
              <a:rPr lang="pl-PL" sz="4000" b="1" dirty="0" smtClean="0">
                <a:latin typeface="Calibri" pitchFamily="34" charset="0"/>
                <a:cs typeface="Arial" charset="0"/>
              </a:rPr>
              <a:t>OCHRONA PRZECIWPOŻAROWA </a:t>
            </a:r>
          </a:p>
          <a:p>
            <a:pPr algn="ctr"/>
            <a:r>
              <a:rPr lang="pl-PL" sz="4000" b="1" dirty="0" smtClean="0">
                <a:latin typeface="Calibri" pitchFamily="34" charset="0"/>
                <a:cs typeface="Arial" charset="0"/>
              </a:rPr>
              <a:t>W POWIECIE POZNAŃSKIM </a:t>
            </a:r>
            <a:br>
              <a:rPr lang="pl-PL" sz="4000" b="1" dirty="0" smtClean="0">
                <a:latin typeface="Calibri" pitchFamily="34" charset="0"/>
                <a:cs typeface="Arial" charset="0"/>
              </a:rPr>
            </a:br>
            <a:r>
              <a:rPr lang="pl-PL" sz="4000" b="1" dirty="0" smtClean="0">
                <a:latin typeface="Calibri" pitchFamily="34" charset="0"/>
                <a:cs typeface="Arial" charset="0"/>
              </a:rPr>
              <a:t>W 2022 ROKU </a:t>
            </a:r>
            <a:endParaRPr lang="pl-PL" sz="4000" dirty="0" smtClean="0">
              <a:latin typeface="Calibri" pitchFamily="34" charset="0"/>
              <a:cs typeface="Arial" charset="0"/>
            </a:endParaRPr>
          </a:p>
        </p:txBody>
      </p:sp>
      <p:pic>
        <p:nvPicPr>
          <p:cNvPr id="8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1834173" y="147279"/>
            <a:ext cx="7509699" cy="5334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l-PL" sz="2800" dirty="0" smtClean="0">
                <a:latin typeface="Calibri" pitchFamily="34" charset="0"/>
                <a:cs typeface="Arial" charset="0"/>
              </a:rPr>
              <a:t>Powiatowy Zespół Zarządzania Kryzysowego Starosty Poznańskiego zbierał się 7-krotnie. Najważniejsze tematy spotkań: </a:t>
            </a:r>
          </a:p>
          <a:p>
            <a:pPr algn="ctr" eaLnBrk="1" hangingPunct="1"/>
            <a:endParaRPr lang="pl-PL" sz="3200" dirty="0" smtClean="0">
              <a:latin typeface="Calibri" pitchFamily="34" charset="0"/>
              <a:cs typeface="Arial" charset="0"/>
            </a:endParaRPr>
          </a:p>
          <a:p>
            <a:endParaRPr lang="pl-PL" dirty="0" smtClean="0">
              <a:latin typeface="Calibri" pitchFamily="34" charset="0"/>
              <a:cs typeface="Arial" charset="0"/>
            </a:endParaRPr>
          </a:p>
        </p:txBody>
      </p:sp>
      <p:pic>
        <p:nvPicPr>
          <p:cNvPr id="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279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04051" y="1672769"/>
            <a:ext cx="862525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dirty="0" smtClean="0">
                <a:latin typeface="+mn-lt"/>
                <a:ea typeface="Lucida Sans Unicode" panose="020B0602030504020204" pitchFamily="34" charset="0"/>
              </a:rPr>
              <a:t>ocena </a:t>
            </a:r>
            <a:r>
              <a:rPr lang="pl-PL" sz="2000" dirty="0">
                <a:latin typeface="+mn-lt"/>
                <a:ea typeface="Lucida Sans Unicode" panose="020B0602030504020204" pitchFamily="34" charset="0"/>
              </a:rPr>
              <a:t>występujących i potencjalnych zagrożeń mogących mieć wpływ na bezpieczeństwo publiczne i prognozowanie tych zagrożeń</a:t>
            </a:r>
            <a:r>
              <a:rPr lang="pl-PL" sz="2000" dirty="0" smtClean="0">
                <a:latin typeface="+mn-lt"/>
                <a:ea typeface="Lucida Sans Unicode" panose="020B0602030504020204" pitchFamily="34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dirty="0" smtClean="0">
                <a:latin typeface="+mn-lt"/>
                <a:ea typeface="Lucida Sans Unicode" panose="020B0602030504020204" pitchFamily="34" charset="0"/>
              </a:rPr>
              <a:t>doskonalenie </a:t>
            </a:r>
            <a:r>
              <a:rPr lang="pl-PL" sz="2000" dirty="0">
                <a:latin typeface="+mn-lt"/>
                <a:ea typeface="Lucida Sans Unicode" panose="020B0602030504020204" pitchFamily="34" charset="0"/>
              </a:rPr>
              <a:t>zasad współpracy uczestników zarządzania kryzysowego, koordynacja działań</a:t>
            </a:r>
            <a:r>
              <a:rPr lang="pl-PL" sz="2000" dirty="0" smtClean="0">
                <a:latin typeface="+mn-lt"/>
                <a:ea typeface="Lucida Sans Unicode" panose="020B0602030504020204" pitchFamily="34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dirty="0" smtClean="0">
                <a:latin typeface="+mn-lt"/>
                <a:ea typeface="Lucida Sans Unicode" panose="020B0602030504020204" pitchFamily="34" charset="0"/>
              </a:rPr>
              <a:t>działania </a:t>
            </a:r>
            <a:r>
              <a:rPr lang="pl-PL" sz="2000" dirty="0">
                <a:latin typeface="+mn-lt"/>
                <a:ea typeface="Lucida Sans Unicode" panose="020B0602030504020204" pitchFamily="34" charset="0"/>
              </a:rPr>
              <a:t>P</a:t>
            </a:r>
            <a:r>
              <a:rPr lang="pl-PL" sz="2000" dirty="0" smtClean="0">
                <a:latin typeface="+mn-lt"/>
                <a:ea typeface="Lucida Sans Unicode" panose="020B0602030504020204" pitchFamily="34" charset="0"/>
              </a:rPr>
              <a:t>owiatowego Lekarza Weterynarii w trakcie wystąpienia ogniska tzw. „ptasiej grypy” w m. Bolesławiec, gm. Mosina; 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dirty="0" smtClean="0">
                <a:latin typeface="+mn-lt"/>
                <a:ea typeface="Lucida Sans Unicode" panose="020B0602030504020204" pitchFamily="34" charset="0"/>
              </a:rPr>
              <a:t>organizacja miejsc pobytu dla uchodźców z terenu Ukrainy;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dirty="0" smtClean="0">
                <a:latin typeface="+mn-lt"/>
                <a:ea typeface="Lucida Sans Unicode" panose="020B0602030504020204" pitchFamily="34" charset="0"/>
              </a:rPr>
              <a:t>wystąpienie na Jeziorze </a:t>
            </a:r>
            <a:r>
              <a:rPr lang="pl-PL" sz="2000" dirty="0" err="1" smtClean="0">
                <a:latin typeface="+mn-lt"/>
                <a:ea typeface="Lucida Sans Unicode" panose="020B0602030504020204" pitchFamily="34" charset="0"/>
              </a:rPr>
              <a:t>Niepruszewskim</a:t>
            </a:r>
            <a:r>
              <a:rPr lang="pl-PL" sz="2000" dirty="0" smtClean="0">
                <a:latin typeface="+mn-lt"/>
                <a:ea typeface="Lucida Sans Unicode" panose="020B0602030504020204" pitchFamily="34" charset="0"/>
              </a:rPr>
              <a:t> masowego „śnięcia ryb”;</a:t>
            </a:r>
            <a:endParaRPr lang="pl-PL" sz="2000" dirty="0">
              <a:latin typeface="+mn-lt"/>
              <a:ea typeface="Lucida Sans Unicode" panose="020B0602030504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2000" dirty="0">
                <a:latin typeface="+mn-lt"/>
                <a:ea typeface="Lucida Sans Unicode" panose="020B0602030504020204" pitchFamily="34" charset="0"/>
              </a:rPr>
              <a:t>p</a:t>
            </a:r>
            <a:r>
              <a:rPr lang="pl-PL" sz="2000" dirty="0" smtClean="0">
                <a:effectLst/>
                <a:latin typeface="+mn-lt"/>
                <a:ea typeface="Lucida Sans Unicode" panose="020B0602030504020204" pitchFamily="34" charset="0"/>
              </a:rPr>
              <a:t>rzygotowanie planu pracy Zespołu na rok 2023.</a:t>
            </a:r>
            <a:endParaRPr lang="pl-PL" sz="2000" dirty="0">
              <a:effectLst/>
              <a:latin typeface="+mn-lt"/>
              <a:ea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1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577239"/>
            <a:ext cx="3953539" cy="5261246"/>
          </a:xfrm>
        </p:spPr>
      </p:pic>
      <p:sp>
        <p:nvSpPr>
          <p:cNvPr id="3" name="Prostokąt 2"/>
          <p:cNvSpPr/>
          <p:nvPr/>
        </p:nvSpPr>
        <p:spPr>
          <a:xfrm>
            <a:off x="2246881" y="235303"/>
            <a:ext cx="6692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>
                <a:solidFill>
                  <a:prstClr val="black"/>
                </a:solidFill>
              </a:rPr>
              <a:t>Akcja ratunkowa na Jeziorze </a:t>
            </a:r>
            <a:r>
              <a:rPr lang="pl-PL" sz="2400" dirty="0" err="1" smtClean="0">
                <a:solidFill>
                  <a:prstClr val="black"/>
                </a:solidFill>
              </a:rPr>
              <a:t>Niepruszewskim</a:t>
            </a:r>
            <a:endParaRPr lang="pl-PL" sz="2400" dirty="0" smtClean="0">
              <a:solidFill>
                <a:prstClr val="black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304" y="863691"/>
            <a:ext cx="5280696" cy="297343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675" y="3872576"/>
            <a:ext cx="5267325" cy="296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21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209550" y="1284117"/>
            <a:ext cx="8763000" cy="459105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l-PL" sz="2000" dirty="0" smtClean="0">
                <a:latin typeface="Calibri" pitchFamily="34" charset="0"/>
                <a:cs typeface="Arial" charset="0"/>
              </a:rPr>
              <a:t>Powiatowe Centrum Zarządzania Kryzysowego zapewniało całodobowy przepływ informacji, przekazując ostrzeżenia, komunikaty i informacje, biorąc także udział </a:t>
            </a:r>
            <a:br>
              <a:rPr lang="pl-PL" sz="2000" dirty="0" smtClean="0">
                <a:latin typeface="Calibri" pitchFamily="34" charset="0"/>
                <a:cs typeface="Arial" charset="0"/>
              </a:rPr>
            </a:br>
            <a:r>
              <a:rPr lang="pl-PL" sz="2000" dirty="0" smtClean="0">
                <a:latin typeface="Calibri" pitchFamily="34" charset="0"/>
                <a:cs typeface="Arial" charset="0"/>
              </a:rPr>
              <a:t>w różnego rodzaju alarmach, ćwiczeniach i</a:t>
            </a:r>
            <a:r>
              <a:rPr lang="pl-PL" sz="2000" dirty="0" smtClean="0">
                <a:latin typeface="Arial" charset="0"/>
                <a:cs typeface="Arial" charset="0"/>
              </a:rPr>
              <a:t> </a:t>
            </a:r>
            <a:r>
              <a:rPr lang="pl-PL" sz="2000" dirty="0" smtClean="0">
                <a:latin typeface="Calibri" pitchFamily="34" charset="0"/>
                <a:cs typeface="Arial" charset="0"/>
              </a:rPr>
              <a:t>treningach.</a:t>
            </a:r>
          </a:p>
          <a:p>
            <a:pPr algn="ctr"/>
            <a:endParaRPr lang="pl-PL" sz="2000" dirty="0" smtClean="0">
              <a:latin typeface="Calibri" pitchFamily="34" charset="0"/>
              <a:cs typeface="Arial" charset="0"/>
            </a:endParaRPr>
          </a:p>
          <a:p>
            <a:pPr algn="ctr"/>
            <a:r>
              <a:rPr lang="pl-PL" sz="2000" dirty="0" smtClean="0">
                <a:latin typeface="Calibri" pitchFamily="34" charset="0"/>
                <a:cs typeface="Arial" charset="0"/>
              </a:rPr>
              <a:t>W ramach zapewnienia całodobowych działań PCZK odebrało 197 </a:t>
            </a:r>
            <a:r>
              <a:rPr lang="pl-PL" sz="2000" dirty="0" smtClean="0">
                <a:latin typeface="Calibri" pitchFamily="34" charset="0"/>
                <a:cs typeface="Arial" charset="0"/>
              </a:rPr>
              <a:t>zgłoszeń.</a:t>
            </a:r>
            <a:endParaRPr lang="pl-PL" sz="2000" dirty="0" smtClean="0">
              <a:latin typeface="Calibri" pitchFamily="34" charset="0"/>
              <a:cs typeface="Arial" charset="0"/>
            </a:endParaRPr>
          </a:p>
          <a:p>
            <a:endParaRPr lang="pl-PL" dirty="0" smtClean="0">
              <a:latin typeface="Calibri" pitchFamily="34" charset="0"/>
              <a:cs typeface="Arial" charset="0"/>
            </a:endParaRPr>
          </a:p>
        </p:txBody>
      </p:sp>
      <p:pic>
        <p:nvPicPr>
          <p:cNvPr id="18435" name="Picture 3" descr="C:\Users\lukasz.sobolewski\Desktop\Nowy folder (3)\DSC_98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138" y="3380955"/>
            <a:ext cx="2728619" cy="263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72" y="9044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57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69668" y="1202326"/>
            <a:ext cx="8865326" cy="4591050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SzPct val="100000"/>
            </a:pPr>
            <a:endParaRPr lang="pl-PL" altLang="pl-PL" sz="3200" dirty="0" smtClean="0">
              <a:solidFill>
                <a:srgbClr val="000000"/>
              </a:solidFill>
              <a:latin typeface="+mn-lt"/>
              <a:ea typeface="Microsoft YaHei" panose="020B0503020204020204" pitchFamily="34" charset="-122"/>
            </a:endParaRPr>
          </a:p>
          <a:p>
            <a:pPr algn="ctr" eaLnBrk="1" hangingPunct="1">
              <a:buSzPct val="100000"/>
            </a:pPr>
            <a:r>
              <a:rPr lang="pl-PL" altLang="pl-PL" sz="3200" dirty="0" smtClean="0">
                <a:latin typeface="+mn-lt"/>
                <a:ea typeface="Microsoft YaHei" panose="020B0503020204020204" pitchFamily="34" charset="-122"/>
              </a:rPr>
              <a:t>Działania podejmowane w ramach realizacji</a:t>
            </a:r>
          </a:p>
          <a:p>
            <a:pPr algn="ctr" eaLnBrk="1" hangingPunct="1">
              <a:buSzPct val="100000"/>
            </a:pPr>
            <a:r>
              <a:rPr lang="pl-PL" altLang="pl-PL" sz="3200" dirty="0" smtClean="0">
                <a:latin typeface="+mn-lt"/>
                <a:ea typeface="Microsoft YaHei" panose="020B0503020204020204" pitchFamily="34" charset="-122"/>
              </a:rPr>
              <a:t>„Programu zapobiegania przestępczości </a:t>
            </a:r>
          </a:p>
          <a:p>
            <a:pPr algn="ctr" eaLnBrk="1" hangingPunct="1">
              <a:buSzPct val="100000"/>
            </a:pPr>
            <a:r>
              <a:rPr lang="pl-PL" altLang="pl-PL" sz="3200" dirty="0" smtClean="0">
                <a:latin typeface="+mn-lt"/>
                <a:ea typeface="Microsoft YaHei" panose="020B0503020204020204" pitchFamily="34" charset="-122"/>
              </a:rPr>
              <a:t>oraz ochrony bezpieczeństwa obywateli </a:t>
            </a:r>
            <a:br>
              <a:rPr lang="pl-PL" altLang="pl-PL" sz="3200" dirty="0" smtClean="0">
                <a:latin typeface="+mn-lt"/>
                <a:ea typeface="Microsoft YaHei" panose="020B0503020204020204" pitchFamily="34" charset="-122"/>
              </a:rPr>
            </a:br>
            <a:r>
              <a:rPr lang="pl-PL" altLang="pl-PL" sz="3200" dirty="0" smtClean="0">
                <a:latin typeface="+mn-lt"/>
                <a:ea typeface="Microsoft YaHei" panose="020B0503020204020204" pitchFamily="34" charset="-122"/>
              </a:rPr>
              <a:t>i porządku publicznego powiatu poznańskiego”.</a:t>
            </a:r>
          </a:p>
          <a:p>
            <a:pPr algn="ctr" eaLnBrk="1" hangingPunct="1">
              <a:buSzPct val="100000"/>
            </a:pPr>
            <a:endParaRPr lang="pl-PL" altLang="pl-PL" sz="1800" dirty="0" smtClean="0">
              <a:latin typeface="+mn-lt"/>
              <a:ea typeface="Microsoft YaHei" panose="020B0503020204020204" pitchFamily="34" charset="-122"/>
            </a:endParaRPr>
          </a:p>
          <a:p>
            <a:pPr algn="ctr" eaLnBrk="1" hangingPunct="1">
              <a:buSzPct val="100000"/>
            </a:pPr>
            <a:endParaRPr lang="pl-PL" altLang="pl-PL" sz="1800" dirty="0" smtClean="0">
              <a:latin typeface="+mn-lt"/>
              <a:ea typeface="Microsoft YaHei" panose="020B0503020204020204" pitchFamily="34" charset="-122"/>
            </a:endParaRPr>
          </a:p>
          <a:p>
            <a:pPr algn="ctr" eaLnBrk="1" hangingPunct="1">
              <a:buSzPct val="100000"/>
            </a:pPr>
            <a:endParaRPr lang="pl-PL" altLang="pl-PL" sz="1800" dirty="0" smtClean="0">
              <a:latin typeface="+mn-lt"/>
              <a:ea typeface="Microsoft YaHei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buSzPct val="100000"/>
            </a:pPr>
            <a:endParaRPr lang="pl-PL" altLang="pl-PL" sz="3200" dirty="0">
              <a:solidFill>
                <a:srgbClr val="000000"/>
              </a:solidFill>
              <a:latin typeface="+mn-lt"/>
              <a:ea typeface="Microsoft YaHei" panose="020B0503020204020204" pitchFamily="34" charset="-122"/>
            </a:endParaRPr>
          </a:p>
          <a:p>
            <a:endParaRPr lang="pl-PL" dirty="0"/>
          </a:p>
        </p:txBody>
      </p:sp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93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199176" y="3427308"/>
            <a:ext cx="8677275" cy="4131347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l-PL" sz="3200" dirty="0" smtClean="0">
                <a:latin typeface="Calibri" pitchFamily="34" charset="0"/>
                <a:cs typeface="Arial" charset="0"/>
              </a:rPr>
              <a:t>Na realizację inicjatyw  </a:t>
            </a:r>
          </a:p>
          <a:p>
            <a:pPr algn="ctr" eaLnBrk="1" hangingPunct="1"/>
            <a:r>
              <a:rPr lang="pl-PL" sz="3200" dirty="0" smtClean="0">
                <a:latin typeface="Calibri" pitchFamily="34" charset="0"/>
                <a:cs typeface="Arial" charset="0"/>
              </a:rPr>
              <a:t>Powiatowej Komisji Bezpieczeństwa i Porządku Powiatu Poznańskiego w roku 2022 </a:t>
            </a:r>
            <a:br>
              <a:rPr lang="pl-PL" sz="3200" dirty="0" smtClean="0">
                <a:latin typeface="Calibri" pitchFamily="34" charset="0"/>
                <a:cs typeface="Arial" charset="0"/>
              </a:rPr>
            </a:br>
            <a:r>
              <a:rPr lang="pl-PL" sz="3200" dirty="0" smtClean="0">
                <a:latin typeface="Calibri" pitchFamily="34" charset="0"/>
                <a:cs typeface="Arial" charset="0"/>
              </a:rPr>
              <a:t>wydano </a:t>
            </a:r>
            <a:r>
              <a:rPr lang="pl-PL" sz="3200" b="1" u="sng" dirty="0" smtClean="0">
                <a:latin typeface="Calibri" pitchFamily="34" charset="0"/>
                <a:cs typeface="Arial" charset="0"/>
              </a:rPr>
              <a:t>245.849,80 zł</a:t>
            </a:r>
          </a:p>
          <a:p>
            <a:pPr algn="ctr" eaLnBrk="1" hangingPunct="1"/>
            <a:endParaRPr lang="pl-PL" sz="4000" b="1" u="sng" dirty="0" smtClean="0">
              <a:latin typeface="Calibri" pitchFamily="34" charset="0"/>
              <a:cs typeface="Arial" charset="0"/>
            </a:endParaRPr>
          </a:p>
          <a:p>
            <a:pPr algn="ctr" eaLnBrk="1" hangingPunct="1"/>
            <a:r>
              <a:rPr lang="pl-PL" sz="2000" dirty="0">
                <a:latin typeface="Calibri" pitchFamily="34" charset="0"/>
                <a:cs typeface="Arial" charset="0"/>
              </a:rPr>
              <a:t>(w latach 2000-2022  wydatkowano </a:t>
            </a:r>
            <a:r>
              <a:rPr lang="pl-PL" sz="2000" dirty="0" smtClean="0">
                <a:latin typeface="Calibri" pitchFamily="34" charset="0"/>
                <a:cs typeface="Arial" charset="0"/>
              </a:rPr>
              <a:t>2.432.924,46 zł).</a:t>
            </a:r>
          </a:p>
        </p:txBody>
      </p:sp>
      <p:pic>
        <p:nvPicPr>
          <p:cNvPr id="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768" y="136430"/>
            <a:ext cx="4717163" cy="289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3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1935480" y="-5129"/>
            <a:ext cx="7741920" cy="459105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l-PL" sz="3200" dirty="0" smtClean="0">
              <a:latin typeface="Calibri" pitchFamily="34" charset="0"/>
              <a:cs typeface="Arial" charset="0"/>
            </a:endParaRPr>
          </a:p>
          <a:p>
            <a:pPr algn="ctr"/>
            <a:r>
              <a:rPr lang="pl-PL" sz="2800" dirty="0" smtClean="0">
                <a:latin typeface="Calibri" pitchFamily="34" charset="0"/>
                <a:cs typeface="Arial" charset="0"/>
              </a:rPr>
              <a:t>Odblaski dla pierwszoklasistów </a:t>
            </a:r>
            <a:r>
              <a:rPr lang="pl-PL" sz="3200" dirty="0" smtClean="0">
                <a:latin typeface="Calibri" pitchFamily="34" charset="0"/>
                <a:cs typeface="Arial" charset="0"/>
              </a:rPr>
              <a:t/>
            </a:r>
            <a:br>
              <a:rPr lang="pl-PL" sz="3200" dirty="0" smtClean="0">
                <a:latin typeface="Calibri" pitchFamily="34" charset="0"/>
                <a:cs typeface="Arial" charset="0"/>
              </a:rPr>
            </a:br>
            <a:endParaRPr lang="pl-PL" sz="3200" dirty="0" smtClean="0">
              <a:latin typeface="Calibri" pitchFamily="34" charset="0"/>
              <a:cs typeface="Arial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0" y="6027275"/>
            <a:ext cx="90449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400" dirty="0" smtClean="0">
                <a:solidFill>
                  <a:prstClr val="black"/>
                </a:solidFill>
              </a:rPr>
              <a:t>Przez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21 lat trwania akcji rozdano prawie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85.000 sztuk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elementów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odblaskowych.</a:t>
            </a:r>
            <a:r>
              <a:rPr kumimoji="1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/>
            </a:r>
            <a:br>
              <a:rPr kumimoji="1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endParaRPr kumimoji="1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" y="1504092"/>
            <a:ext cx="4304918" cy="286994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12" y="2384981"/>
            <a:ext cx="4817888" cy="3612287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522470" y="1259599"/>
            <a:ext cx="4402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6.500 pierwszoklasistów otrzymało </a:t>
            </a:r>
          </a:p>
          <a:p>
            <a:pPr algn="ctr"/>
            <a:r>
              <a:rPr lang="pl-PL" dirty="0" smtClean="0"/>
              <a:t>w 2022 roku kamizelki odblaskowe.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97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362199" y="174795"/>
            <a:ext cx="66008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/>
              <a:t> </a:t>
            </a:r>
            <a:r>
              <a:rPr lang="pl-PL" sz="2800" dirty="0" smtClean="0"/>
              <a:t>Konkurs fotograficzny </a:t>
            </a:r>
            <a:r>
              <a:rPr lang="pl-PL" sz="2800" dirty="0"/>
              <a:t>pod nazwą „Skrzydła życia – widzę, słyszę, reaguję</a:t>
            </a:r>
            <a:r>
              <a:rPr lang="pl-PL" sz="2800" dirty="0" smtClean="0"/>
              <a:t>”</a:t>
            </a:r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88" y="1430383"/>
            <a:ext cx="7768750" cy="469038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77" y="4177283"/>
            <a:ext cx="4029923" cy="2684936"/>
          </a:xfrm>
          <a:prstGeom prst="rect">
            <a:avLst/>
          </a:prstGeo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607"/>
            <a:ext cx="1875577" cy="2755393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144" y="4177283"/>
            <a:ext cx="4029923" cy="268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67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133600" y="119955"/>
            <a:ext cx="71532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/>
              <a:t>Powiatowe eliminacje Ogólnopolskiego </a:t>
            </a:r>
            <a:r>
              <a:rPr lang="pl-PL" sz="2800" dirty="0"/>
              <a:t>Młodzieżowego Turnieju Motoryzacyjnego dla szkół </a:t>
            </a:r>
            <a:r>
              <a:rPr lang="pl-PL" sz="2800" dirty="0" smtClean="0"/>
              <a:t>ponadpodstawowych</a:t>
            </a:r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77" y="1880295"/>
            <a:ext cx="6743247" cy="4497746"/>
          </a:xfrm>
        </p:spPr>
      </p:pic>
    </p:spTree>
    <p:extLst>
      <p:ext uri="{BB962C8B-B14F-4D97-AF65-F5344CB8AC3E}">
        <p14:creationId xmlns:p14="http://schemas.microsoft.com/office/powerpoint/2010/main" val="578701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115050" y="2175001"/>
            <a:ext cx="30289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/>
              <a:t>W 2022 roku</a:t>
            </a:r>
          </a:p>
          <a:p>
            <a:pPr algn="ctr"/>
            <a:r>
              <a:rPr lang="pl-PL" sz="2800" b="1" dirty="0" smtClean="0"/>
              <a:t>81 mieszkańców powiatu</a:t>
            </a:r>
          </a:p>
          <a:p>
            <a:pPr algn="ctr"/>
            <a:r>
              <a:rPr lang="pl-PL" sz="2800" b="1" dirty="0" smtClean="0"/>
              <a:t>wygrało czujkę czadu</a:t>
            </a:r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42875" y="5717212"/>
            <a:ext cx="8705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W latach 2013-2021  </a:t>
            </a:r>
            <a:endParaRPr lang="pl-PL" sz="2400" dirty="0" smtClean="0"/>
          </a:p>
          <a:p>
            <a:pPr algn="ctr"/>
            <a:r>
              <a:rPr lang="pl-PL" sz="2400" dirty="0" smtClean="0"/>
              <a:t>915 </a:t>
            </a:r>
            <a:r>
              <a:rPr lang="pl-PL" sz="2400" dirty="0" smtClean="0"/>
              <a:t>sztuk czujek czadu </a:t>
            </a:r>
            <a:r>
              <a:rPr lang="pl-PL" sz="2400" dirty="0" smtClean="0"/>
              <a:t>trafiło </a:t>
            </a:r>
            <a:r>
              <a:rPr lang="pl-PL" sz="2400" dirty="0" smtClean="0"/>
              <a:t>do mieszkańców powiatu.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0743"/>
            <a:ext cx="5756868" cy="2943227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581463" y="264275"/>
            <a:ext cx="57214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/>
              <a:t>Kontynuacja programu profilaktycznego pt. „Czujka tlenku węgla może uratować Twoje życie”</a:t>
            </a:r>
          </a:p>
        </p:txBody>
      </p:sp>
    </p:spTree>
    <p:extLst>
      <p:ext uri="{BB962C8B-B14F-4D97-AF65-F5344CB8AC3E}">
        <p14:creationId xmlns:p14="http://schemas.microsoft.com/office/powerpoint/2010/main" val="184661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2"/>
            <a:ext cx="4457699" cy="2971798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854926" y="140659"/>
            <a:ext cx="7036525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Piknik rodzinny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„</a:t>
            </a:r>
            <a:r>
              <a:rPr kumimoji="1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Bezpieczni w </a:t>
            </a:r>
            <a:r>
              <a:rPr lang="pl-PL" sz="2800" dirty="0">
                <a:solidFill>
                  <a:prstClr val="black"/>
                </a:solidFill>
              </a:rPr>
              <a:t>p</a:t>
            </a:r>
            <a:r>
              <a:rPr kumimoji="1" lang="pl-P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owiecie</a:t>
            </a:r>
            <a:r>
              <a:rPr kumimoji="1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pl-PL" sz="2800" dirty="0">
                <a:solidFill>
                  <a:prstClr val="black"/>
                </a:solidFill>
              </a:rPr>
              <a:t>p</a:t>
            </a:r>
            <a:r>
              <a:rPr kumimoji="1" lang="pl-P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oznańskim</a:t>
            </a:r>
            <a:r>
              <a:rPr kumimoji="1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”</a:t>
            </a:r>
            <a:endParaRPr kumimoji="1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3369"/>
            <a:ext cx="2393588" cy="359262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45" y="1370977"/>
            <a:ext cx="2450611" cy="367821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170" y="1370977"/>
            <a:ext cx="4187859" cy="263811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4" y="3715143"/>
            <a:ext cx="4714286" cy="3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5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238615" y="1793748"/>
            <a:ext cx="8734697" cy="5087874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l-PL" sz="3200" dirty="0" smtClean="0">
                <a:latin typeface="Calibri" pitchFamily="34" charset="0"/>
                <a:cs typeface="Arial" charset="0"/>
              </a:rPr>
              <a:t>Na realizację zadań powiatu z zakresu porządku publicznego i bezpieczeństwa obywateli oraz ochrony przeciwpożarowej w 2022 roku </a:t>
            </a:r>
          </a:p>
          <a:p>
            <a:pPr algn="ctr"/>
            <a:r>
              <a:rPr lang="pl-PL" sz="3200" dirty="0" smtClean="0">
                <a:latin typeface="Calibri" pitchFamily="34" charset="0"/>
                <a:cs typeface="Arial" charset="0"/>
              </a:rPr>
              <a:t>wydano </a:t>
            </a:r>
            <a:r>
              <a:rPr lang="pl-PL" sz="3200" b="1" u="sng" dirty="0" smtClean="0">
                <a:latin typeface="Calibri" pitchFamily="34" charset="0"/>
                <a:cs typeface="Arial" charset="0"/>
              </a:rPr>
              <a:t>2.916.344,41 zł</a:t>
            </a:r>
            <a:r>
              <a:rPr lang="pl-PL" sz="3200" u="sng" dirty="0" smtClean="0">
                <a:latin typeface="Calibri" pitchFamily="34" charset="0"/>
                <a:cs typeface="Arial" charset="0"/>
              </a:rPr>
              <a:t> </a:t>
            </a:r>
          </a:p>
          <a:p>
            <a:pPr algn="ctr"/>
            <a:endParaRPr lang="pl-PL" sz="1200" u="sng" dirty="0" smtClean="0">
              <a:latin typeface="Calibri" pitchFamily="34" charset="0"/>
              <a:cs typeface="Arial" charset="0"/>
            </a:endParaRPr>
          </a:p>
          <a:p>
            <a:pPr algn="ctr"/>
            <a:endParaRPr lang="pl-PL" sz="1200" u="sng" dirty="0" smtClean="0">
              <a:latin typeface="Calibri" pitchFamily="34" charset="0"/>
              <a:cs typeface="Arial" charset="0"/>
            </a:endParaRPr>
          </a:p>
          <a:p>
            <a:pPr algn="ctr"/>
            <a:endParaRPr lang="pl-PL" sz="1200" u="sng" dirty="0" smtClean="0">
              <a:latin typeface="Calibri" pitchFamily="34" charset="0"/>
              <a:cs typeface="Arial" charset="0"/>
            </a:endParaRPr>
          </a:p>
          <a:p>
            <a:pPr algn="ctr"/>
            <a:endParaRPr lang="pl-PL" sz="1200" u="sng" dirty="0">
              <a:latin typeface="Calibri" pitchFamily="34" charset="0"/>
              <a:cs typeface="Arial" charset="0"/>
            </a:endParaRPr>
          </a:p>
          <a:p>
            <a:pPr algn="ctr"/>
            <a:endParaRPr lang="pl-PL" sz="1200" u="sng" dirty="0" smtClean="0">
              <a:latin typeface="Calibri" pitchFamily="34" charset="0"/>
              <a:cs typeface="Arial" charset="0"/>
            </a:endParaRPr>
          </a:p>
          <a:p>
            <a:pPr algn="ctr"/>
            <a:r>
              <a:rPr lang="pl-PL" sz="3200" dirty="0" smtClean="0">
                <a:latin typeface="Calibri" pitchFamily="34" charset="0"/>
                <a:cs typeface="Arial" charset="0"/>
              </a:rPr>
              <a:t>Łącznie </a:t>
            </a:r>
            <a:r>
              <a:rPr lang="pl-PL" sz="3200" dirty="0">
                <a:latin typeface="Calibri" pitchFamily="34" charset="0"/>
                <a:cs typeface="Arial" charset="0"/>
              </a:rPr>
              <a:t>w latach </a:t>
            </a:r>
            <a:r>
              <a:rPr lang="pl-PL" sz="3200" dirty="0" smtClean="0">
                <a:latin typeface="Calibri" pitchFamily="34" charset="0"/>
                <a:cs typeface="Arial" charset="0"/>
              </a:rPr>
              <a:t>2000-2022 </a:t>
            </a:r>
          </a:p>
          <a:p>
            <a:pPr algn="ctr"/>
            <a:r>
              <a:rPr lang="pl-PL" sz="3200" b="1" u="sng" dirty="0" smtClean="0">
                <a:latin typeface="Calibri" pitchFamily="34" charset="0"/>
                <a:cs typeface="Arial" charset="0"/>
              </a:rPr>
              <a:t>35.978.843,11 zł</a:t>
            </a:r>
          </a:p>
          <a:p>
            <a:pPr algn="ctr"/>
            <a:endParaRPr lang="pl-PL" sz="4000" u="sng" dirty="0" smtClean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pPr algn="ctr"/>
            <a:endParaRPr lang="pl-PL" sz="4000" u="sng" dirty="0" smtClean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endParaRPr lang="pl-PL" dirty="0" smtClean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Prostokąt 3"/>
          <p:cNvSpPr>
            <a:spLocks noChangeArrowheads="1"/>
          </p:cNvSpPr>
          <p:nvPr/>
        </p:nvSpPr>
        <p:spPr bwMode="auto">
          <a:xfrm>
            <a:off x="200025" y="1713127"/>
            <a:ext cx="878205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 dirty="0"/>
              <a:t>Wsparcie finansowe </a:t>
            </a:r>
            <a:r>
              <a:rPr lang="pl-PL" sz="3200" dirty="0" smtClean="0"/>
              <a:t>powiatu </a:t>
            </a:r>
            <a:r>
              <a:rPr lang="pl-PL" sz="3200" dirty="0"/>
              <a:t>p</a:t>
            </a:r>
            <a:r>
              <a:rPr lang="pl-PL" sz="3200" dirty="0" smtClean="0"/>
              <a:t>oznańskiego </a:t>
            </a:r>
            <a:br>
              <a:rPr lang="pl-PL" sz="3200" dirty="0" smtClean="0"/>
            </a:br>
            <a:r>
              <a:rPr lang="pl-PL" sz="3200" dirty="0" smtClean="0"/>
              <a:t>dla </a:t>
            </a:r>
            <a:r>
              <a:rPr lang="pl-PL" sz="3200" dirty="0"/>
              <a:t>Komendy Miejskiej Policji w </a:t>
            </a:r>
            <a:r>
              <a:rPr lang="pl-PL" sz="3200" dirty="0" smtClean="0"/>
              <a:t>Poznaniu </a:t>
            </a:r>
            <a:endParaRPr lang="pl-PL" sz="3200" dirty="0"/>
          </a:p>
          <a:p>
            <a:pPr algn="ctr"/>
            <a:r>
              <a:rPr lang="pl-PL" sz="3200" dirty="0"/>
              <a:t>w roku </a:t>
            </a:r>
            <a:r>
              <a:rPr lang="pl-PL" sz="3200" dirty="0" smtClean="0"/>
              <a:t>2022 </a:t>
            </a:r>
            <a:r>
              <a:rPr lang="pl-PL" sz="3200" dirty="0"/>
              <a:t>wyniosło </a:t>
            </a:r>
            <a:r>
              <a:rPr lang="pl-PL" sz="3200" b="1" u="sng" dirty="0" smtClean="0"/>
              <a:t>619.977,03 zł</a:t>
            </a:r>
          </a:p>
          <a:p>
            <a:pPr algn="ctr"/>
            <a:endParaRPr lang="pl-PL" sz="3200" b="1" u="sng" dirty="0" smtClean="0"/>
          </a:p>
          <a:p>
            <a:pPr algn="ctr"/>
            <a:r>
              <a:rPr lang="pl-PL" sz="2000" dirty="0"/>
              <a:t>(w latach 2000-2022 przekazano </a:t>
            </a:r>
            <a:r>
              <a:rPr lang="pl-PL" sz="2000" dirty="0" smtClean="0"/>
              <a:t>13.018.234,46 zł</a:t>
            </a:r>
            <a:r>
              <a:rPr lang="pl-PL" sz="2000" dirty="0"/>
              <a:t>). </a:t>
            </a:r>
          </a:p>
          <a:p>
            <a:pPr algn="ctr"/>
            <a:endParaRPr lang="pl-PL" sz="3200" b="1" u="sng" dirty="0" smtClean="0"/>
          </a:p>
          <a:p>
            <a:pPr algn="ctr"/>
            <a:endParaRPr lang="pl-PL" sz="3200" b="1" u="sng" dirty="0" smtClean="0"/>
          </a:p>
          <a:p>
            <a:pPr algn="ctr"/>
            <a:r>
              <a:rPr lang="pl-PL" sz="2400" dirty="0" smtClean="0"/>
              <a:t>Na wniosek komendanta </a:t>
            </a:r>
            <a:r>
              <a:rPr lang="pl-PL" sz="2400" dirty="0"/>
              <a:t>m</a:t>
            </a:r>
            <a:r>
              <a:rPr lang="pl-PL" sz="2400" dirty="0" smtClean="0"/>
              <a:t>iejskiego </a:t>
            </a:r>
            <a:r>
              <a:rPr lang="pl-PL" sz="2400" dirty="0"/>
              <a:t>p</a:t>
            </a:r>
            <a:r>
              <a:rPr lang="pl-PL" sz="2400" dirty="0" smtClean="0"/>
              <a:t>olicji kwota 380.000 zł przeznaczona na modernizację pojazdu do przewozu policyjnych koni oraz zakup trzech </a:t>
            </a:r>
            <a:r>
              <a:rPr lang="pl-PL" sz="2400" dirty="0" smtClean="0"/>
              <a:t>radiowozów, </a:t>
            </a:r>
          </a:p>
          <a:p>
            <a:pPr algn="ctr"/>
            <a:r>
              <a:rPr lang="pl-PL" sz="2400" dirty="0" smtClean="0"/>
              <a:t>została </a:t>
            </a:r>
            <a:r>
              <a:rPr lang="pl-PL" sz="2400" dirty="0" smtClean="0"/>
              <a:t>przeniesiona do wydatkowania w roku 2023.</a:t>
            </a:r>
            <a:endParaRPr lang="pl-PL" sz="3200" b="1" u="sng" dirty="0" smtClean="0"/>
          </a:p>
          <a:p>
            <a:pPr algn="ctr"/>
            <a:endParaRPr lang="pl-PL" sz="3200" b="1" u="sng" dirty="0" smtClean="0"/>
          </a:p>
          <a:p>
            <a:pPr algn="ctr"/>
            <a:endParaRPr lang="pl-PL" sz="3200" b="1" u="sng" dirty="0"/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grochu.eu/wp-content/uploads/2013/05/130524155020_policja_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732" y="-291565"/>
            <a:ext cx="3547526" cy="212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961534" y="186757"/>
            <a:ext cx="71160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Powiat dofinansował zakup </a:t>
            </a:r>
            <a:r>
              <a:rPr lang="pl-PL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oznakowanego pojazdu </a:t>
            </a:r>
            <a:r>
              <a:rPr lang="pl-PL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osobowo-terenowego wraz z wyposażeniem z </a:t>
            </a:r>
            <a:r>
              <a:rPr lang="pl-PL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przeznaczeniem dla </a:t>
            </a:r>
            <a:r>
              <a:rPr lang="pl-PL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Ogniwa Konnego Komendy Miejskiej </a:t>
            </a:r>
            <a:r>
              <a:rPr lang="pl-PL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Policji w </a:t>
            </a:r>
            <a:r>
              <a:rPr lang="pl-PL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Poznaniu.</a:t>
            </a:r>
            <a:endParaRPr lang="pl-PL" sz="28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56" y="2143125"/>
            <a:ext cx="6886575" cy="4591050"/>
          </a:xfrm>
        </p:spPr>
      </p:pic>
    </p:spTree>
    <p:extLst>
      <p:ext uri="{BB962C8B-B14F-4D97-AF65-F5344CB8AC3E}">
        <p14:creationId xmlns:p14="http://schemas.microsoft.com/office/powerpoint/2010/main" val="2333760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1524000"/>
            <a:ext cx="5819775" cy="5249025"/>
          </a:xfrm>
        </p:spPr>
      </p:pic>
      <p:pic>
        <p:nvPicPr>
          <p:cNvPr id="3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208211" y="139005"/>
            <a:ext cx="67738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/>
              <a:t>Powiat dofinansował zakup </a:t>
            </a:r>
            <a:r>
              <a:rPr lang="pl-PL" sz="2800" dirty="0" smtClean="0"/>
              <a:t>pojazdu osobowego, nieoznakowanego </a:t>
            </a:r>
          </a:p>
          <a:p>
            <a:pPr algn="ctr"/>
            <a:r>
              <a:rPr lang="pl-PL" sz="2800" dirty="0" smtClean="0"/>
              <a:t>o </a:t>
            </a:r>
            <a:r>
              <a:rPr lang="pl-PL" sz="2800" dirty="0"/>
              <a:t>nadwoziu </a:t>
            </a:r>
            <a:r>
              <a:rPr lang="pl-PL" sz="2800" dirty="0" err="1" smtClean="0"/>
              <a:t>combivan</a:t>
            </a:r>
            <a:r>
              <a:rPr lang="pl-PL" sz="2800" dirty="0" smtClean="0"/>
              <a:t>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064562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322340" y="1555875"/>
            <a:ext cx="8459709" cy="459105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dirty="0" smtClean="0">
                <a:latin typeface="+mn-lt"/>
              </a:rPr>
              <a:t>zakupiono  wyposażenie dla komisariatów policji na terenie powiatu poznańskiego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dirty="0" smtClean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dirty="0" smtClean="0">
                <a:latin typeface="+mn-lt"/>
              </a:rPr>
              <a:t>sfinansowano remont w komisariacie </a:t>
            </a:r>
            <a:r>
              <a:rPr lang="pl-PL" dirty="0">
                <a:latin typeface="+mn-lt"/>
              </a:rPr>
              <a:t>p</a:t>
            </a:r>
            <a:r>
              <a:rPr lang="pl-PL" dirty="0" smtClean="0">
                <a:latin typeface="+mn-lt"/>
              </a:rPr>
              <a:t>olicji w Swarzędzu;</a:t>
            </a:r>
          </a:p>
          <a:p>
            <a:endParaRPr lang="pl-PL" dirty="0" smtClean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l-PL" dirty="0" smtClean="0">
                <a:latin typeface="+mn-lt"/>
              </a:rPr>
              <a:t>sfinansowano </a:t>
            </a:r>
            <a:r>
              <a:rPr lang="pl-PL" dirty="0">
                <a:latin typeface="+mn-lt"/>
              </a:rPr>
              <a:t>pozostałe wydatki bieżące Komendy Miejskiej Policji w Poznaniu (m.in. zakup sprzętu biurowego, łączności i informatyki, gospodarczego, techniki policyjnej, umundurowania, wyposażenia specjalnego, medycznego, </a:t>
            </a:r>
            <a:r>
              <a:rPr lang="pl-PL" dirty="0" smtClean="0">
                <a:latin typeface="+mn-lt"/>
              </a:rPr>
              <a:t>narzędzi</a:t>
            </a:r>
            <a:r>
              <a:rPr lang="pl-PL" dirty="0">
                <a:latin typeface="+mn-lt"/>
              </a:rPr>
              <a:t> </a:t>
            </a:r>
            <a:r>
              <a:rPr lang="pl-PL" dirty="0" smtClean="0">
                <a:latin typeface="+mn-lt"/>
              </a:rPr>
              <a:t>itp.).</a:t>
            </a:r>
            <a:endParaRPr lang="pl-PL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2700667" y="539145"/>
            <a:ext cx="57214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/>
              <a:t>W ramach przekazanych środków:</a:t>
            </a:r>
          </a:p>
        </p:txBody>
      </p:sp>
      <p:pic>
        <p:nvPicPr>
          <p:cNvPr id="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813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najlepszy-komisariat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27434" y="37123"/>
            <a:ext cx="5842000" cy="1600200"/>
          </a:xfrm>
          <a:noFill/>
          <a:ln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0" y="1650230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3200" b="1" u="sng" dirty="0" smtClean="0">
                <a:latin typeface="+mn-lt"/>
              </a:rPr>
              <a:t>45.000 zł</a:t>
            </a:r>
            <a:r>
              <a:rPr lang="pl-PL" sz="3200" b="1" dirty="0" smtClean="0">
                <a:latin typeface="+mn-lt"/>
              </a:rPr>
              <a:t> </a:t>
            </a:r>
            <a:r>
              <a:rPr lang="pl-PL" sz="3200" dirty="0">
                <a:latin typeface="+mn-lt"/>
              </a:rPr>
              <a:t>przeznaczono </a:t>
            </a:r>
            <a:r>
              <a:rPr lang="pl-PL" sz="3200" dirty="0" smtClean="0">
                <a:latin typeface="+mn-lt"/>
              </a:rPr>
              <a:t>dla zwycięzców konkursu </a:t>
            </a:r>
            <a:r>
              <a:rPr lang="pl-PL" sz="3200" dirty="0">
                <a:latin typeface="+mn-lt"/>
              </a:rPr>
              <a:t>„Najlepszy Komisariat Roku Powiatu Poznańskiego</a:t>
            </a:r>
            <a:r>
              <a:rPr lang="pl-PL" sz="3200" dirty="0" smtClean="0">
                <a:latin typeface="+mn-lt"/>
              </a:rPr>
              <a:t>” </a:t>
            </a:r>
            <a:endParaRPr lang="pl-PL" sz="3200" dirty="0" smtClean="0">
              <a:latin typeface="+mn-lt"/>
            </a:endParaRPr>
          </a:p>
          <a:p>
            <a:pPr algn="ctr">
              <a:defRPr/>
            </a:pPr>
            <a:r>
              <a:rPr lang="pl-PL" sz="3200" dirty="0" smtClean="0">
                <a:latin typeface="+mn-lt"/>
              </a:rPr>
              <a:t>za </a:t>
            </a:r>
            <a:r>
              <a:rPr lang="pl-PL" sz="3200" dirty="0" smtClean="0">
                <a:latin typeface="+mn-lt"/>
              </a:rPr>
              <a:t>rok </a:t>
            </a:r>
            <a:r>
              <a:rPr lang="pl-PL" sz="3200" dirty="0" smtClean="0">
                <a:latin typeface="+mn-lt"/>
              </a:rPr>
              <a:t>2021</a:t>
            </a:r>
            <a:endParaRPr lang="pl-PL" sz="3200" dirty="0">
              <a:latin typeface="+mn-lt"/>
            </a:endParaRPr>
          </a:p>
          <a:p>
            <a:pPr algn="ctr">
              <a:defRPr/>
            </a:pPr>
            <a:endParaRPr lang="pl-PL" sz="3200" dirty="0">
              <a:latin typeface="+mn-lt"/>
            </a:endParaRPr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00024" y="3318570"/>
            <a:ext cx="50958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/>
              <a:t>I nagroda 30.000,00 zł </a:t>
            </a:r>
            <a:r>
              <a:rPr lang="pl-PL" sz="2800" dirty="0" smtClean="0"/>
              <a:t> </a:t>
            </a:r>
          </a:p>
          <a:p>
            <a:pPr algn="ctr"/>
            <a:r>
              <a:rPr lang="pl-PL" sz="2800" dirty="0" smtClean="0"/>
              <a:t>KP Pobiedziska</a:t>
            </a:r>
            <a:endParaRPr lang="pl-PL" sz="2800" dirty="0"/>
          </a:p>
          <a:p>
            <a:pPr algn="ctr"/>
            <a:endParaRPr lang="pl-PL" sz="2800" dirty="0" smtClean="0"/>
          </a:p>
          <a:p>
            <a:pPr algn="ctr"/>
            <a:r>
              <a:rPr lang="pl-PL" sz="2800" dirty="0" smtClean="0"/>
              <a:t>II </a:t>
            </a:r>
            <a:r>
              <a:rPr lang="pl-PL" sz="2800" dirty="0"/>
              <a:t>nagroda </a:t>
            </a:r>
            <a:r>
              <a:rPr lang="pl-PL" sz="2800" dirty="0" smtClean="0"/>
              <a:t>10.000 zł </a:t>
            </a:r>
          </a:p>
          <a:p>
            <a:pPr algn="ctr"/>
            <a:r>
              <a:rPr lang="pl-PL" sz="2800" dirty="0" smtClean="0"/>
              <a:t>KP Murowana Goślina</a:t>
            </a:r>
            <a:endParaRPr lang="pl-PL" sz="2800" dirty="0"/>
          </a:p>
          <a:p>
            <a:pPr algn="ctr"/>
            <a:endParaRPr lang="pl-PL" sz="2800" dirty="0" smtClean="0"/>
          </a:p>
          <a:p>
            <a:pPr algn="ctr"/>
            <a:r>
              <a:rPr lang="pl-PL" sz="2800" dirty="0" smtClean="0"/>
              <a:t>III </a:t>
            </a:r>
            <a:r>
              <a:rPr lang="pl-PL" sz="2800" dirty="0"/>
              <a:t>nagroda 5.000,00 </a:t>
            </a:r>
            <a:r>
              <a:rPr lang="pl-PL" sz="2800" dirty="0" smtClean="0"/>
              <a:t>zł</a:t>
            </a:r>
          </a:p>
          <a:p>
            <a:pPr algn="ctr"/>
            <a:r>
              <a:rPr lang="pl-PL" sz="2800" dirty="0" smtClean="0"/>
              <a:t>KP Kostrzyn.    </a:t>
            </a:r>
            <a:endParaRPr lang="pl-PL" sz="28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0" t="4543" r="7366" b="-7550"/>
          <a:stretch/>
        </p:blipFill>
        <p:spPr>
          <a:xfrm>
            <a:off x="5472112" y="3185450"/>
            <a:ext cx="3495675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2047389" y="7073"/>
            <a:ext cx="6915150" cy="459105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l-PL" sz="2800" dirty="0" smtClean="0">
                <a:latin typeface="Calibri" pitchFamily="34" charset="0"/>
                <a:cs typeface="Arial" charset="0"/>
              </a:rPr>
              <a:t>Powiat poznański ufundował nagrody finansowe dla policjantów - zwycięzców konkursu „Dzielnicowy Roku Powiatu Poznańskiego”.</a:t>
            </a:r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47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19075" y="5624036"/>
            <a:ext cx="8543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Pierwsza nagroda i tytuł „Dzielnicowego Roku Powiatu Poznańskiego” dla mł</a:t>
            </a:r>
            <a:r>
              <a:rPr lang="pl-PL" dirty="0"/>
              <a:t>. </a:t>
            </a:r>
            <a:r>
              <a:rPr lang="pl-PL" dirty="0" err="1"/>
              <a:t>asp</a:t>
            </a:r>
            <a:r>
              <a:rPr lang="pl-PL" dirty="0"/>
              <a:t>. </a:t>
            </a:r>
            <a:r>
              <a:rPr lang="pl-PL" dirty="0" smtClean="0"/>
              <a:t>Jakuba </a:t>
            </a:r>
            <a:r>
              <a:rPr lang="pl-PL" dirty="0" err="1" smtClean="0"/>
              <a:t>Bóla</a:t>
            </a:r>
            <a:r>
              <a:rPr lang="pl-PL" dirty="0" smtClean="0"/>
              <a:t>  </a:t>
            </a:r>
            <a:r>
              <a:rPr lang="pl-PL" dirty="0"/>
              <a:t>z </a:t>
            </a:r>
            <a:r>
              <a:rPr lang="pl-PL" dirty="0" smtClean="0"/>
              <a:t>komisariatu </a:t>
            </a:r>
            <a:r>
              <a:rPr lang="pl-PL" dirty="0"/>
              <a:t>p</a:t>
            </a:r>
            <a:r>
              <a:rPr lang="pl-PL" dirty="0" smtClean="0"/>
              <a:t>olicji </a:t>
            </a:r>
            <a:r>
              <a:rPr lang="pl-PL" dirty="0"/>
              <a:t>w Pobiedziskach</a:t>
            </a:r>
            <a:r>
              <a:rPr lang="pl-PL" dirty="0" smtClean="0"/>
              <a:t>, </a:t>
            </a:r>
            <a:r>
              <a:rPr lang="pl-PL" dirty="0" smtClean="0"/>
              <a:t>druga nagroda dla mł. </a:t>
            </a:r>
            <a:r>
              <a:rPr lang="pl-PL" dirty="0" err="1" smtClean="0"/>
              <a:t>asp</a:t>
            </a:r>
            <a:r>
              <a:rPr lang="pl-PL" dirty="0" smtClean="0"/>
              <a:t>. Michała  </a:t>
            </a:r>
            <a:r>
              <a:rPr lang="pl-PL" dirty="0"/>
              <a:t>Orczykowskiego – komisariat </a:t>
            </a:r>
            <a:r>
              <a:rPr lang="pl-PL" dirty="0" smtClean="0"/>
              <a:t>policji w Suchym Lesie, trzecia dla </a:t>
            </a:r>
            <a:r>
              <a:rPr lang="pl-PL" dirty="0"/>
              <a:t>st. </a:t>
            </a:r>
            <a:r>
              <a:rPr lang="pl-PL" dirty="0" err="1"/>
              <a:t>asp</a:t>
            </a:r>
            <a:r>
              <a:rPr lang="pl-PL" dirty="0"/>
              <a:t>. </a:t>
            </a:r>
            <a:r>
              <a:rPr lang="pl-PL" dirty="0" smtClean="0"/>
              <a:t>Tomasza Kasprzaka </a:t>
            </a:r>
            <a:r>
              <a:rPr lang="pl-PL" dirty="0"/>
              <a:t>– </a:t>
            </a:r>
            <a:r>
              <a:rPr lang="pl-PL" dirty="0" smtClean="0"/>
              <a:t>komisariat </a:t>
            </a:r>
            <a:r>
              <a:rPr lang="pl-PL" dirty="0"/>
              <a:t>p</a:t>
            </a:r>
            <a:r>
              <a:rPr lang="pl-PL" dirty="0" smtClean="0"/>
              <a:t>olicji </a:t>
            </a:r>
            <a:r>
              <a:rPr lang="pl-PL" dirty="0"/>
              <a:t>w Kostrzynie.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59" y="2146299"/>
            <a:ext cx="4692541" cy="312836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6298"/>
            <a:ext cx="4460985" cy="3128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786384" y="1677485"/>
            <a:ext cx="77815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 smtClean="0"/>
              <a:t>Powiat </a:t>
            </a:r>
            <a:r>
              <a:rPr lang="pl-PL" sz="3200" dirty="0"/>
              <a:t>p</a:t>
            </a:r>
            <a:r>
              <a:rPr lang="pl-PL" sz="3200" dirty="0" smtClean="0"/>
              <a:t>oznański </a:t>
            </a:r>
            <a:r>
              <a:rPr lang="pl-PL" sz="3200" dirty="0"/>
              <a:t>ufundował także </a:t>
            </a:r>
            <a:r>
              <a:rPr lang="pl-PL" sz="3200" dirty="0" smtClean="0"/>
              <a:t>nagrody finansowe </a:t>
            </a:r>
            <a:r>
              <a:rPr lang="pl-PL" sz="3200" dirty="0"/>
              <a:t>za osiągnięcia w </a:t>
            </a:r>
            <a:r>
              <a:rPr lang="pl-PL" sz="3200" dirty="0" smtClean="0"/>
              <a:t>służbie                         dla </a:t>
            </a:r>
            <a:r>
              <a:rPr lang="pl-PL" sz="3200" dirty="0"/>
              <a:t>policjantów Komendy Miejskiej </a:t>
            </a:r>
            <a:r>
              <a:rPr lang="pl-PL" sz="3200" dirty="0" smtClean="0"/>
              <a:t>Policji                  w Poznaniu, </a:t>
            </a:r>
            <a:r>
              <a:rPr lang="pl-PL" sz="3200" dirty="0"/>
              <a:t>którzy </a:t>
            </a:r>
            <a:r>
              <a:rPr lang="pl-PL" sz="3200" dirty="0" smtClean="0"/>
              <a:t>realizowali </a:t>
            </a:r>
            <a:r>
              <a:rPr lang="pl-PL" sz="3200" dirty="0"/>
              <a:t>zadania </a:t>
            </a:r>
            <a:r>
              <a:rPr lang="pl-PL" sz="3200" dirty="0" smtClean="0"/>
              <a:t>            z </a:t>
            </a:r>
            <a:r>
              <a:rPr lang="pl-PL" sz="3200" dirty="0"/>
              <a:t>zakresu służby prewencyjnej na terenie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powiatu </a:t>
            </a:r>
            <a:r>
              <a:rPr lang="pl-PL" sz="3200" dirty="0"/>
              <a:t>p</a:t>
            </a:r>
            <a:r>
              <a:rPr lang="pl-PL" sz="3200" dirty="0" smtClean="0"/>
              <a:t>oznańskiego.</a:t>
            </a:r>
          </a:p>
          <a:p>
            <a:pPr algn="ctr"/>
            <a:endParaRPr lang="pl-PL" sz="1600" dirty="0" smtClean="0"/>
          </a:p>
          <a:p>
            <a:pPr algn="ctr"/>
            <a:r>
              <a:rPr lang="pl-PL" sz="3200" dirty="0" smtClean="0"/>
              <a:t>W roku 2022 </a:t>
            </a:r>
            <a:r>
              <a:rPr lang="pl-PL" sz="3200" smtClean="0"/>
              <a:t>nagrodzono 35 </a:t>
            </a:r>
            <a:r>
              <a:rPr lang="pl-PL" sz="3200" dirty="0" smtClean="0"/>
              <a:t>policjantów.</a:t>
            </a:r>
            <a:endParaRPr lang="pl-PL" sz="3200" dirty="0"/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16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Prostokąt 3"/>
          <p:cNvSpPr>
            <a:spLocks noChangeArrowheads="1"/>
          </p:cNvSpPr>
          <p:nvPr/>
        </p:nvSpPr>
        <p:spPr bwMode="auto">
          <a:xfrm>
            <a:off x="123825" y="2132227"/>
            <a:ext cx="878205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 dirty="0"/>
              <a:t>Wsparcie finansowe </a:t>
            </a:r>
            <a:r>
              <a:rPr lang="pl-PL" sz="3200" dirty="0" smtClean="0"/>
              <a:t>powiatu </a:t>
            </a:r>
            <a:r>
              <a:rPr lang="pl-PL" sz="3200" dirty="0"/>
              <a:t>p</a:t>
            </a:r>
            <a:r>
              <a:rPr lang="pl-PL" sz="3200" dirty="0" smtClean="0"/>
              <a:t>oznańskiego </a:t>
            </a:r>
            <a:br>
              <a:rPr lang="pl-PL" sz="3200" dirty="0" smtClean="0"/>
            </a:br>
            <a:r>
              <a:rPr lang="pl-PL" sz="3200" dirty="0" smtClean="0"/>
              <a:t>dla </a:t>
            </a:r>
            <a:r>
              <a:rPr lang="pl-PL" sz="3200" dirty="0"/>
              <a:t>Komendy </a:t>
            </a:r>
            <a:r>
              <a:rPr lang="pl-PL" sz="3200" dirty="0" smtClean="0"/>
              <a:t>Wojewódzkiej </a:t>
            </a:r>
            <a:r>
              <a:rPr lang="pl-PL" sz="3200" dirty="0"/>
              <a:t>Policji w </a:t>
            </a:r>
            <a:r>
              <a:rPr lang="pl-PL" sz="3200" dirty="0" smtClean="0"/>
              <a:t>Poznaniu </a:t>
            </a:r>
            <a:endParaRPr lang="pl-PL" sz="3200" dirty="0"/>
          </a:p>
          <a:p>
            <a:pPr algn="ctr"/>
            <a:r>
              <a:rPr lang="pl-PL" sz="3200" dirty="0"/>
              <a:t>w roku </a:t>
            </a:r>
            <a:r>
              <a:rPr lang="pl-PL" sz="3200" dirty="0" smtClean="0"/>
              <a:t>2022 </a:t>
            </a:r>
            <a:r>
              <a:rPr lang="pl-PL" sz="3200" dirty="0"/>
              <a:t>wyniosło </a:t>
            </a:r>
            <a:r>
              <a:rPr lang="pl-PL" sz="3200" b="1" u="sng" dirty="0" smtClean="0"/>
              <a:t>200.000 zł</a:t>
            </a:r>
          </a:p>
          <a:p>
            <a:pPr algn="ctr"/>
            <a:endParaRPr lang="pl-PL" sz="3200" b="1" u="sng" dirty="0" smtClean="0"/>
          </a:p>
          <a:p>
            <a:pPr algn="ctr"/>
            <a:endParaRPr lang="pl-PL" sz="3200" b="1" u="sng" dirty="0" smtClean="0"/>
          </a:p>
          <a:p>
            <a:pPr algn="ctr"/>
            <a:endParaRPr lang="pl-PL" sz="3200" b="1" u="sng" dirty="0" smtClean="0"/>
          </a:p>
          <a:p>
            <a:pPr algn="ctr"/>
            <a:endParaRPr lang="pl-PL" sz="3200" b="1" u="sng" dirty="0" smtClean="0"/>
          </a:p>
          <a:p>
            <a:pPr algn="ctr"/>
            <a:endParaRPr lang="pl-PL" sz="3200" b="1" u="sng" dirty="0"/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grochu.eu/wp-content/uploads/2013/05/130524155020_policja_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732" y="193518"/>
            <a:ext cx="3547526" cy="212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7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96" y="2153879"/>
            <a:ext cx="6886575" cy="4591050"/>
          </a:xfrm>
        </p:spPr>
      </p:pic>
      <p:pic>
        <p:nvPicPr>
          <p:cNvPr id="3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961534" y="186757"/>
            <a:ext cx="71160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Powiat dofinansował zakup </a:t>
            </a:r>
            <a:r>
              <a:rPr lang="pl-PL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oznakowanego pojazdu osobowo – terenowego z przeznaczeniem dla Komisariatu Wodnego Policji w </a:t>
            </a:r>
            <a:r>
              <a:rPr lang="pl-PL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Poznaniu.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4209735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20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3619500" y="68580"/>
            <a:ext cx="1809750" cy="1746250"/>
          </a:xfrm>
          <a:blipFill dpi="0" rotWithShape="0">
            <a:blip r:embed="rId3">
              <a:lum contrast="12000"/>
            </a:blip>
            <a:srcRect/>
            <a:tile tx="0" ty="0" sx="100000" sy="100000" flip="none" algn="tl"/>
          </a:blipFill>
          <a:ln>
            <a:miter lim="800000"/>
            <a:headEnd/>
            <a:tailEnd/>
          </a:ln>
        </p:spPr>
      </p:pic>
      <p:sp>
        <p:nvSpPr>
          <p:cNvPr id="32770" name="Prostokąt 3"/>
          <p:cNvSpPr>
            <a:spLocks noChangeArrowheads="1"/>
          </p:cNvSpPr>
          <p:nvPr/>
        </p:nvSpPr>
        <p:spPr bwMode="auto">
          <a:xfrm>
            <a:off x="109129" y="1900101"/>
            <a:ext cx="8830491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 roku </a:t>
            </a:r>
            <a:r>
              <a:rPr kumimoji="1" lang="pl-PL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2022 </a:t>
            </a:r>
            <a:r>
              <a:rPr lang="pl-PL" sz="4000" dirty="0">
                <a:solidFill>
                  <a:prstClr val="black"/>
                </a:solidFill>
              </a:rPr>
              <a:t>p</a:t>
            </a:r>
            <a:r>
              <a:rPr kumimoji="1" lang="pl-PL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owiat</a:t>
            </a:r>
            <a:r>
              <a:rPr kumimoji="1" lang="pl-PL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pl-PL" sz="4000" dirty="0">
                <a:solidFill>
                  <a:prstClr val="black"/>
                </a:solidFill>
              </a:rPr>
              <a:t>p</a:t>
            </a:r>
            <a:r>
              <a:rPr kumimoji="1" lang="pl-PL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oznański</a:t>
            </a:r>
            <a:r>
              <a:rPr kumimoji="1" lang="pl-PL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endParaRPr kumimoji="1" lang="pl-P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przeznaczył </a:t>
            </a:r>
            <a:r>
              <a:rPr kumimoji="1" lang="pl-PL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na </a:t>
            </a:r>
            <a:r>
              <a:rPr kumimoji="1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rzecz Komendy Miejskiej Państwowej Straży </a:t>
            </a:r>
            <a:r>
              <a:rPr kumimoji="1" lang="pl-PL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Pożarnej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1.090.000 zł </a:t>
            </a:r>
            <a:endParaRPr kumimoji="1" lang="pl-PL" sz="40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pl-PL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pl-P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(w latach </a:t>
            </a:r>
            <a:r>
              <a:rPr kumimoji="1" lang="pl-PL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2000-2022 – </a:t>
            </a:r>
            <a:r>
              <a:rPr kumimoji="1" lang="pl-PL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13.106.963,43 </a:t>
            </a:r>
            <a:r>
              <a:rPr kumimoji="1" lang="pl-PL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zł</a:t>
            </a:r>
            <a:r>
              <a:rPr kumimoji="1" lang="pl-PL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)</a:t>
            </a:r>
            <a:endParaRPr kumimoji="1" lang="pl-P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66196" y="1567847"/>
            <a:ext cx="3867476" cy="51398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l-PL" sz="3200" dirty="0" smtClean="0"/>
              <a:t>Sprawozdanie                       z działalności Powiatowej Komisji Bezpieczeństwa </a:t>
            </a:r>
          </a:p>
          <a:p>
            <a:pPr algn="ctr"/>
            <a:r>
              <a:rPr lang="pl-PL" sz="3200" dirty="0" smtClean="0"/>
              <a:t>i Porządku </a:t>
            </a:r>
          </a:p>
          <a:p>
            <a:pPr algn="ctr"/>
            <a:r>
              <a:rPr lang="pl-PL" sz="3200" dirty="0" smtClean="0"/>
              <a:t>za rok 2022 </a:t>
            </a:r>
          </a:p>
          <a:p>
            <a:pPr algn="ctr"/>
            <a:r>
              <a:rPr lang="pl-PL" sz="3200" dirty="0"/>
              <a:t>s</a:t>
            </a:r>
            <a:r>
              <a:rPr lang="pl-PL" sz="3200" dirty="0" smtClean="0"/>
              <a:t>tarosta </a:t>
            </a:r>
            <a:r>
              <a:rPr lang="pl-PL" sz="3200" dirty="0"/>
              <a:t>p</a:t>
            </a:r>
            <a:r>
              <a:rPr lang="pl-PL" sz="3200" dirty="0" smtClean="0"/>
              <a:t>oznański przekazał w ustawowym terminie.</a:t>
            </a:r>
          </a:p>
          <a:p>
            <a:pPr algn="ctr"/>
            <a:endParaRPr lang="pl-PL" sz="4000" dirty="0" smtClean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605" y="-4482"/>
            <a:ext cx="4734395" cy="68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7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3351"/>
            <a:ext cx="4119256" cy="2744058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11" y="3874045"/>
            <a:ext cx="6914333" cy="2917280"/>
          </a:xfrm>
          <a:prstGeom prst="rect">
            <a:avLst/>
          </a:prstGeom>
        </p:spPr>
      </p:pic>
      <p:sp>
        <p:nvSpPr>
          <p:cNvPr id="6" name="Prostokąt 4"/>
          <p:cNvSpPr>
            <a:spLocks noChangeArrowheads="1"/>
          </p:cNvSpPr>
          <p:nvPr/>
        </p:nvSpPr>
        <p:spPr bwMode="auto">
          <a:xfrm>
            <a:off x="2281645" y="201548"/>
            <a:ext cx="66007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Kwotą 94.690,00 zł wsparto zakup dokumentacji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projektowej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technicznej dla nowej Jednostki Ratowniczo-Gaśniczej nr 10 w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Iwnie</a:t>
            </a:r>
            <a:r>
              <a:rPr kumimoji="1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/>
            </a:r>
            <a:br>
              <a:rPr kumimoji="1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endParaRPr kumimoji="1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997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DSC_467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0818" y="1209675"/>
            <a:ext cx="8436187" cy="5648325"/>
          </a:xfrm>
          <a:noFill/>
          <a:ln>
            <a:miter lim="800000"/>
            <a:headEnd/>
            <a:tailEnd/>
          </a:ln>
        </p:spPr>
      </p:pic>
      <p:pic>
        <p:nvPicPr>
          <p:cNvPr id="33794" name="Picture 5" descr="DSC_0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30" y="4038599"/>
            <a:ext cx="4152481" cy="282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Prostokąt 4"/>
          <p:cNvSpPr>
            <a:spLocks noChangeArrowheads="1"/>
          </p:cNvSpPr>
          <p:nvPr/>
        </p:nvSpPr>
        <p:spPr bwMode="auto">
          <a:xfrm>
            <a:off x="2305844" y="305243"/>
            <a:ext cx="66007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Kontynuacja modernizacji obiektu  </a:t>
            </a:r>
            <a:endParaRPr kumimoji="1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Jednostki Ratowniczo-Gaśniczej nr 8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w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Bolechowie.</a:t>
            </a:r>
            <a:r>
              <a:rPr kumimoji="1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/>
            </a:r>
            <a:br>
              <a:rPr kumimoji="1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endParaRPr kumimoji="1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59055"/>
            <a:ext cx="2219234" cy="13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257425" y="269749"/>
            <a:ext cx="6543675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 marR="0" lvl="0" indent="-226695" algn="ctr" defTabSz="4572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Dofinansowanie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remontu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Jednostki </a:t>
            </a:r>
            <a:endParaRPr kumimoji="1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6695" marR="0" lvl="0" indent="-226695" algn="ctr" defTabSz="4572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Ratowniczo-Gaśniczej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nr 6 w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Krzesinach</a:t>
            </a:r>
            <a:endParaRPr kumimoji="1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79" y="1631551"/>
            <a:ext cx="6888595" cy="4965529"/>
          </a:xfrm>
        </p:spPr>
      </p:pic>
    </p:spTree>
    <p:extLst>
      <p:ext uri="{BB962C8B-B14F-4D97-AF65-F5344CB8AC3E}">
        <p14:creationId xmlns:p14="http://schemas.microsoft.com/office/powerpoint/2010/main" val="3756280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36" y="1772560"/>
            <a:ext cx="8755836" cy="4913990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181225" y="362681"/>
            <a:ext cx="66395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Dofinansowanie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zakupu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 montażu instalacji fotowoltaicznej w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Jednostce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Ratowniczo-Gaśniczej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KM PSP w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Poznaniu </a:t>
            </a:r>
            <a:endParaRPr kumimoji="1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50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5238750" y="1598722"/>
            <a:ext cx="346783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 marR="0" lvl="0" indent="-226695" algn="ctr" defTabSz="4572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ofinansowanie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zakupu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pojazdów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ratowniczo-gaśniczych</a:t>
            </a:r>
            <a:endParaRPr kumimoji="1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" y="1430384"/>
            <a:ext cx="4521962" cy="2084342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3" r="2628" b="17738"/>
          <a:stretch/>
        </p:blipFill>
        <p:spPr>
          <a:xfrm>
            <a:off x="-1406" y="3924299"/>
            <a:ext cx="4521962" cy="2553689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4143375" y="4083744"/>
            <a:ext cx="500062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 lvl="0" indent="-226695" algn="ctr">
              <a:lnSpc>
                <a:spcPct val="115000"/>
              </a:lnSpc>
              <a:spcAft>
                <a:spcPts val="0"/>
              </a:spcAft>
              <a:defRPr/>
            </a:pPr>
            <a:r>
              <a:rPr kumimoji="1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ofinansowanie zakupu lekkiego </a:t>
            </a:r>
            <a:r>
              <a:rPr lang="pl-PL" sz="2400" dirty="0">
                <a:solidFill>
                  <a:prstClr val="black"/>
                </a:solidFill>
              </a:rPr>
              <a:t>pojazdu </a:t>
            </a:r>
            <a:r>
              <a:rPr lang="pl-PL" sz="2400" dirty="0" smtClean="0">
                <a:solidFill>
                  <a:prstClr val="black"/>
                </a:solidFill>
              </a:rPr>
              <a:t>specjalnego – operacyjnego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t>oraz innego sprzętu ratowniczo-gaśniczego.</a:t>
            </a:r>
            <a:endParaRPr kumimoji="1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04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456873" y="131866"/>
            <a:ext cx="6512956" cy="4591050"/>
          </a:xfrm>
        </p:spPr>
        <p:txBody>
          <a:bodyPr/>
          <a:lstStyle/>
          <a:p>
            <a:pPr algn="ctr"/>
            <a:r>
              <a:rPr lang="pl-PL" dirty="0" smtClean="0">
                <a:latin typeface="+mn-lt"/>
              </a:rPr>
              <a:t>Powiat sfinansował </a:t>
            </a:r>
            <a:r>
              <a:rPr lang="pl-PL" dirty="0">
                <a:latin typeface="+mn-lt"/>
              </a:rPr>
              <a:t>także </a:t>
            </a:r>
            <a:r>
              <a:rPr lang="pl-PL" dirty="0" smtClean="0">
                <a:latin typeface="+mn-lt"/>
              </a:rPr>
              <a:t>zakup </a:t>
            </a:r>
            <a:r>
              <a:rPr lang="pl-PL" dirty="0">
                <a:latin typeface="+mn-lt"/>
              </a:rPr>
              <a:t>sprzętu ratowniczo-gaśniczego i specjalistycznego, środków ochrony indywidualnej i zbiorowej strażaka, wyposażenie grup specjalistycznych</a:t>
            </a:r>
            <a:r>
              <a:rPr lang="pl-PL" dirty="0" smtClean="0">
                <a:latin typeface="+mn-lt"/>
              </a:rPr>
              <a:t>, </a:t>
            </a:r>
            <a:r>
              <a:rPr lang="pl-PL" dirty="0">
                <a:latin typeface="+mn-lt"/>
              </a:rPr>
              <a:t>uzupełnienie wkładów toreb ratownictwa medycznego </a:t>
            </a:r>
            <a:r>
              <a:rPr lang="pl-PL" dirty="0" smtClean="0">
                <a:latin typeface="+mn-lt"/>
              </a:rPr>
              <a:t>oraz szkolenia specjalistyczne, sympozja, warsztaty                         i </a:t>
            </a:r>
            <a:r>
              <a:rPr lang="pl-PL" dirty="0" smtClean="0">
                <a:latin typeface="+mn-lt"/>
              </a:rPr>
              <a:t>konferencje</a:t>
            </a:r>
            <a:endParaRPr lang="pl-PL" dirty="0"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16386" name="Picture 2" descr="tl_files/foto/POIG/srodki indywidualn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" y="2645523"/>
            <a:ext cx="4631042" cy="347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Znalezione obrazy dla zapytania szkolenie wysoko&amp;sacute;ciowe stra&amp;zdot;a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555" y="3472873"/>
            <a:ext cx="4513502" cy="338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33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13" y="2769473"/>
            <a:ext cx="6932772" cy="3899684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306926" y="276221"/>
            <a:ext cx="66425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anose="020F0502020204030204" pitchFamily="34" charset="0"/>
                <a:cs typeface="Arial" charset="0"/>
              </a:rPr>
              <a:t>Wspierano realizację przedsięwzięć prewencji społecznej wynikających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anose="020F0502020204030204" pitchFamily="34" charset="0"/>
                <a:cs typeface="Arial" charset="0"/>
              </a:rPr>
              <a:t>z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anose="020F0502020204030204" pitchFamily="34" charset="0"/>
                <a:cs typeface="Arial" charset="0"/>
              </a:rPr>
              <a:t>„Programu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anose="020F0502020204030204" pitchFamily="34" charset="0"/>
                <a:cs typeface="Arial" charset="0"/>
              </a:rPr>
              <a:t>zapobiegania przestępczości oraz ochrony bezpieczeństwa obywateli i porządku publicznego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anose="020F0502020204030204" pitchFamily="34" charset="0"/>
                <a:cs typeface="Arial" charset="0"/>
              </a:rPr>
              <a:t>powiatu poznańskiego” (m.in. sfinansowanie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anose="020F0502020204030204" pitchFamily="34" charset="0"/>
                <a:cs typeface="Arial" charset="0"/>
              </a:rPr>
              <a:t>druku materiałów edukacyjnych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anose="020F0502020204030204" pitchFamily="34" charset="0"/>
                <a:cs typeface="Arial" charset="0"/>
              </a:rPr>
              <a:t>i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anose="020F0502020204030204" pitchFamily="34" charset="0"/>
                <a:cs typeface="Arial" charset="0"/>
              </a:rPr>
              <a:t>drobnych upominków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anose="020F0502020204030204" pitchFamily="34" charset="0"/>
                <a:cs typeface="Arial" charset="0"/>
              </a:rPr>
              <a:t>)</a:t>
            </a:r>
            <a:endParaRPr kumimoji="1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D019296-7A94-4829-8352-DB5163E66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2" y="2769473"/>
            <a:ext cx="5199578" cy="389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9708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2594113" y="353722"/>
            <a:ext cx="6388474" cy="459105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l-PL" dirty="0" smtClean="0">
                <a:latin typeface="Calibri" pitchFamily="34" charset="0"/>
                <a:cs typeface="Arial" charset="0"/>
              </a:rPr>
              <a:t>Powiat </a:t>
            </a:r>
            <a:r>
              <a:rPr lang="pl-PL" dirty="0" smtClean="0">
                <a:latin typeface="Calibri" pitchFamily="34" charset="0"/>
                <a:cs typeface="Arial" charset="0"/>
              </a:rPr>
              <a:t>poznański </a:t>
            </a:r>
            <a:r>
              <a:rPr lang="pl-PL" dirty="0" smtClean="0">
                <a:latin typeface="Calibri" pitchFamily="34" charset="0"/>
                <a:cs typeface="Arial" charset="0"/>
              </a:rPr>
              <a:t>ufundował nagrodę finansową dla strażaka PSP - zwycięzcy konkursu </a:t>
            </a:r>
            <a:r>
              <a:rPr lang="pl-PL" dirty="0" smtClean="0">
                <a:latin typeface="Calibri" pitchFamily="34" charset="0"/>
                <a:cs typeface="Arial" charset="0"/>
              </a:rPr>
              <a:t>„Strażak </a:t>
            </a:r>
            <a:r>
              <a:rPr lang="pl-PL" dirty="0" smtClean="0">
                <a:latin typeface="Calibri" pitchFamily="34" charset="0"/>
                <a:cs typeface="Arial" charset="0"/>
              </a:rPr>
              <a:t>Roku Powiatu </a:t>
            </a:r>
            <a:r>
              <a:rPr lang="pl-PL" dirty="0" smtClean="0">
                <a:latin typeface="Calibri" pitchFamily="34" charset="0"/>
                <a:cs typeface="Arial" charset="0"/>
              </a:rPr>
              <a:t>Poznańskiego”.</a:t>
            </a:r>
            <a:endParaRPr lang="pl-PL" dirty="0" smtClean="0">
              <a:latin typeface="Calibri" pitchFamily="34" charset="0"/>
              <a:cs typeface="Arial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2411" y="2649247"/>
            <a:ext cx="30596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Najlepszym strażakiem </a:t>
            </a:r>
            <a:r>
              <a:rPr kumimoji="1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/>
            </a:r>
            <a:br>
              <a:rPr kumimoji="1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1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z </a:t>
            </a:r>
            <a:r>
              <a:rPr kumimoji="1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Komendy Miejskiej PSP </a:t>
            </a:r>
            <a:r>
              <a:rPr kumimoji="1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/>
            </a:r>
            <a:br>
              <a:rPr kumimoji="1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1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 </a:t>
            </a:r>
            <a:r>
              <a:rPr kumimoji="1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Poznaniu wybrany został  </a:t>
            </a:r>
            <a:r>
              <a:rPr kumimoji="1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/>
            </a:r>
            <a:br>
              <a:rPr kumimoji="1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1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st</a:t>
            </a:r>
            <a:r>
              <a:rPr kumimoji="1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. </a:t>
            </a:r>
            <a:r>
              <a:rPr kumimoji="1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ogn</a:t>
            </a:r>
            <a:r>
              <a:rPr kumimoji="1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. Krzysztof Kaniewski </a:t>
            </a:r>
            <a:r>
              <a:rPr kumimoji="1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z </a:t>
            </a:r>
            <a:r>
              <a:rPr kumimoji="1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Jednostki Ratowniczo-Gaśniczej nr 8 w </a:t>
            </a:r>
            <a:r>
              <a:rPr kumimoji="1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Bolechowie.</a:t>
            </a:r>
            <a:endParaRPr kumimoji="1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407" y="2649247"/>
            <a:ext cx="5962593" cy="397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8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znak_zosp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59150" y="204379"/>
            <a:ext cx="1936750" cy="1931988"/>
          </a:xfrm>
          <a:noFill/>
          <a:ln>
            <a:miter lim="800000"/>
            <a:headEnd/>
            <a:tailEnd/>
          </a:ln>
        </p:spPr>
      </p:pic>
      <p:sp>
        <p:nvSpPr>
          <p:cNvPr id="38914" name="Prostokąt 3"/>
          <p:cNvSpPr>
            <a:spLocks noChangeArrowheads="1"/>
          </p:cNvSpPr>
          <p:nvPr/>
        </p:nvSpPr>
        <p:spPr bwMode="auto">
          <a:xfrm>
            <a:off x="95794" y="2457450"/>
            <a:ext cx="890015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 roku </a:t>
            </a:r>
            <a:r>
              <a:rPr kumimoji="1" lang="pl-PL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2022 </a:t>
            </a:r>
            <a:r>
              <a:rPr lang="pl-PL" sz="3600" dirty="0">
                <a:solidFill>
                  <a:prstClr val="black"/>
                </a:solidFill>
              </a:rPr>
              <a:t>p</a:t>
            </a:r>
            <a:r>
              <a:rPr kumimoji="1" lang="pl-PL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owiat</a:t>
            </a:r>
            <a:r>
              <a:rPr kumimoji="1" lang="pl-PL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lang="pl-PL" sz="3600" dirty="0">
                <a:solidFill>
                  <a:prstClr val="black"/>
                </a:solidFill>
              </a:rPr>
              <a:t>p</a:t>
            </a:r>
            <a:r>
              <a:rPr kumimoji="1" lang="pl-PL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oznański</a:t>
            </a:r>
            <a:r>
              <a:rPr kumimoji="1" lang="pl-PL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1" lang="pl-PL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przeznaczył </a:t>
            </a:r>
            <a:r>
              <a:rPr kumimoji="1" lang="pl-PL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na </a:t>
            </a:r>
            <a:r>
              <a:rPr kumimoji="1" lang="pl-P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rzecz Jednostek Ochotniczych Straży </a:t>
            </a:r>
            <a:r>
              <a:rPr kumimoji="1" lang="pl-PL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Pożarnych</a:t>
            </a:r>
            <a:endParaRPr kumimoji="1" lang="pl-P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342.017,50 zł             </a:t>
            </a:r>
            <a:endParaRPr kumimoji="1" lang="pl-PL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pl-P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(</a:t>
            </a:r>
            <a:r>
              <a:rPr kumimoji="1" lang="pl-P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 latach </a:t>
            </a:r>
            <a:r>
              <a:rPr kumimoji="1" lang="pl-PL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2000-2022 </a:t>
            </a:r>
            <a:r>
              <a:rPr kumimoji="1" lang="pl-PL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1" lang="pl-PL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2.088.510,82 </a:t>
            </a:r>
            <a:r>
              <a:rPr kumimoji="1" lang="pl-PL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zł</a:t>
            </a:r>
            <a:r>
              <a:rPr kumimoji="1" lang="pl-PL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)</a:t>
            </a:r>
            <a:endParaRPr kumimoji="1" lang="pl-P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0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281645" y="1245860"/>
            <a:ext cx="5805079" cy="1015716"/>
          </a:xfrm>
        </p:spPr>
        <p:txBody>
          <a:bodyPr/>
          <a:lstStyle/>
          <a:p>
            <a:pPr algn="ctr"/>
            <a:r>
              <a:rPr lang="pl-PL" sz="1800" dirty="0" smtClean="0"/>
              <a:t>Dla 28 </a:t>
            </a:r>
            <a:r>
              <a:rPr lang="pl-PL" sz="1800" dirty="0"/>
              <a:t>j</a:t>
            </a:r>
            <a:r>
              <a:rPr lang="pl-PL" sz="1800" dirty="0" smtClean="0"/>
              <a:t>ednostek </a:t>
            </a:r>
            <a:r>
              <a:rPr lang="pl-PL" sz="1800" dirty="0"/>
              <a:t>OSP </a:t>
            </a:r>
            <a:r>
              <a:rPr lang="pl-PL" sz="1800" dirty="0" smtClean="0"/>
              <a:t>zakupiono </a:t>
            </a:r>
            <a:endParaRPr lang="pl-PL" sz="1800" dirty="0" smtClean="0"/>
          </a:p>
          <a:p>
            <a:pPr algn="ctr"/>
            <a:r>
              <a:rPr lang="pl-PL" sz="1800" dirty="0" smtClean="0"/>
              <a:t>plecaki </a:t>
            </a:r>
            <a:r>
              <a:rPr lang="pl-PL" sz="1800" dirty="0" smtClean="0"/>
              <a:t>ratownicze </a:t>
            </a:r>
            <a:r>
              <a:rPr lang="pl-PL" sz="1800" dirty="0" err="1"/>
              <a:t>BlueMed</a:t>
            </a:r>
            <a:r>
              <a:rPr lang="pl-PL" sz="1800" dirty="0"/>
              <a:t> </a:t>
            </a:r>
            <a:r>
              <a:rPr lang="pl-PL" sz="1800" dirty="0" smtClean="0"/>
              <a:t>R1.</a:t>
            </a:r>
          </a:p>
        </p:txBody>
      </p:sp>
      <p:sp>
        <p:nvSpPr>
          <p:cNvPr id="4" name="Prostokąt 3"/>
          <p:cNvSpPr/>
          <p:nvPr/>
        </p:nvSpPr>
        <p:spPr>
          <a:xfrm>
            <a:off x="2045334" y="165907"/>
            <a:ext cx="6885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Kwotę </a:t>
            </a:r>
            <a:r>
              <a:rPr kumimoji="1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139.440,00</a:t>
            </a:r>
            <a:r>
              <a:rPr kumimoji="1" lang="pl-PL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1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zł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przeznaczono </a:t>
            </a:r>
            <a:endParaRPr kumimoji="1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na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zakup sprzętu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dla </a:t>
            </a:r>
            <a:r>
              <a:rPr lang="pl-PL" sz="2400" dirty="0">
                <a:solidFill>
                  <a:prstClr val="black"/>
                </a:solidFill>
              </a:rPr>
              <a:t>j</a:t>
            </a:r>
            <a:r>
              <a:rPr kumimoji="1" lang="pl-P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ednostek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OSP</a:t>
            </a:r>
            <a:endParaRPr kumimoji="1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51332"/>
            <a:ext cx="2219234" cy="1361803"/>
          </a:xfrm>
          <a:prstGeom prst="rect">
            <a:avLst/>
          </a:prstGeom>
        </p:spPr>
      </p:pic>
      <p:sp>
        <p:nvSpPr>
          <p:cNvPr id="9" name="Symbol zastępczy zawartości 1"/>
          <p:cNvSpPr txBox="1">
            <a:spLocks/>
          </p:cNvSpPr>
          <p:nvPr/>
        </p:nvSpPr>
        <p:spPr>
          <a:xfrm>
            <a:off x="0" y="5269842"/>
            <a:ext cx="9081589" cy="4591050"/>
          </a:xfrm>
          <a:prstGeom prst="rect">
            <a:avLst/>
          </a:prstGeom>
        </p:spPr>
        <p:txBody>
          <a:bodyPr vert="horz"/>
          <a:lstStyle>
            <a:lvl1pPr marL="0" indent="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1pPr>
            <a:lvl2pPr marL="742950" indent="-28575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2pPr>
            <a:lvl3pPr marL="11430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3pPr>
            <a:lvl4pPr marL="16002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4pPr>
            <a:lvl5pPr marL="2057400" indent="-228600" algn="just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400" b="0" i="0" kern="1200">
                <a:solidFill>
                  <a:schemeClr val="tx1"/>
                </a:solidFill>
                <a:latin typeface="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Arial" pitchFamily="34" charset="0"/>
              </a:rPr>
              <a:t>Sprzęt otrzymały </a:t>
            </a:r>
            <a:r>
              <a:rPr kumimoji="1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Arial" pitchFamily="34" charset="0"/>
              </a:rPr>
              <a:t>jednostki </a:t>
            </a:r>
            <a:r>
              <a:rPr kumimoji="1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Arial" pitchFamily="34" charset="0"/>
              </a:rPr>
              <a:t>OSP: </a:t>
            </a:r>
            <a:r>
              <a:rPr kumimoji="1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Arial" pitchFamily="34" charset="0"/>
              </a:rPr>
              <a:t>OSP Buk, OSP Niepruszewo, OSP Czerwonak, OSP Promnice, OSP Dopiewo, OSP Zakrzewo, OSP Kleszczewo, OSP Gowarzewo, OSP Plewiska, </a:t>
            </a:r>
            <a:r>
              <a:rPr kumimoji="1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Arial" pitchFamily="34" charset="0"/>
              </a:rPr>
              <a:t/>
            </a:r>
            <a:br>
              <a:rPr kumimoji="1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Arial" pitchFamily="34" charset="0"/>
              </a:rPr>
            </a:br>
            <a:r>
              <a:rPr kumimoji="1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Arial" pitchFamily="34" charset="0"/>
              </a:rPr>
              <a:t>OSP </a:t>
            </a:r>
            <a:r>
              <a:rPr kumimoji="1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Arial" pitchFamily="34" charset="0"/>
              </a:rPr>
              <a:t>Kostrzyn, OSP Brzeźno, OSP Kamionki, OSP Kórnik, OSP Luboń, OSP Pecna, OSP Mosina, OSP Białężyn, OSP Murowana Goślina, OSP Pobiedziska, OSP Biskupice, OSP Rokietnica, </a:t>
            </a:r>
            <a:r>
              <a:rPr kumimoji="1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Arial" pitchFamily="34" charset="0"/>
              </a:rPr>
              <a:t/>
            </a:r>
            <a:br>
              <a:rPr kumimoji="1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Arial" pitchFamily="34" charset="0"/>
              </a:rPr>
            </a:br>
            <a:r>
              <a:rPr kumimoji="1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Arial" pitchFamily="34" charset="0"/>
              </a:rPr>
              <a:t>OSP </a:t>
            </a:r>
            <a:r>
              <a:rPr kumimoji="1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Arial" pitchFamily="34" charset="0"/>
              </a:rPr>
              <a:t>Napachanie, OSP Mrowino, OSP Strykowo, OSP Golęczewo, OSP </a:t>
            </a:r>
            <a:r>
              <a:rPr kumimoji="1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Arial" pitchFamily="34" charset="0"/>
              </a:rPr>
              <a:t>Swarzędz,</a:t>
            </a:r>
            <a:br>
              <a:rPr kumimoji="1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Arial" pitchFamily="34" charset="0"/>
              </a:rPr>
            </a:br>
            <a:r>
              <a:rPr kumimoji="1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Arial" pitchFamily="34" charset="0"/>
              </a:rPr>
              <a:t>OSP </a:t>
            </a:r>
            <a:r>
              <a:rPr kumimoji="1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Arial" pitchFamily="34" charset="0"/>
              </a:rPr>
              <a:t>Kobylnica, OSP Tarnowo Podgórne</a:t>
            </a:r>
          </a:p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1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Arial" pitchFamily="34" charset="0"/>
              </a:rPr>
              <a:t>   </a:t>
            </a:r>
            <a:endParaRPr kumimoji="1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+mn-ea"/>
              <a:cs typeface="Arial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" y="2290417"/>
            <a:ext cx="4382613" cy="292174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794" y="2280734"/>
            <a:ext cx="4411662" cy="294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617219" y="117794"/>
            <a:ext cx="8250555" cy="548290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pl-PL" sz="2800" b="1" dirty="0" smtClean="0">
              <a:latin typeface="Calibri" pitchFamily="34" charset="0"/>
              <a:cs typeface="Arial" charset="0"/>
            </a:endParaRPr>
          </a:p>
          <a:p>
            <a:pPr algn="ctr" eaLnBrk="1" hangingPunct="1">
              <a:spcBef>
                <a:spcPts val="0"/>
              </a:spcBef>
            </a:pPr>
            <a:endParaRPr lang="pl-PL" sz="2800" dirty="0" smtClean="0">
              <a:latin typeface="Calibri" pitchFamily="34" charset="0"/>
              <a:cs typeface="Arial" charset="0"/>
            </a:endParaRPr>
          </a:p>
          <a:p>
            <a:pPr algn="ctr" eaLnBrk="1" hangingPunct="1">
              <a:spcBef>
                <a:spcPts val="0"/>
              </a:spcBef>
            </a:pPr>
            <a:endParaRPr lang="pl-PL" sz="2800" dirty="0">
              <a:latin typeface="Calibri" pitchFamily="34" charset="0"/>
              <a:cs typeface="Arial" charset="0"/>
            </a:endParaRPr>
          </a:p>
          <a:p>
            <a:pPr algn="ctr" eaLnBrk="1" hangingPunct="1">
              <a:spcBef>
                <a:spcPts val="0"/>
              </a:spcBef>
            </a:pPr>
            <a:endParaRPr lang="pl-PL" sz="2800" dirty="0" smtClean="0">
              <a:latin typeface="Calibri" pitchFamily="34" charset="0"/>
              <a:cs typeface="Arial" charset="0"/>
            </a:endParaRPr>
          </a:p>
          <a:p>
            <a:pPr algn="ctr" eaLnBrk="1" hangingPunct="1">
              <a:spcBef>
                <a:spcPts val="0"/>
              </a:spcBef>
            </a:pPr>
            <a:endParaRPr lang="pl-PL" sz="2800" dirty="0">
              <a:latin typeface="Calibri" pitchFamily="34" charset="0"/>
              <a:cs typeface="Arial" charset="0"/>
            </a:endParaRPr>
          </a:p>
          <a:p>
            <a:pPr algn="ctr" eaLnBrk="1" hangingPunct="1">
              <a:spcBef>
                <a:spcPts val="0"/>
              </a:spcBef>
            </a:pPr>
            <a:r>
              <a:rPr lang="pl-PL" sz="2800" dirty="0" smtClean="0">
                <a:latin typeface="Calibri" pitchFamily="34" charset="0"/>
                <a:cs typeface="Arial" charset="0"/>
              </a:rPr>
              <a:t>W roku 2022 komisja </a:t>
            </a:r>
          </a:p>
          <a:p>
            <a:pPr algn="ctr" eaLnBrk="1" hangingPunct="1">
              <a:spcBef>
                <a:spcPts val="0"/>
              </a:spcBef>
            </a:pPr>
            <a:r>
              <a:rPr lang="pl-PL" sz="2800" dirty="0" smtClean="0">
                <a:latin typeface="Calibri" pitchFamily="34" charset="0"/>
                <a:cs typeface="Arial" charset="0"/>
              </a:rPr>
              <a:t>zebrała się na </a:t>
            </a:r>
            <a:r>
              <a:rPr lang="pl-PL" sz="2800" dirty="0">
                <a:latin typeface="Calibri" pitchFamily="34" charset="0"/>
                <a:cs typeface="Arial" charset="0"/>
              </a:rPr>
              <a:t>4</a:t>
            </a:r>
            <a:r>
              <a:rPr lang="pl-PL" sz="2800" dirty="0" smtClean="0">
                <a:latin typeface="Calibri" pitchFamily="34" charset="0"/>
                <a:cs typeface="Arial" charset="0"/>
              </a:rPr>
              <a:t> posiedzeniach. </a:t>
            </a:r>
          </a:p>
          <a:p>
            <a:pPr algn="ctr" eaLnBrk="1" hangingPunct="1">
              <a:spcBef>
                <a:spcPts val="0"/>
              </a:spcBef>
            </a:pPr>
            <a:endParaRPr lang="pl-PL" sz="2800" dirty="0" smtClean="0">
              <a:latin typeface="Calibri" pitchFamily="34" charset="0"/>
              <a:cs typeface="Arial" charset="0"/>
            </a:endParaRPr>
          </a:p>
          <a:p>
            <a:pPr algn="ctr" eaLnBrk="1" hangingPunct="1"/>
            <a:r>
              <a:rPr lang="pl-PL" sz="2800" dirty="0" smtClean="0">
                <a:latin typeface="Calibri" pitchFamily="34" charset="0"/>
                <a:cs typeface="Arial" charset="0"/>
              </a:rPr>
              <a:t>Działania i programy profilaktyczno-edukacyjne                             z udziałem członków komisji ukierunkowane były na poprawę bezpieczeństwa mieszkańców powiatu.</a:t>
            </a:r>
          </a:p>
          <a:p>
            <a:endParaRPr lang="pl-PL" dirty="0" smtClean="0">
              <a:latin typeface="Calibri" pitchFamily="34" charset="0"/>
              <a:cs typeface="Arial" charset="0"/>
            </a:endParaRPr>
          </a:p>
        </p:txBody>
      </p:sp>
      <p:pic>
        <p:nvPicPr>
          <p:cNvPr id="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87" y="2044892"/>
            <a:ext cx="6190476" cy="4133333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403836" y="287816"/>
            <a:ext cx="6551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150.000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zł przeznaczono na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wsparcie zakupu ciężkiego wozu gaśniczego dla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jednostki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OSP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Radzewice</a:t>
            </a:r>
            <a:endParaRPr kumimoji="1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16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1481513"/>
            <a:ext cx="4840459" cy="3228586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403836" y="287816"/>
            <a:ext cx="6551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Otwarcie nowej remizy OSP Puszczykowo </a:t>
            </a:r>
            <a:endParaRPr kumimoji="1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(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 latach 2017-2018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powiat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wsparł budowę kwotą </a:t>
            </a:r>
            <a:r>
              <a:rPr kumimoji="1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200.000 zł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)</a:t>
            </a:r>
            <a:endParaRPr kumimoji="1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1" y="3791225"/>
            <a:ext cx="4457700" cy="297328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58" y="1430383"/>
            <a:ext cx="4303542" cy="286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647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485775" y="1504950"/>
            <a:ext cx="8296275" cy="459105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l-PL" sz="4000" dirty="0" smtClean="0">
                <a:latin typeface="Calibri" pitchFamily="34" charset="0"/>
                <a:cs typeface="Arial" charset="0"/>
              </a:rPr>
              <a:t>Powiat </a:t>
            </a:r>
            <a:r>
              <a:rPr lang="pl-PL" sz="4000" dirty="0" smtClean="0">
                <a:latin typeface="Calibri" pitchFamily="34" charset="0"/>
                <a:cs typeface="Arial" charset="0"/>
              </a:rPr>
              <a:t>poznański </a:t>
            </a:r>
            <a:r>
              <a:rPr lang="pl-PL" sz="4000" dirty="0" smtClean="0">
                <a:latin typeface="Calibri" pitchFamily="34" charset="0"/>
                <a:cs typeface="Arial" charset="0"/>
              </a:rPr>
              <a:t>w roku 2022 wspierał inicjatywy mające na celu zwiększenie aktywności i sprawności fizycznej druhów, promocji wiedzy </a:t>
            </a:r>
            <a:endParaRPr lang="pl-PL" sz="4000" dirty="0" smtClean="0">
              <a:latin typeface="Arial" charset="0"/>
              <a:cs typeface="Arial" charset="0"/>
            </a:endParaRPr>
          </a:p>
          <a:p>
            <a:pPr algn="ctr" eaLnBrk="1" hangingPunct="1"/>
            <a:r>
              <a:rPr lang="pl-PL" sz="4000" dirty="0" smtClean="0">
                <a:latin typeface="Calibri" pitchFamily="34" charset="0"/>
                <a:cs typeface="Arial" charset="0"/>
              </a:rPr>
              <a:t>z zakresu bezpieczeństwa przeciwpożarowego </a:t>
            </a:r>
          </a:p>
          <a:p>
            <a:pPr algn="ctr" eaLnBrk="1" hangingPunct="1"/>
            <a:r>
              <a:rPr lang="pl-PL" sz="4000" dirty="0" smtClean="0">
                <a:latin typeface="Calibri" pitchFamily="34" charset="0"/>
                <a:cs typeface="Arial" charset="0"/>
              </a:rPr>
              <a:t>i działalności OSP.</a:t>
            </a:r>
          </a:p>
          <a:p>
            <a:endParaRPr lang="pl-PL" dirty="0" smtClean="0">
              <a:latin typeface="Calibri" pitchFamily="34" charset="0"/>
              <a:cs typeface="Arial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7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478700" y="266750"/>
            <a:ext cx="6665300" cy="4829175"/>
          </a:xfrm>
        </p:spPr>
        <p:txBody>
          <a:bodyPr/>
          <a:lstStyle/>
          <a:p>
            <a:pPr algn="ctr" eaLnBrk="1" hangingPunct="1"/>
            <a:r>
              <a:rPr lang="pl-PL" dirty="0" smtClean="0">
                <a:latin typeface="+mn-lt"/>
              </a:rPr>
              <a:t>Powiatowe eliminacje Ogólnopolskiego Turnieju Wiedzy </a:t>
            </a:r>
            <a:r>
              <a:rPr lang="pl-PL" dirty="0" smtClean="0">
                <a:latin typeface="+mn-lt"/>
              </a:rPr>
              <a:t>Pożarniczej</a:t>
            </a:r>
            <a:endParaRPr lang="pl-PL" dirty="0" smtClean="0">
              <a:latin typeface="+mn-lt"/>
            </a:endParaRP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1902359"/>
            <a:ext cx="4890531" cy="366789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823" y="2792698"/>
            <a:ext cx="4531402" cy="339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0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760" y="2755372"/>
            <a:ext cx="5710240" cy="3754482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281645" y="290542"/>
            <a:ext cx="6765640" cy="4591050"/>
          </a:xfrm>
        </p:spPr>
        <p:txBody>
          <a:bodyPr/>
          <a:lstStyle/>
          <a:p>
            <a:pPr algn="ctr" eaLnBrk="1" hangingPunct="1"/>
            <a:r>
              <a:rPr lang="pl-PL" dirty="0" smtClean="0">
                <a:latin typeface="+mn-lt"/>
              </a:rPr>
              <a:t>Powiatowe Zawody Strzeleckie </a:t>
            </a:r>
            <a:r>
              <a:rPr lang="pl-PL" dirty="0">
                <a:latin typeface="+mn-lt"/>
              </a:rPr>
              <a:t>z KBKS Strażaków </a:t>
            </a:r>
            <a:endParaRPr lang="pl-PL" dirty="0" smtClean="0">
              <a:latin typeface="+mn-lt"/>
            </a:endParaRPr>
          </a:p>
          <a:p>
            <a:pPr algn="ctr" eaLnBrk="1" hangingPunct="1"/>
            <a:r>
              <a:rPr lang="pl-PL" dirty="0" smtClean="0">
                <a:latin typeface="+mn-lt"/>
              </a:rPr>
              <a:t>OSP </a:t>
            </a:r>
            <a:r>
              <a:rPr lang="pl-PL" dirty="0">
                <a:latin typeface="+mn-lt"/>
              </a:rPr>
              <a:t>i PSP Powiatu </a:t>
            </a:r>
            <a:r>
              <a:rPr lang="pl-PL" dirty="0" smtClean="0">
                <a:latin typeface="+mn-lt"/>
              </a:rPr>
              <a:t>Poznańskiego</a:t>
            </a:r>
            <a:endParaRPr lang="pl-PL" dirty="0" smtClean="0">
              <a:latin typeface="+mn-lt"/>
            </a:endParaRP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9410"/>
            <a:ext cx="4185501" cy="278859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0383"/>
            <a:ext cx="4907368" cy="264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9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661249" y="472683"/>
            <a:ext cx="8620124" cy="4878169"/>
          </a:xfrm>
        </p:spPr>
        <p:txBody>
          <a:bodyPr/>
          <a:lstStyle/>
          <a:p>
            <a:r>
              <a:rPr lang="pl-PL" dirty="0" smtClean="0">
                <a:latin typeface="+mn-lt"/>
              </a:rPr>
              <a:t>Powiatowe Obchody Dnia </a:t>
            </a:r>
            <a:r>
              <a:rPr lang="pl-PL" dirty="0" smtClean="0">
                <a:latin typeface="+mn-lt"/>
              </a:rPr>
              <a:t>Strażaka</a:t>
            </a:r>
            <a:endParaRPr lang="pl-PL" dirty="0" smtClean="0">
              <a:latin typeface="+mn-lt"/>
            </a:endParaRP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937" y="2637702"/>
            <a:ext cx="6287590" cy="418910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5" y="1498860"/>
            <a:ext cx="4853125" cy="323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1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627539" y="-19613"/>
            <a:ext cx="6377123" cy="1841056"/>
          </a:xfrm>
        </p:spPr>
        <p:txBody>
          <a:bodyPr/>
          <a:lstStyle/>
          <a:p>
            <a:pPr algn="ctr"/>
            <a:endParaRPr lang="pl-PL" sz="3200" dirty="0" smtClean="0"/>
          </a:p>
          <a:p>
            <a:pPr algn="l"/>
            <a:r>
              <a:rPr lang="pl-PL" dirty="0" smtClean="0">
                <a:latin typeface="+mn-lt"/>
              </a:rPr>
              <a:t>Konkurs </a:t>
            </a:r>
            <a:r>
              <a:rPr lang="pl-PL" dirty="0" smtClean="0">
                <a:latin typeface="+mn-lt"/>
              </a:rPr>
              <a:t>„Strażak </a:t>
            </a:r>
            <a:r>
              <a:rPr lang="pl-PL" dirty="0" smtClean="0">
                <a:latin typeface="+mn-lt"/>
              </a:rPr>
              <a:t>Roku Powiatu </a:t>
            </a:r>
            <a:r>
              <a:rPr lang="pl-PL" dirty="0" smtClean="0">
                <a:latin typeface="+mn-lt"/>
              </a:rPr>
              <a:t>Poznańskiego”</a:t>
            </a:r>
            <a:endParaRPr lang="pl-PL" dirty="0">
              <a:latin typeface="+mn-lt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2411" y="5930741"/>
            <a:ext cx="9010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Strażakiem Roku </a:t>
            </a:r>
            <a:r>
              <a:rPr kumimoji="1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powiatu </a:t>
            </a:r>
            <a:r>
              <a:rPr lang="pl-PL" dirty="0">
                <a:solidFill>
                  <a:prstClr val="black"/>
                </a:solidFill>
              </a:rPr>
              <a:t>p</a:t>
            </a:r>
            <a:r>
              <a:rPr kumimoji="1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oznańskiego</a:t>
            </a:r>
            <a:r>
              <a:rPr kumimoji="1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1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została druhna </a:t>
            </a:r>
            <a:r>
              <a:rPr kumimoji="1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Agata Szczepaniak z OSP Kociałkowa </a:t>
            </a:r>
            <a:r>
              <a:rPr kumimoji="1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Górka, wyróżniony został także druh </a:t>
            </a:r>
            <a:r>
              <a:rPr kumimoji="1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Sławomir Kominek z OSP Kleszczewo.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755"/>
            <a:ext cx="4911365" cy="327219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40" y="3082565"/>
            <a:ext cx="4250760" cy="283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9331"/>
            <a:ext cx="5197850" cy="2728871"/>
          </a:xfrm>
        </p:spPr>
      </p:pic>
      <p:sp>
        <p:nvSpPr>
          <p:cNvPr id="3" name="Prostokąt 2"/>
          <p:cNvSpPr/>
          <p:nvPr/>
        </p:nvSpPr>
        <p:spPr>
          <a:xfrm>
            <a:off x="2257424" y="149672"/>
            <a:ext cx="66980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Wycieczka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dla dzieci i młodzieży z Młodzieżowych Drużyn Pożarniczych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do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Wielkopolskiego Muzeum Pożarnictwa w Rakoniewicach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oraz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Parowozowni </a:t>
            </a: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               w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Wolsztynie.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07" y="4448203"/>
            <a:ext cx="5224493" cy="240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280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533783" y="289283"/>
            <a:ext cx="8734697" cy="4591050"/>
          </a:xfrm>
        </p:spPr>
        <p:txBody>
          <a:bodyPr/>
          <a:lstStyle/>
          <a:p>
            <a:r>
              <a:rPr lang="pl-PL" dirty="0" smtClean="0">
                <a:latin typeface="+mn-lt"/>
              </a:rPr>
              <a:t>Powiatowe Zawody Wędkarskie </a:t>
            </a:r>
            <a:r>
              <a:rPr lang="pl-PL" dirty="0">
                <a:latin typeface="+mn-lt"/>
              </a:rPr>
              <a:t>OSP i </a:t>
            </a:r>
            <a:r>
              <a:rPr lang="pl-PL" dirty="0" smtClean="0">
                <a:latin typeface="+mn-lt"/>
              </a:rPr>
              <a:t>PSP. </a:t>
            </a:r>
            <a:endParaRPr lang="pl-PL" dirty="0"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336"/>
            <a:ext cx="4991082" cy="279500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738" y="4270342"/>
            <a:ext cx="4698262" cy="258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2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453053" y="324501"/>
            <a:ext cx="6603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Rajd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Młodzieżowych Drużyn Pożarniczych </a:t>
            </a:r>
            <a:endParaRPr kumimoji="1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Powiatu Poznańskiego</a:t>
            </a:r>
            <a:endParaRPr kumimoji="1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0691"/>
            <a:ext cx="4457147" cy="232514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146" y="1718110"/>
            <a:ext cx="4694548" cy="235772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146" y="4075835"/>
            <a:ext cx="4679511" cy="276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02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4" y="289326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002971" y="554766"/>
            <a:ext cx="7062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l-PL" sz="2800" dirty="0"/>
              <a:t>T</a:t>
            </a:r>
            <a:r>
              <a:rPr lang="pl-PL" sz="2800" dirty="0" smtClean="0"/>
              <a:t>ematy omawiane na posiedzeniach </a:t>
            </a:r>
            <a:r>
              <a:rPr lang="pl-PL" sz="2800" dirty="0"/>
              <a:t>k</a:t>
            </a:r>
            <a:r>
              <a:rPr lang="pl-PL" sz="2800" dirty="0" smtClean="0"/>
              <a:t>omisji 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0"/>
          </p:nvPr>
        </p:nvSpPr>
        <p:spPr>
          <a:xfrm>
            <a:off x="167054" y="1608866"/>
            <a:ext cx="8898569" cy="5200650"/>
          </a:xfrm>
        </p:spPr>
        <p:txBody>
          <a:bodyPr/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Sprawozdania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działalności 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komendanta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Miejskiego 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Policji w Poznania 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komendanta Państwowej Straży Pożarnej w Poznaniu.</a:t>
            </a:r>
            <a:endParaRPr lang="pl-P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Informacja o stanie 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bezpieczeństwa, porządku publicznego i ratownictwa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terenie p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owiatu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oznańskiego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 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roku. </a:t>
            </a:r>
            <a:endParaRPr lang="pl-P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Ocena występujących i potencjalnych zagrożeń mogących mieć wpływ na porządek publiczny 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bezpieczeństwo obywateli.</a:t>
            </a:r>
            <a:endParaRPr lang="pl-P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pl-PL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Ocena stanu ochrony przeciwpożarowej i innych nadzwyczajnych zagrożeń życia </a:t>
            </a:r>
            <a:r>
              <a:rPr lang="pl-PL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zdrowia ludzi oraz środowiska.</a:t>
            </a:r>
            <a:endParaRPr lang="pl-PL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Aft>
                <a:spcPts val="0"/>
              </a:spcAft>
            </a:pPr>
            <a:endParaRPr lang="pl-P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06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549769" y="-28114"/>
            <a:ext cx="6330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/>
            </a:r>
            <a:b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Powiatowe Zawody Sportowo-Pożarnicze </a:t>
            </a:r>
            <a:r>
              <a:rPr kumimoji="1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OSP </a:t>
            </a:r>
            <a:endParaRPr kumimoji="1" lang="pl-P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 i C oraz MDP.</a:t>
            </a:r>
            <a:endParaRPr kumimoji="1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2" t="-904" r="15363" b="-2"/>
          <a:stretch/>
        </p:blipFill>
        <p:spPr>
          <a:xfrm>
            <a:off x="4753632" y="1543051"/>
            <a:ext cx="4133193" cy="5141732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1" y="3840208"/>
            <a:ext cx="4331840" cy="284457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30" y="1572774"/>
            <a:ext cx="4358361" cy="270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78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476832" y="240013"/>
            <a:ext cx="8553450" cy="4591050"/>
          </a:xfrm>
        </p:spPr>
        <p:txBody>
          <a:bodyPr/>
          <a:lstStyle/>
          <a:p>
            <a:pPr eaLnBrk="1" hangingPunct="1"/>
            <a:r>
              <a:rPr lang="pl-PL" dirty="0" smtClean="0">
                <a:latin typeface="+mn-lt"/>
              </a:rPr>
              <a:t>Powiatowy Turniej w Tenisie Stołowym OSP i </a:t>
            </a:r>
            <a:r>
              <a:rPr lang="pl-PL" dirty="0" smtClean="0">
                <a:latin typeface="+mn-lt"/>
              </a:rPr>
              <a:t>PSP</a:t>
            </a:r>
            <a:endParaRPr lang="pl-PL" dirty="0" smtClean="0">
              <a:latin typeface="+mn-lt"/>
            </a:endParaRPr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58" y="1430383"/>
            <a:ext cx="4105400" cy="243587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870" y="3743325"/>
            <a:ext cx="4754880" cy="29718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1430383"/>
            <a:ext cx="4986930" cy="31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22" y="1124804"/>
            <a:ext cx="3224923" cy="5733196"/>
          </a:xfrm>
          <a:prstGeom prst="rect">
            <a:avLst/>
          </a:prstGeom>
        </p:spPr>
      </p:pic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41" y="68580"/>
            <a:ext cx="1381506" cy="1880383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-1" y="1902779"/>
            <a:ext cx="592912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l-PL" sz="3200" dirty="0">
                <a:solidFill>
                  <a:prstClr val="black"/>
                </a:solidFill>
                <a:latin typeface="Calibri"/>
              </a:rPr>
              <a:t>W roku 2022 powiat poznański przekazał </a:t>
            </a:r>
            <a:r>
              <a:rPr lang="pl-PL" sz="3200" dirty="0" smtClean="0">
                <a:solidFill>
                  <a:prstClr val="black"/>
                </a:solidFill>
                <a:latin typeface="Calibri"/>
              </a:rPr>
              <a:t>na </a:t>
            </a:r>
            <a:r>
              <a:rPr lang="pl-PL" sz="3200" dirty="0" smtClean="0">
                <a:solidFill>
                  <a:prstClr val="black"/>
                </a:solidFill>
                <a:latin typeface="Calibri"/>
              </a:rPr>
              <a:t>rzecz Wojewódzkiej</a:t>
            </a:r>
            <a:r>
              <a:rPr lang="pl-PL" sz="3200" dirty="0" smtClean="0">
                <a:latin typeface="Calibri"/>
              </a:rPr>
              <a:t> </a:t>
            </a:r>
            <a:endParaRPr lang="pl-PL" sz="3200" dirty="0" smtClean="0">
              <a:latin typeface="Calibri"/>
            </a:endParaRPr>
          </a:p>
          <a:p>
            <a:pPr lvl="0" algn="ctr">
              <a:defRPr/>
            </a:pPr>
            <a:r>
              <a:rPr lang="pl-PL" sz="3200" dirty="0" smtClean="0">
                <a:latin typeface="Calibri"/>
              </a:rPr>
              <a:t>Stacji </a:t>
            </a:r>
            <a:r>
              <a:rPr lang="pl-PL" sz="3200" dirty="0" smtClean="0">
                <a:solidFill>
                  <a:prstClr val="black"/>
                </a:solidFill>
                <a:latin typeface="Calibri"/>
              </a:rPr>
              <a:t>Pogotowia </a:t>
            </a:r>
            <a:r>
              <a:rPr lang="pl-PL" sz="3200" dirty="0" smtClean="0">
                <a:solidFill>
                  <a:prstClr val="black"/>
                </a:solidFill>
                <a:latin typeface="Calibri"/>
              </a:rPr>
              <a:t>Ratunkowego </a:t>
            </a:r>
            <a:br>
              <a:rPr lang="pl-PL" sz="3200" dirty="0" smtClean="0">
                <a:solidFill>
                  <a:prstClr val="black"/>
                </a:solidFill>
                <a:latin typeface="Calibri"/>
              </a:rPr>
            </a:br>
            <a:r>
              <a:rPr lang="pl-PL" sz="3200" dirty="0" smtClean="0">
                <a:solidFill>
                  <a:prstClr val="black"/>
                </a:solidFill>
                <a:latin typeface="Calibri"/>
              </a:rPr>
              <a:t>w Poznaniu </a:t>
            </a:r>
            <a:r>
              <a:rPr lang="pl-PL" sz="3200" b="1" u="sng" dirty="0" smtClean="0">
                <a:solidFill>
                  <a:prstClr val="black"/>
                </a:solidFill>
                <a:latin typeface="Calibri"/>
              </a:rPr>
              <a:t>130.000 zł </a:t>
            </a:r>
            <a:endParaRPr lang="pl-PL" sz="3200" b="1" u="sng" dirty="0" smtClean="0"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endParaRPr lang="pl-PL" sz="4000" dirty="0"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pl-PL" sz="2400" dirty="0" smtClean="0">
                <a:solidFill>
                  <a:prstClr val="black"/>
                </a:solidFill>
                <a:latin typeface="Calibri"/>
              </a:rPr>
              <a:t>Kupiono </a:t>
            </a:r>
            <a:r>
              <a:rPr lang="pl-PL" sz="2400" dirty="0" smtClean="0">
                <a:solidFill>
                  <a:prstClr val="black"/>
                </a:solidFill>
                <a:latin typeface="Calibri"/>
              </a:rPr>
              <a:t>pojazd w </a:t>
            </a:r>
            <a:r>
              <a:rPr lang="pl-PL" sz="2400" dirty="0">
                <a:solidFill>
                  <a:prstClr val="black"/>
                </a:solidFill>
                <a:latin typeface="Calibri"/>
              </a:rPr>
              <a:t>celu wsparcia logistycznego </a:t>
            </a:r>
            <a:r>
              <a:rPr lang="pl-PL" sz="2400" dirty="0" smtClean="0">
                <a:solidFill>
                  <a:prstClr val="black"/>
                </a:solidFill>
                <a:latin typeface="Calibri"/>
              </a:rPr>
              <a:t>zespołów </a:t>
            </a:r>
            <a:r>
              <a:rPr lang="pl-PL" sz="2400" dirty="0">
                <a:solidFill>
                  <a:prstClr val="black"/>
                </a:solidFill>
                <a:latin typeface="Calibri"/>
              </a:rPr>
              <a:t>ratownictwa medycznego </a:t>
            </a:r>
            <a:endParaRPr lang="pl-PL" sz="2400" dirty="0" smtClean="0"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pl-PL" sz="2400" dirty="0" smtClean="0">
                <a:solidFill>
                  <a:prstClr val="black"/>
                </a:solidFill>
                <a:latin typeface="Calibri"/>
              </a:rPr>
              <a:t>na </a:t>
            </a:r>
            <a:r>
              <a:rPr lang="pl-PL" sz="2400" dirty="0">
                <a:solidFill>
                  <a:prstClr val="black"/>
                </a:solidFill>
                <a:latin typeface="Calibri"/>
              </a:rPr>
              <a:t>terenie </a:t>
            </a:r>
            <a:r>
              <a:rPr lang="pl-PL" sz="2400" dirty="0" smtClean="0">
                <a:solidFill>
                  <a:prstClr val="black"/>
                </a:solidFill>
                <a:latin typeface="Calibri"/>
              </a:rPr>
              <a:t>powiatu</a:t>
            </a:r>
            <a:r>
              <a:rPr lang="pl-PL" sz="2400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pPr lvl="0" algn="ctr">
              <a:defRPr/>
            </a:pPr>
            <a:endParaRPr lang="pl-PL" sz="2000" dirty="0" smtClean="0"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pl-PL" sz="20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pl-PL" sz="2000" dirty="0">
                <a:solidFill>
                  <a:prstClr val="black"/>
                </a:solidFill>
                <a:latin typeface="Calibri"/>
              </a:rPr>
              <a:t>w latach </a:t>
            </a:r>
            <a:r>
              <a:rPr lang="pl-PL" sz="2000" dirty="0" smtClean="0">
                <a:solidFill>
                  <a:prstClr val="black"/>
                </a:solidFill>
                <a:latin typeface="Calibri"/>
              </a:rPr>
              <a:t>2005-2022 </a:t>
            </a:r>
            <a:r>
              <a:rPr lang="pl-PL" sz="2000" dirty="0">
                <a:solidFill>
                  <a:prstClr val="black"/>
                </a:solidFill>
                <a:latin typeface="Calibri"/>
              </a:rPr>
              <a:t>przekazano </a:t>
            </a:r>
            <a:r>
              <a:rPr lang="pl-PL" sz="2000" dirty="0" smtClean="0"/>
              <a:t>582.000</a:t>
            </a:r>
            <a:r>
              <a:rPr lang="pl-PL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l-PL" sz="2000" dirty="0">
                <a:solidFill>
                  <a:prstClr val="black"/>
                </a:solidFill>
                <a:latin typeface="Calibri"/>
              </a:rPr>
              <a:t>zł</a:t>
            </a:r>
            <a:r>
              <a:rPr lang="pl-PL" sz="2000" dirty="0" smtClean="0">
                <a:solidFill>
                  <a:prstClr val="black"/>
                </a:solidFill>
                <a:latin typeface="Calibri"/>
              </a:rPr>
              <a:t>)</a:t>
            </a:r>
            <a:endParaRPr lang="pl-PL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20495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0" y="2266950"/>
            <a:ext cx="9058275" cy="4591050"/>
          </a:xfrm>
        </p:spPr>
        <p:txBody>
          <a:bodyPr/>
          <a:lstStyle/>
          <a:p>
            <a:pPr lvl="0" algn="ctr" eaLnBrk="1" hangingPunct="1">
              <a:spcBef>
                <a:spcPct val="0"/>
              </a:spcBef>
              <a:defRPr/>
            </a:pPr>
            <a:r>
              <a:rPr lang="pl-PL" sz="3200" b="1" u="sng" dirty="0" smtClean="0">
                <a:solidFill>
                  <a:prstClr val="black"/>
                </a:solidFill>
                <a:latin typeface="Calibri"/>
                <a:cs typeface="Arial" charset="0"/>
              </a:rPr>
              <a:t>200.000 </a:t>
            </a:r>
            <a:r>
              <a:rPr lang="pl-PL" sz="3200" b="1" u="sng" dirty="0" smtClean="0">
                <a:solidFill>
                  <a:prstClr val="black"/>
                </a:solidFill>
                <a:latin typeface="Calibri"/>
                <a:cs typeface="Arial" charset="0"/>
              </a:rPr>
              <a:t>zł</a:t>
            </a:r>
            <a:r>
              <a:rPr lang="pl-PL" sz="3200" dirty="0" smtClean="0">
                <a:solidFill>
                  <a:prstClr val="black"/>
                </a:solidFill>
                <a:latin typeface="Calibri"/>
                <a:cs typeface="Arial" charset="0"/>
              </a:rPr>
              <a:t> na wniosek </a:t>
            </a:r>
            <a:r>
              <a:rPr lang="pl-PL" sz="3200" dirty="0">
                <a:solidFill>
                  <a:prstClr val="black"/>
                </a:solidFill>
                <a:latin typeface="Calibri"/>
                <a:cs typeface="Arial" charset="0"/>
              </a:rPr>
              <a:t>d</a:t>
            </a:r>
            <a:r>
              <a:rPr lang="pl-PL" sz="3200" dirty="0" smtClean="0">
                <a:solidFill>
                  <a:prstClr val="black"/>
                </a:solidFill>
                <a:latin typeface="Calibri"/>
                <a:cs typeface="Arial" charset="0"/>
              </a:rPr>
              <a:t>yrektora WSPR SP </a:t>
            </a:r>
            <a:r>
              <a:rPr lang="pl-PL" sz="3200" dirty="0">
                <a:solidFill>
                  <a:prstClr val="black"/>
                </a:solidFill>
                <a:latin typeface="Calibri"/>
                <a:cs typeface="Arial" charset="0"/>
              </a:rPr>
              <a:t>ZOZ </a:t>
            </a:r>
            <a:r>
              <a:rPr lang="pl-PL" sz="3200" dirty="0" smtClean="0">
                <a:solidFill>
                  <a:prstClr val="black"/>
                </a:solidFill>
                <a:latin typeface="Calibri"/>
                <a:cs typeface="Arial" charset="0"/>
              </a:rPr>
              <a:t/>
            </a:r>
            <a:br>
              <a:rPr lang="pl-PL" sz="3200" dirty="0" smtClean="0">
                <a:solidFill>
                  <a:prstClr val="black"/>
                </a:solidFill>
                <a:latin typeface="Calibri"/>
                <a:cs typeface="Arial" charset="0"/>
              </a:rPr>
            </a:br>
            <a:r>
              <a:rPr lang="pl-PL" sz="3200" dirty="0" smtClean="0">
                <a:solidFill>
                  <a:prstClr val="black"/>
                </a:solidFill>
                <a:latin typeface="Calibri"/>
                <a:cs typeface="Arial" charset="0"/>
              </a:rPr>
              <a:t>w </a:t>
            </a:r>
            <a:r>
              <a:rPr lang="pl-PL" sz="3200" dirty="0" smtClean="0">
                <a:solidFill>
                  <a:prstClr val="black"/>
                </a:solidFill>
                <a:latin typeface="Calibri"/>
                <a:cs typeface="Arial" charset="0"/>
              </a:rPr>
              <a:t>Poznaniu została przeniesiona </a:t>
            </a:r>
            <a:endParaRPr lang="pl-PL" sz="3200" dirty="0" smtClean="0">
              <a:solidFill>
                <a:prstClr val="black"/>
              </a:solidFill>
              <a:latin typeface="Calibri"/>
              <a:cs typeface="Arial" charset="0"/>
            </a:endParaRPr>
          </a:p>
          <a:p>
            <a:pPr lvl="0" algn="ctr" eaLnBrk="1" hangingPunct="1">
              <a:spcBef>
                <a:spcPct val="0"/>
              </a:spcBef>
              <a:defRPr/>
            </a:pPr>
            <a:r>
              <a:rPr lang="pl-PL" sz="3200" dirty="0" smtClean="0">
                <a:solidFill>
                  <a:prstClr val="black"/>
                </a:solidFill>
                <a:latin typeface="Calibri"/>
                <a:cs typeface="Arial" charset="0"/>
              </a:rPr>
              <a:t>do </a:t>
            </a:r>
            <a:r>
              <a:rPr lang="pl-PL" sz="3200" dirty="0" smtClean="0">
                <a:solidFill>
                  <a:prstClr val="black"/>
                </a:solidFill>
                <a:latin typeface="Calibri"/>
                <a:cs typeface="Arial" charset="0"/>
              </a:rPr>
              <a:t>wydatkowania w roku 2023. </a:t>
            </a:r>
            <a:endParaRPr lang="pl-PL" sz="3200" dirty="0">
              <a:solidFill>
                <a:prstClr val="black"/>
              </a:solidFill>
              <a:latin typeface="Calibri"/>
              <a:cs typeface="Arial" charset="0"/>
            </a:endParaRPr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4" name="Symbol zastępczy zawartości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19" y="98788"/>
            <a:ext cx="1522956" cy="2072912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85750" y="4586139"/>
            <a:ext cx="85724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Środki te zostaną </a:t>
            </a:r>
            <a:r>
              <a:rPr lang="pl-PL" sz="2400" dirty="0" smtClean="0"/>
              <a:t>przeznaczone </a:t>
            </a:r>
            <a:r>
              <a:rPr lang="pl-PL" sz="2400" dirty="0"/>
              <a:t>na dofinansowanie wyposażenia wszystkich podstacji Wojewódzkiej Stacji Pogotowia Ratunkowego SP ZOZ w Poznaniu w elektroniczną kontrolę </a:t>
            </a:r>
            <a:r>
              <a:rPr lang="pl-PL" sz="2400" dirty="0" smtClean="0"/>
              <a:t>dostępu. Nazwa </a:t>
            </a:r>
            <a:r>
              <a:rPr lang="pl-PL" sz="2400" dirty="0"/>
              <a:t>przedsięwzięcia – „System Kontroli dostępu w Wojewódzkiej Stacji Pogotowia Ratunkowego w Poznaniu wraz z podległymi podstacjami”.</a:t>
            </a:r>
          </a:p>
        </p:txBody>
      </p:sp>
    </p:spTree>
    <p:extLst>
      <p:ext uri="{BB962C8B-B14F-4D97-AF65-F5344CB8AC3E}">
        <p14:creationId xmlns:p14="http://schemas.microsoft.com/office/powerpoint/2010/main" val="42477937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30650" y="347663"/>
            <a:ext cx="1358900" cy="1728787"/>
          </a:xfrm>
          <a:noFill/>
          <a:ln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376237" y="2926842"/>
            <a:ext cx="8467725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3200" dirty="0">
                <a:latin typeface="+mn-lt"/>
              </a:rPr>
              <a:t>W roku </a:t>
            </a:r>
            <a:r>
              <a:rPr lang="pl-PL" sz="3200" dirty="0" smtClean="0">
                <a:latin typeface="+mn-lt"/>
              </a:rPr>
              <a:t>2022 </a:t>
            </a:r>
            <a:r>
              <a:rPr lang="pl-PL" sz="3200" dirty="0">
                <a:latin typeface="+mn-lt"/>
              </a:rPr>
              <a:t>p</a:t>
            </a:r>
            <a:r>
              <a:rPr lang="pl-PL" sz="3200" dirty="0" smtClean="0">
                <a:latin typeface="+mn-lt"/>
              </a:rPr>
              <a:t>owiat </a:t>
            </a:r>
            <a:r>
              <a:rPr lang="pl-PL" sz="3200" dirty="0">
                <a:latin typeface="+mn-lt"/>
              </a:rPr>
              <a:t>p</a:t>
            </a:r>
            <a:r>
              <a:rPr lang="pl-PL" sz="3200" dirty="0" smtClean="0">
                <a:latin typeface="+mn-lt"/>
              </a:rPr>
              <a:t>oznański </a:t>
            </a:r>
            <a:r>
              <a:rPr lang="pl-PL" sz="3200" dirty="0">
                <a:latin typeface="+mn-lt"/>
              </a:rPr>
              <a:t>przekazał </a:t>
            </a:r>
            <a:r>
              <a:rPr lang="pl-PL" sz="3200" dirty="0" smtClean="0">
                <a:latin typeface="+mn-lt"/>
              </a:rPr>
              <a:t>na </a:t>
            </a:r>
            <a:r>
              <a:rPr lang="pl-PL" sz="3200" dirty="0">
                <a:latin typeface="+mn-lt"/>
              </a:rPr>
              <a:t>rzecz </a:t>
            </a:r>
            <a:r>
              <a:rPr lang="pl-PL" sz="3200" dirty="0" smtClean="0">
                <a:latin typeface="+mn-lt"/>
              </a:rPr>
              <a:t>placówki </a:t>
            </a:r>
            <a:r>
              <a:rPr lang="pl-PL" sz="3200" dirty="0" smtClean="0">
                <a:latin typeface="+mn-lt"/>
              </a:rPr>
              <a:t>Straży Granicznej w Poznaniu-Ławicy</a:t>
            </a:r>
            <a:r>
              <a:rPr lang="pl-PL" sz="3200" dirty="0">
                <a:latin typeface="+mn-lt"/>
              </a:rPr>
              <a:t>, </a:t>
            </a:r>
          </a:p>
          <a:p>
            <a:pPr algn="ctr">
              <a:defRPr/>
            </a:pPr>
            <a:r>
              <a:rPr lang="pl-PL" sz="3200" b="1" u="sng" dirty="0" smtClean="0">
                <a:latin typeface="+mn-lt"/>
              </a:rPr>
              <a:t>30.000 zł </a:t>
            </a:r>
            <a:endParaRPr lang="pl-PL" sz="3200" b="1" u="sng" dirty="0">
              <a:latin typeface="+mn-lt"/>
            </a:endParaRPr>
          </a:p>
          <a:p>
            <a:pPr algn="ctr">
              <a:defRPr/>
            </a:pPr>
            <a:endParaRPr lang="pl-PL" sz="4000" dirty="0" smtClean="0">
              <a:latin typeface="+mn-lt"/>
            </a:endParaRPr>
          </a:p>
          <a:p>
            <a:pPr algn="ctr">
              <a:defRPr/>
            </a:pPr>
            <a:endParaRPr lang="pl-PL" sz="4000" dirty="0">
              <a:latin typeface="+mn-lt"/>
            </a:endParaRPr>
          </a:p>
          <a:p>
            <a:pPr algn="ctr">
              <a:defRPr/>
            </a:pPr>
            <a:r>
              <a:rPr lang="pl-PL" sz="2000" dirty="0">
                <a:latin typeface="+mn-lt"/>
              </a:rPr>
              <a:t>(w latach </a:t>
            </a:r>
            <a:r>
              <a:rPr lang="pl-PL" sz="2000" dirty="0" smtClean="0">
                <a:latin typeface="+mn-lt"/>
              </a:rPr>
              <a:t>2009-2022 </a:t>
            </a:r>
            <a:r>
              <a:rPr lang="pl-PL" sz="2000" dirty="0">
                <a:latin typeface="+mn-lt"/>
              </a:rPr>
              <a:t>przekazano </a:t>
            </a:r>
            <a:r>
              <a:rPr lang="pl-PL" sz="2000" dirty="0" smtClean="0">
                <a:latin typeface="+mn-lt"/>
              </a:rPr>
              <a:t>208.000,00 zł).</a:t>
            </a:r>
            <a:endParaRPr lang="pl-PL" sz="2000" dirty="0">
              <a:latin typeface="+mn-lt"/>
            </a:endParaRPr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85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972787"/>
            <a:ext cx="5827820" cy="3885213"/>
          </a:xfrm>
          <a:prstGeom prst="rect">
            <a:avLst/>
          </a:prstGeom>
        </p:spPr>
      </p:pic>
      <p:sp>
        <p:nvSpPr>
          <p:cNvPr id="56321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2064190" y="22372"/>
            <a:ext cx="7079810" cy="254527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l-PL" sz="2800" dirty="0">
                <a:latin typeface="Calibri" pitchFamily="34" charset="0"/>
                <a:cs typeface="Arial" charset="0"/>
              </a:rPr>
              <a:t>Dofinansowano zakup </a:t>
            </a:r>
            <a:r>
              <a:rPr lang="pl-PL" sz="2800" dirty="0" smtClean="0">
                <a:latin typeface="Calibri" pitchFamily="34" charset="0"/>
                <a:cs typeface="Arial" charset="0"/>
              </a:rPr>
              <a:t>paliwa </a:t>
            </a:r>
            <a:r>
              <a:rPr lang="pl-PL" sz="2800" dirty="0">
                <a:latin typeface="Calibri" pitchFamily="34" charset="0"/>
                <a:cs typeface="Arial" charset="0"/>
              </a:rPr>
              <a:t>do pojazdów służbowych,  zakup sprzętu </a:t>
            </a:r>
            <a:r>
              <a:rPr lang="pl-PL" sz="2800" dirty="0" smtClean="0">
                <a:latin typeface="Calibri" pitchFamily="34" charset="0"/>
                <a:cs typeface="Arial" charset="0"/>
              </a:rPr>
              <a:t>komputerowego</a:t>
            </a:r>
            <a:r>
              <a:rPr lang="pl-PL" sz="2800" dirty="0">
                <a:latin typeface="Calibri" pitchFamily="34" charset="0"/>
                <a:cs typeface="Arial" charset="0"/>
              </a:rPr>
              <a:t> </a:t>
            </a:r>
            <a:r>
              <a:rPr lang="pl-PL" sz="2800" dirty="0" smtClean="0">
                <a:latin typeface="Calibri" pitchFamily="34" charset="0"/>
                <a:cs typeface="Arial" charset="0"/>
              </a:rPr>
              <a:t>oraz </a:t>
            </a:r>
            <a:r>
              <a:rPr lang="pl-PL" sz="2800" dirty="0">
                <a:latin typeface="Calibri" pitchFamily="34" charset="0"/>
                <a:cs typeface="Arial" charset="0"/>
              </a:rPr>
              <a:t>urządzeń i wyposażenia specjalistycznego na potrzeby Placówki Straży Granicznej </a:t>
            </a:r>
            <a:r>
              <a:rPr lang="pl-PL" sz="2800" dirty="0" smtClean="0">
                <a:latin typeface="Calibri" pitchFamily="34" charset="0"/>
                <a:cs typeface="Arial" charset="0"/>
              </a:rPr>
              <a:t>                      w </a:t>
            </a:r>
            <a:r>
              <a:rPr lang="pl-PL" sz="2800" dirty="0" smtClean="0">
                <a:latin typeface="Calibri" pitchFamily="34" charset="0"/>
                <a:cs typeface="Arial" charset="0"/>
              </a:rPr>
              <a:t>Poznaniu-Ławicy</a:t>
            </a:r>
            <a:r>
              <a:rPr lang="pl-PL" sz="2800" dirty="0">
                <a:latin typeface="Calibri" pitchFamily="34" charset="0"/>
                <a:cs typeface="Arial" charset="0"/>
              </a:rPr>
              <a:t>.</a:t>
            </a:r>
            <a:endParaRPr lang="pl-PL" sz="2800" dirty="0" smtClean="0">
              <a:latin typeface="Calibri" pitchFamily="34" charset="0"/>
              <a:cs typeface="Arial" charset="0"/>
            </a:endParaRPr>
          </a:p>
        </p:txBody>
      </p:sp>
      <p:pic>
        <p:nvPicPr>
          <p:cNvPr id="4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9706"/>
            <a:ext cx="4828676" cy="3232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1"/>
          <p:cNvSpPr txBox="1">
            <a:spLocks/>
          </p:cNvSpPr>
          <p:nvPr/>
        </p:nvSpPr>
        <p:spPr>
          <a:xfrm>
            <a:off x="62411" y="867699"/>
            <a:ext cx="8993667" cy="552831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pl-PL" sz="4000" dirty="0">
              <a:latin typeface="+mn-lt"/>
            </a:endParaRPr>
          </a:p>
          <a:p>
            <a:pPr algn="ctr">
              <a:defRPr/>
            </a:pPr>
            <a:r>
              <a:rPr lang="pl-PL" sz="3200" dirty="0" smtClean="0">
                <a:latin typeface="+mn-lt"/>
              </a:rPr>
              <a:t>W </a:t>
            </a:r>
            <a:r>
              <a:rPr lang="pl-PL" sz="3200" dirty="0">
                <a:latin typeface="+mn-lt"/>
              </a:rPr>
              <a:t>roku </a:t>
            </a:r>
            <a:r>
              <a:rPr lang="pl-PL" sz="3200" dirty="0" smtClean="0">
                <a:latin typeface="+mn-lt"/>
              </a:rPr>
              <a:t>2022 powiat poznański wspierał</a:t>
            </a:r>
          </a:p>
          <a:p>
            <a:pPr algn="ctr">
              <a:defRPr/>
            </a:pPr>
            <a:r>
              <a:rPr lang="pl-PL" sz="3200" dirty="0" smtClean="0">
                <a:latin typeface="+mn-lt"/>
              </a:rPr>
              <a:t>realizację </a:t>
            </a:r>
            <a:r>
              <a:rPr lang="pl-PL" sz="3200" dirty="0">
                <a:latin typeface="+mn-lt"/>
              </a:rPr>
              <a:t>zadań ratownictwa wodnego </a:t>
            </a:r>
            <a:r>
              <a:rPr lang="pl-PL" sz="3200" dirty="0" smtClean="0">
                <a:latin typeface="+mn-lt"/>
              </a:rPr>
              <a:t>polegającego na organizacji </a:t>
            </a:r>
            <a:r>
              <a:rPr lang="pl-PL" sz="3200" dirty="0">
                <a:latin typeface="+mn-lt"/>
              </a:rPr>
              <a:t>patroli </a:t>
            </a:r>
            <a:r>
              <a:rPr lang="pl-PL" sz="3200" dirty="0" smtClean="0">
                <a:latin typeface="+mn-lt"/>
              </a:rPr>
              <a:t>na </a:t>
            </a:r>
            <a:r>
              <a:rPr lang="pl-PL" sz="3200" dirty="0">
                <a:latin typeface="+mn-lt"/>
              </a:rPr>
              <a:t>obszarach </a:t>
            </a:r>
            <a:r>
              <a:rPr lang="pl-PL" sz="3200" dirty="0" smtClean="0">
                <a:latin typeface="+mn-lt"/>
              </a:rPr>
              <a:t>wodnych</a:t>
            </a:r>
          </a:p>
          <a:p>
            <a:pPr algn="ctr">
              <a:defRPr/>
            </a:pPr>
            <a:r>
              <a:rPr lang="pl-PL" sz="3200" dirty="0" smtClean="0">
                <a:latin typeface="+mn-lt"/>
              </a:rPr>
              <a:t> </a:t>
            </a:r>
            <a:r>
              <a:rPr lang="pl-PL" sz="3200" dirty="0">
                <a:latin typeface="+mn-lt"/>
              </a:rPr>
              <a:t>na terenie </a:t>
            </a:r>
            <a:r>
              <a:rPr lang="pl-PL" sz="3200" dirty="0" smtClean="0">
                <a:latin typeface="+mn-lt"/>
              </a:rPr>
              <a:t>regionu.</a:t>
            </a:r>
            <a:endParaRPr lang="pl-PL" sz="4000" dirty="0" smtClean="0">
              <a:latin typeface="+mn-lt"/>
            </a:endParaRPr>
          </a:p>
          <a:p>
            <a:pPr algn="ctr">
              <a:defRPr/>
            </a:pPr>
            <a:r>
              <a:rPr lang="pl-PL" sz="3200" dirty="0" smtClean="0">
                <a:latin typeface="+mn-lt"/>
              </a:rPr>
              <a:t>W ramach konkursu dla organizacji prowadzących </a:t>
            </a:r>
            <a:r>
              <a:rPr lang="pl-PL" sz="3200" dirty="0">
                <a:latin typeface="+mn-lt"/>
              </a:rPr>
              <a:t>działalność pożytku publicznego </a:t>
            </a:r>
            <a:r>
              <a:rPr lang="pl-PL" sz="3200" dirty="0" smtClean="0">
                <a:latin typeface="+mn-lt"/>
              </a:rPr>
              <a:t>Wodnemu Ochotniczemu Pogotowiu Ratunkowemu </a:t>
            </a:r>
            <a:r>
              <a:rPr lang="pl-PL" sz="3200" dirty="0">
                <a:latin typeface="+mn-lt"/>
              </a:rPr>
              <a:t>Województwa Wielkopolskiego </a:t>
            </a:r>
            <a:r>
              <a:rPr lang="pl-PL" sz="3200" dirty="0" smtClean="0">
                <a:latin typeface="+mn-lt"/>
                <a:cs typeface="Arial" pitchFamily="34" charset="0"/>
              </a:rPr>
              <a:t>przekazano </a:t>
            </a:r>
            <a:r>
              <a:rPr lang="pl-PL" sz="3200" b="1" u="sng" dirty="0" smtClean="0">
                <a:latin typeface="+mn-lt"/>
                <a:cs typeface="Arial" pitchFamily="34" charset="0"/>
              </a:rPr>
              <a:t>50.000 zł</a:t>
            </a:r>
            <a:endParaRPr lang="pl-PL" sz="3200" b="1" u="sng" dirty="0" smtClean="0">
              <a:latin typeface="+mn-lt"/>
            </a:endParaRPr>
          </a:p>
          <a:p>
            <a:pPr algn="ctr">
              <a:defRPr/>
            </a:pPr>
            <a:endParaRPr lang="pl-PL" sz="4000" dirty="0" smtClean="0">
              <a:latin typeface="+mn-lt"/>
              <a:cs typeface="Arial" pitchFamily="34" charset="0"/>
            </a:endParaRPr>
          </a:p>
          <a:p>
            <a:pPr algn="ctr">
              <a:defRPr/>
            </a:pPr>
            <a:r>
              <a:rPr lang="pl-PL" sz="2000" dirty="0">
                <a:latin typeface="+mn-lt"/>
                <a:cs typeface="Arial" pitchFamily="34" charset="0"/>
              </a:rPr>
              <a:t>(w latach 2012-2021 </a:t>
            </a:r>
            <a:r>
              <a:rPr lang="pl-PL" sz="2000" dirty="0" smtClean="0">
                <a:latin typeface="+mn-lt"/>
                <a:cs typeface="Arial" pitchFamily="34" charset="0"/>
              </a:rPr>
              <a:t>wydatkowano </a:t>
            </a:r>
            <a:r>
              <a:rPr lang="pl-PL" sz="2000" dirty="0" smtClean="0">
                <a:latin typeface="+mn-lt"/>
                <a:cs typeface="Arial" pitchFamily="34" charset="0"/>
              </a:rPr>
              <a:t>305.000 </a:t>
            </a:r>
            <a:r>
              <a:rPr lang="pl-PL" sz="2000" dirty="0">
                <a:latin typeface="+mn-lt"/>
                <a:cs typeface="Arial" pitchFamily="34" charset="0"/>
              </a:rPr>
              <a:t>zł</a:t>
            </a:r>
            <a:r>
              <a:rPr lang="pl-PL" sz="2000" dirty="0" smtClean="0">
                <a:latin typeface="+mn-lt"/>
                <a:cs typeface="Arial" pitchFamily="34" charset="0"/>
              </a:rPr>
              <a:t>)</a:t>
            </a:r>
            <a:endParaRPr lang="pl-PL" sz="2000" dirty="0">
              <a:latin typeface="+mn-lt"/>
              <a:cs typeface="Arial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666" y="160337"/>
            <a:ext cx="1096838" cy="117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62411" y="369274"/>
            <a:ext cx="9081589" cy="6031525"/>
          </a:xfrm>
        </p:spPr>
        <p:txBody>
          <a:bodyPr/>
          <a:lstStyle/>
          <a:p>
            <a:pPr algn="ctr"/>
            <a:endParaRPr lang="pl-PL" sz="2800" dirty="0" smtClean="0">
              <a:latin typeface="+mn-lt"/>
              <a:cs typeface="Arial" charset="0"/>
            </a:endParaRPr>
          </a:p>
          <a:p>
            <a:pPr algn="ctr"/>
            <a:endParaRPr lang="pl-PL" sz="2800" dirty="0" smtClean="0">
              <a:latin typeface="+mn-lt"/>
              <a:cs typeface="Arial" charset="0"/>
            </a:endParaRPr>
          </a:p>
          <a:p>
            <a:pPr algn="ctr"/>
            <a:endParaRPr lang="pl-PL" sz="2800" dirty="0">
              <a:latin typeface="+mn-lt"/>
              <a:cs typeface="Arial" charset="0"/>
            </a:endParaRPr>
          </a:p>
          <a:p>
            <a:pPr algn="ctr"/>
            <a:r>
              <a:rPr lang="pl-PL" sz="2800" dirty="0" smtClean="0">
                <a:latin typeface="+mn-lt"/>
                <a:cs typeface="Arial" charset="0"/>
              </a:rPr>
              <a:t>Przekazano środki na realizację </a:t>
            </a:r>
            <a:r>
              <a:rPr lang="pl-PL" sz="2800" dirty="0">
                <a:latin typeface="+mn-lt"/>
                <a:cs typeface="Arial" charset="0"/>
              </a:rPr>
              <a:t>zadania </a:t>
            </a:r>
            <a:r>
              <a:rPr lang="pl-PL" sz="2800" dirty="0" smtClean="0">
                <a:latin typeface="+mn-lt"/>
                <a:cs typeface="Arial" charset="0"/>
              </a:rPr>
              <a:t>z zakresu ratownictwa </a:t>
            </a:r>
            <a:r>
              <a:rPr lang="pl-PL" sz="2800" dirty="0">
                <a:latin typeface="+mn-lt"/>
                <a:cs typeface="Arial" charset="0"/>
              </a:rPr>
              <a:t>wodnego polegającego na organizowaniu </a:t>
            </a:r>
            <a:r>
              <a:rPr lang="pl-PL" sz="2800" dirty="0" smtClean="0">
                <a:latin typeface="+mn-lt"/>
                <a:cs typeface="Arial" charset="0"/>
              </a:rPr>
              <a:t>patroli obszarów wodnych leżących na obszarze </a:t>
            </a:r>
            <a:r>
              <a:rPr lang="pl-PL" sz="2800" dirty="0" smtClean="0">
                <a:latin typeface="+mn-lt"/>
                <a:cs typeface="Arial" charset="0"/>
              </a:rPr>
              <a:t>powiatu</a:t>
            </a:r>
            <a:r>
              <a:rPr lang="pl-PL" sz="2800" dirty="0" smtClean="0">
                <a:latin typeface="+mn-lt"/>
                <a:cs typeface="Arial" charset="0"/>
              </a:rPr>
              <a:t>. </a:t>
            </a:r>
          </a:p>
          <a:p>
            <a:pPr algn="ctr"/>
            <a:endParaRPr lang="pl-PL" sz="2800" dirty="0">
              <a:latin typeface="+mn-lt"/>
              <a:cs typeface="Arial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800" dirty="0" smtClean="0">
                <a:latin typeface="+mn-lt"/>
                <a:cs typeface="Arial" charset="0"/>
              </a:rPr>
              <a:t>2-osobowe </a:t>
            </a:r>
            <a:r>
              <a:rPr lang="pl-PL" sz="2800" dirty="0" smtClean="0">
                <a:latin typeface="+mn-lt"/>
                <a:cs typeface="Arial" charset="0"/>
              </a:rPr>
              <a:t>zespoły przez 508 godzin patrolowały </a:t>
            </a:r>
            <a:r>
              <a:rPr lang="pl-PL" sz="2800" dirty="0" smtClean="0">
                <a:latin typeface="+mn-lt"/>
                <a:cs typeface="Arial" charset="0"/>
              </a:rPr>
              <a:t>obszary </a:t>
            </a:r>
            <a:r>
              <a:rPr lang="pl-PL" sz="2800" dirty="0" smtClean="0">
                <a:latin typeface="+mn-lt"/>
                <a:cs typeface="Arial" charset="0"/>
              </a:rPr>
              <a:t>wodne (w okresie </a:t>
            </a:r>
            <a:r>
              <a:rPr lang="pl-PL" sz="2800" dirty="0" smtClean="0">
                <a:latin typeface="+mn-lt"/>
                <a:cs typeface="Arial" charset="0"/>
              </a:rPr>
              <a:t>1 maja-30 </a:t>
            </a:r>
            <a:r>
              <a:rPr lang="pl-PL" sz="2800" dirty="0" smtClean="0">
                <a:latin typeface="+mn-lt"/>
                <a:cs typeface="Arial" charset="0"/>
              </a:rPr>
              <a:t>września);</a:t>
            </a:r>
            <a:endParaRPr lang="pl-PL" sz="2800" dirty="0">
              <a:latin typeface="+mn-lt"/>
              <a:cs typeface="Arial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800" dirty="0" smtClean="0">
                <a:latin typeface="+mn-lt"/>
                <a:cs typeface="Arial" charset="0"/>
              </a:rPr>
              <a:t>kupiono </a:t>
            </a:r>
            <a:r>
              <a:rPr lang="pl-PL" sz="2800" dirty="0" smtClean="0">
                <a:latin typeface="+mn-lt"/>
                <a:cs typeface="Arial" charset="0"/>
              </a:rPr>
              <a:t>paliwo do pojazdów patrolowych.</a:t>
            </a:r>
            <a:endParaRPr lang="pl-PL" sz="2800" dirty="0">
              <a:latin typeface="+mn-lt"/>
              <a:cs typeface="Arial" charset="0"/>
            </a:endParaRPr>
          </a:p>
          <a:p>
            <a:pPr algn="ctr"/>
            <a:endParaRPr lang="pl-PL" sz="2800" dirty="0">
              <a:latin typeface="+mn-lt"/>
              <a:cs typeface="Arial" charset="0"/>
            </a:endParaRPr>
          </a:p>
          <a:p>
            <a:pPr algn="ctr"/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" y="68580"/>
            <a:ext cx="2219234" cy="1361803"/>
          </a:xfrm>
          <a:prstGeom prst="rect">
            <a:avLst/>
          </a:prstGeom>
        </p:spPr>
      </p:pic>
      <p:sp>
        <p:nvSpPr>
          <p:cNvPr id="4" name="AutoShape 2" descr="WOPR Wielkopolska — Ratownictwo wod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 descr="WOPR Wielkopolska — Ratownictwo wod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169" y="194649"/>
            <a:ext cx="1033464" cy="110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834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896" y="1280267"/>
            <a:ext cx="3657600" cy="303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714500" y="198120"/>
            <a:ext cx="7429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3200" dirty="0" smtClean="0">
                <a:latin typeface="+mn-lt"/>
                <a:cs typeface="Tahoma" pitchFamily="34" charset="0"/>
              </a:rPr>
              <a:t>Kwalifikacja wojskowa </a:t>
            </a:r>
            <a:r>
              <a:rPr lang="pl-PL" sz="3200" dirty="0" smtClean="0">
                <a:latin typeface="+mn-lt"/>
                <a:cs typeface="Tahoma" pitchFamily="34" charset="0"/>
              </a:rPr>
              <a:t>2022</a:t>
            </a:r>
            <a:endParaRPr lang="pl-PL" sz="3200" dirty="0">
              <a:latin typeface="+mn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39220" y="5143528"/>
            <a:ext cx="85109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dirty="0" smtClean="0">
                <a:latin typeface="+mn-lt"/>
                <a:cs typeface="Tahoma" pitchFamily="34" charset="0"/>
              </a:rPr>
              <a:t> Powiatowe Komisje Lekarskie </a:t>
            </a:r>
            <a:r>
              <a:rPr lang="pl-PL" sz="2400" dirty="0">
                <a:latin typeface="+mn-lt"/>
                <a:cs typeface="Tahoma" pitchFamily="34" charset="0"/>
              </a:rPr>
              <a:t>n</a:t>
            </a:r>
            <a:r>
              <a:rPr lang="pl-PL" sz="2400" dirty="0" smtClean="0">
                <a:latin typeface="+mn-lt"/>
                <a:cs typeface="Tahoma" pitchFamily="34" charset="0"/>
              </a:rPr>
              <a:t>r 1 i 2 przebadały i ustaliły kategorie zdolności do czynnej służby wojskowej </a:t>
            </a:r>
            <a:r>
              <a:rPr lang="pl-PL" sz="2400" b="1" dirty="0" smtClean="0">
                <a:latin typeface="+mn-lt"/>
                <a:cs typeface="Tahoma" pitchFamily="34" charset="0"/>
              </a:rPr>
              <a:t>1948</a:t>
            </a:r>
            <a:r>
              <a:rPr lang="pl-PL" sz="2400" dirty="0" smtClean="0">
                <a:latin typeface="+mn-lt"/>
                <a:cs typeface="Tahoma" pitchFamily="34" charset="0"/>
              </a:rPr>
              <a:t> osób.</a:t>
            </a:r>
          </a:p>
          <a:p>
            <a:pPr algn="ctr">
              <a:defRPr/>
            </a:pPr>
            <a:endParaRPr lang="pl-PL" sz="2400" dirty="0" smtClean="0">
              <a:latin typeface="+mn-lt"/>
              <a:cs typeface="Tahoma" pitchFamily="34" charset="0"/>
            </a:endParaRPr>
          </a:p>
          <a:p>
            <a:pPr algn="ctr">
              <a:defRPr/>
            </a:pPr>
            <a:endParaRPr lang="pl-PL" sz="2400" dirty="0">
              <a:latin typeface="+mn-lt"/>
              <a:cs typeface="Tahoma" pitchFamily="34" charset="0"/>
            </a:endParaRPr>
          </a:p>
        </p:txBody>
      </p:sp>
      <p:pic>
        <p:nvPicPr>
          <p:cNvPr id="6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997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60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301750" y="25401"/>
            <a:ext cx="6932613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3200" dirty="0" smtClean="0">
                <a:latin typeface="+mn-lt"/>
                <a:cs typeface="Tahoma" pitchFamily="34" charset="0"/>
              </a:rPr>
              <a:t>Zorganizowane ćwiczenia </a:t>
            </a:r>
          </a:p>
          <a:p>
            <a:pPr algn="ctr">
              <a:defRPr/>
            </a:pPr>
            <a:r>
              <a:rPr lang="pl-PL" sz="3200" dirty="0" smtClean="0">
                <a:latin typeface="+mn-lt"/>
                <a:cs typeface="Tahoma" pitchFamily="34" charset="0"/>
              </a:rPr>
              <a:t>i </a:t>
            </a:r>
            <a:r>
              <a:rPr lang="pl-PL" sz="3200" dirty="0" smtClean="0">
                <a:latin typeface="+mn-lt"/>
                <a:cs typeface="Tahoma" pitchFamily="34" charset="0"/>
              </a:rPr>
              <a:t>szkolenia</a:t>
            </a:r>
            <a:endParaRPr lang="pl-PL" sz="3200" dirty="0">
              <a:latin typeface="+mn-lt"/>
            </a:endParaRPr>
          </a:p>
        </p:txBody>
      </p:sp>
      <p:sp>
        <p:nvSpPr>
          <p:cNvPr id="52228" name="Symbol zastępczy zawartości 1"/>
          <p:cNvSpPr txBox="1">
            <a:spLocks/>
          </p:cNvSpPr>
          <p:nvPr/>
        </p:nvSpPr>
        <p:spPr bwMode="auto">
          <a:xfrm>
            <a:off x="4268704" y="1102619"/>
            <a:ext cx="4801477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r>
              <a:rPr lang="pl-PL" sz="2400" dirty="0" smtClean="0"/>
              <a:t>Szkolenie z zakresu zarządzania kryzysowego i spraw obronnych </a:t>
            </a:r>
            <a:r>
              <a:rPr lang="pl-PL" sz="2400" dirty="0"/>
              <a:t>dla pracowników gmin </a:t>
            </a:r>
            <a:r>
              <a:rPr lang="pl-PL" sz="2400" dirty="0" smtClean="0"/>
              <a:t>powiatu</a:t>
            </a:r>
            <a:r>
              <a:rPr lang="pl-PL" sz="2400" dirty="0"/>
              <a:t>, </a:t>
            </a:r>
            <a:r>
              <a:rPr lang="pl-PL" sz="2400" dirty="0" smtClean="0"/>
              <a:t>pracowników Starostwa </a:t>
            </a:r>
            <a:r>
              <a:rPr lang="pl-PL" sz="2400" dirty="0" smtClean="0"/>
              <a:t>Powiatowego w Poznaniu, </a:t>
            </a:r>
            <a:r>
              <a:rPr lang="pl-PL" sz="2400" dirty="0" smtClean="0"/>
              <a:t>Wojskowego Centrum </a:t>
            </a:r>
            <a:r>
              <a:rPr lang="pl-PL" sz="2400" dirty="0" smtClean="0"/>
              <a:t>Rekrutacji w Poznaniu </a:t>
            </a:r>
            <a:r>
              <a:rPr lang="pl-PL" sz="2400" dirty="0"/>
              <a:t>oraz powiatowych </a:t>
            </a:r>
            <a:r>
              <a:rPr lang="pl-PL" sz="2400" dirty="0" smtClean="0"/>
              <a:t>policji i </a:t>
            </a:r>
            <a:r>
              <a:rPr lang="pl-PL" sz="2400" dirty="0" smtClean="0"/>
              <a:t>straży pożarnych.               </a:t>
            </a:r>
            <a:endParaRPr lang="pl-PL" sz="2400" dirty="0"/>
          </a:p>
          <a:p>
            <a:pPr algn="ctr" eaLnBrk="0" hangingPunct="0">
              <a:spcBef>
                <a:spcPct val="20000"/>
              </a:spcBef>
            </a:pPr>
            <a:endParaRPr lang="pl-PL" sz="2400" dirty="0" smtClean="0"/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31878"/>
            <a:ext cx="4371975" cy="446731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380" y="4102691"/>
            <a:ext cx="4352925" cy="275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3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ymbol zastępczy zawartości 4"/>
          <p:cNvSpPr>
            <a:spLocks noGrp="1"/>
          </p:cNvSpPr>
          <p:nvPr>
            <p:ph sz="quarter" idx="10"/>
          </p:nvPr>
        </p:nvSpPr>
        <p:spPr>
          <a:xfrm>
            <a:off x="181069" y="1441345"/>
            <a:ext cx="8762906" cy="5446246"/>
          </a:xfrm>
        </p:spPr>
        <p:txBody>
          <a:bodyPr/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Sprawozdanie 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starosty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oznańskiego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działalności Komisji 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Bezpieczeństwa </a:t>
            </a: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Porządku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Powiatu Poznańskiego za rok 2021.</a:t>
            </a: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Informacja 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starosty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oznańskiego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sposobie realizacji „Powiatowego Programu Zapobiegania Przestępczości oraz Ochrony Bezpieczeństwa Obywateli i Porządku Publicznego” w 2021 roku.</a:t>
            </a: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Przedstawienie sprawozdania z konkursu „Najlepszy Komisariat Roku 2021 Powiatu Poznańskiego”. </a:t>
            </a:r>
            <a:endParaRPr lang="pl-PL" sz="20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150000"/>
              </a:lnSpc>
              <a:spcAft>
                <a:spcPts val="0"/>
              </a:spcAft>
            </a:pPr>
            <a:r>
              <a:rPr lang="pl-PL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pl-P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Informacja </a:t>
            </a:r>
            <a:r>
              <a:rPr lang="pl-PL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prokuratora </a:t>
            </a:r>
            <a:r>
              <a:rPr lang="pl-P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kręgowego </a:t>
            </a:r>
            <a:r>
              <a:rPr lang="pl-P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zakresie ścigania przestępstw oraz stanu praworządności na terenie </a:t>
            </a:r>
            <a:r>
              <a:rPr lang="pl-PL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powiatu </a:t>
            </a:r>
            <a:r>
              <a:rPr lang="pl-P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oznańskiego </a:t>
            </a:r>
            <a:r>
              <a:rPr lang="pl-P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2021 i pierwsze półrocze roku 2022.</a:t>
            </a:r>
            <a:endParaRPr lang="pl-PL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pl-PL" sz="20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2002971" y="354340"/>
            <a:ext cx="7062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l-PL" sz="2800" dirty="0"/>
              <a:t>T</a:t>
            </a:r>
            <a:r>
              <a:rPr lang="pl-PL" sz="2800" dirty="0" smtClean="0"/>
              <a:t>ematy omawiane na posiedzeniach Komisji. 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3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ymbol zastępczy zawartości 1"/>
          <p:cNvSpPr>
            <a:spLocks noGrp="1"/>
          </p:cNvSpPr>
          <p:nvPr>
            <p:ph sz="quarter" idx="10"/>
          </p:nvPr>
        </p:nvSpPr>
        <p:spPr bwMode="auto">
          <a:xfrm>
            <a:off x="2414772" y="267576"/>
            <a:ext cx="6508067" cy="459105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pl-PL" sz="800" dirty="0" smtClean="0"/>
          </a:p>
          <a:p>
            <a:pPr algn="ctr"/>
            <a:r>
              <a:rPr lang="pl-PL" sz="2800" dirty="0" smtClean="0">
                <a:latin typeface="+mn-lt"/>
              </a:rPr>
              <a:t>Na </a:t>
            </a:r>
            <a:r>
              <a:rPr lang="pl-PL" sz="2800" dirty="0">
                <a:latin typeface="+mn-lt"/>
              </a:rPr>
              <a:t>utrzymanie i konserwację </a:t>
            </a:r>
            <a:r>
              <a:rPr lang="pl-PL" sz="2800" dirty="0" smtClean="0">
                <a:latin typeface="+mn-lt"/>
              </a:rPr>
              <a:t>sprzętu powiatowej </a:t>
            </a:r>
            <a:r>
              <a:rPr lang="pl-PL" sz="2800" dirty="0">
                <a:latin typeface="+mn-lt"/>
              </a:rPr>
              <a:t>b</a:t>
            </a:r>
            <a:r>
              <a:rPr lang="pl-PL" sz="2800" dirty="0" smtClean="0">
                <a:latin typeface="+mn-lt"/>
              </a:rPr>
              <a:t>azy </a:t>
            </a:r>
            <a:r>
              <a:rPr lang="pl-PL" sz="2800" dirty="0">
                <a:latin typeface="+mn-lt"/>
              </a:rPr>
              <a:t>m</a:t>
            </a:r>
            <a:r>
              <a:rPr lang="pl-PL" sz="2800" dirty="0" smtClean="0">
                <a:latin typeface="+mn-lt"/>
              </a:rPr>
              <a:t>ateriałów i sprzętu </a:t>
            </a:r>
            <a:r>
              <a:rPr lang="pl-PL" sz="2800" dirty="0">
                <a:latin typeface="+mn-lt"/>
              </a:rPr>
              <a:t>p</a:t>
            </a:r>
            <a:r>
              <a:rPr lang="pl-PL" sz="2800" dirty="0" smtClean="0">
                <a:latin typeface="+mn-lt"/>
              </a:rPr>
              <a:t>rzeciwpowodziowego wydatkowano </a:t>
            </a:r>
            <a:r>
              <a:rPr lang="pl-PL" sz="2800" b="1" u="sng" dirty="0" smtClean="0">
                <a:latin typeface="+mn-lt"/>
              </a:rPr>
              <a:t>146.635,09 </a:t>
            </a:r>
            <a:r>
              <a:rPr lang="pl-PL" sz="2800" b="1" u="sng" dirty="0" smtClean="0">
                <a:latin typeface="+mn-lt"/>
              </a:rPr>
              <a:t>zł</a:t>
            </a:r>
            <a:endParaRPr lang="pl-PL" sz="2800" b="1" u="sng" dirty="0" smtClean="0">
              <a:latin typeface="+mn-lt"/>
            </a:endParaRPr>
          </a:p>
          <a:p>
            <a:pPr algn="ctr"/>
            <a:endParaRPr lang="pl-PL" sz="4000" dirty="0" smtClean="0">
              <a:latin typeface="+mn-lt"/>
            </a:endParaRPr>
          </a:p>
          <a:p>
            <a:pPr algn="ctr"/>
            <a:endParaRPr lang="pl-PL" sz="4000" dirty="0" smtClean="0">
              <a:latin typeface="+mn-lt"/>
            </a:endParaRPr>
          </a:p>
          <a:p>
            <a:pPr algn="ctr"/>
            <a:endParaRPr lang="pl-PL" sz="3200" dirty="0" smtClean="0">
              <a:latin typeface="Calibri" pitchFamily="34" charset="0"/>
              <a:cs typeface="Arial" charset="0"/>
            </a:endParaRPr>
          </a:p>
        </p:txBody>
      </p:sp>
      <p:pic>
        <p:nvPicPr>
          <p:cNvPr id="4" name="Picture 4" descr="DSC_39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8634" y="2445405"/>
            <a:ext cx="6422366" cy="37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6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06560" y="6178556"/>
            <a:ext cx="91146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/>
              <a:t>(w latach </a:t>
            </a:r>
            <a:r>
              <a:rPr lang="pl-PL" sz="2000" dirty="0" smtClean="0"/>
              <a:t>2000-2022 </a:t>
            </a:r>
            <a:r>
              <a:rPr lang="pl-PL" sz="2000" dirty="0"/>
              <a:t>zakupiono sprzęt i wyposażenie o wartości </a:t>
            </a:r>
            <a:r>
              <a:rPr lang="pl-PL" sz="2000" b="1" dirty="0" smtClean="0"/>
              <a:t>364.109,44 zł</a:t>
            </a:r>
            <a:r>
              <a:rPr lang="pl-PL" sz="2000" dirty="0" smtClean="0"/>
              <a:t>).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65248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" r="14574" b="1"/>
          <a:stretch/>
        </p:blipFill>
        <p:spPr>
          <a:xfrm rot="5400000">
            <a:off x="-586496" y="2214107"/>
            <a:ext cx="4829179" cy="312616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79" y="2963486"/>
            <a:ext cx="5752821" cy="3228293"/>
          </a:xfrm>
          <a:prstGeom prst="rect">
            <a:avLst/>
          </a:prstGeom>
        </p:spPr>
      </p:pic>
      <p:pic>
        <p:nvPicPr>
          <p:cNvPr id="3" name="Symbol zastępczy zawartości 2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0277" y="2103642"/>
            <a:ext cx="3492393" cy="1975052"/>
          </a:xfrm>
        </p:spPr>
      </p:pic>
      <p:sp>
        <p:nvSpPr>
          <p:cNvPr id="6" name="Prostokąt 5"/>
          <p:cNvSpPr/>
          <p:nvPr/>
        </p:nvSpPr>
        <p:spPr>
          <a:xfrm>
            <a:off x="2080592" y="143253"/>
            <a:ext cx="70634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 smtClean="0"/>
              <a:t>Bolechowo - powiatowa </a:t>
            </a:r>
            <a:r>
              <a:rPr lang="pl-PL" sz="3200" dirty="0"/>
              <a:t>b</a:t>
            </a:r>
            <a:r>
              <a:rPr lang="pl-PL" sz="3200" dirty="0" smtClean="0"/>
              <a:t>aza </a:t>
            </a:r>
            <a:r>
              <a:rPr lang="pl-PL" sz="3200" dirty="0"/>
              <a:t>m</a:t>
            </a:r>
            <a:r>
              <a:rPr lang="pl-PL" sz="3200" dirty="0" smtClean="0"/>
              <a:t>ateriałów i sprzętu </a:t>
            </a:r>
            <a:r>
              <a:rPr lang="pl-PL" sz="3200" dirty="0" smtClean="0"/>
              <a:t>przeciwpowodziowego</a:t>
            </a:r>
            <a:endParaRPr lang="pl-PL" sz="3200" dirty="0"/>
          </a:p>
        </p:txBody>
      </p:sp>
      <p:pic>
        <p:nvPicPr>
          <p:cNvPr id="7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252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676554" y="6329918"/>
            <a:ext cx="8239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W</a:t>
            </a:r>
            <a:r>
              <a:rPr lang="pl-PL" sz="2000" dirty="0" smtClean="0"/>
              <a:t> roku 2022 </a:t>
            </a:r>
            <a:r>
              <a:rPr lang="pl-PL" sz="2000" dirty="0" smtClean="0"/>
              <a:t>kupiono </a:t>
            </a:r>
            <a:r>
              <a:rPr lang="pl-PL" sz="2000" dirty="0" smtClean="0"/>
              <a:t>m.in. 12 agregatów prądotwórczych.</a:t>
            </a:r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617" y="1362600"/>
            <a:ext cx="4244331" cy="238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4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0" y="1574169"/>
            <a:ext cx="8908610" cy="530891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dirty="0" smtClean="0">
                <a:latin typeface="+mn-lt"/>
              </a:rPr>
              <a:t>40 </a:t>
            </a:r>
            <a:r>
              <a:rPr lang="pl-PL" sz="2200" dirty="0">
                <a:latin typeface="+mn-lt"/>
              </a:rPr>
              <a:t>tys. worków;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dirty="0" smtClean="0">
                <a:latin typeface="+mn-lt"/>
              </a:rPr>
              <a:t>5 </a:t>
            </a:r>
            <a:r>
              <a:rPr lang="pl-PL" sz="2200" dirty="0">
                <a:latin typeface="+mn-lt"/>
              </a:rPr>
              <a:t>tys. </a:t>
            </a:r>
            <a:r>
              <a:rPr lang="pl-PL" sz="2200" dirty="0" err="1" smtClean="0">
                <a:latin typeface="+mn-lt"/>
              </a:rPr>
              <a:t>mkw</a:t>
            </a:r>
            <a:r>
              <a:rPr lang="pl-PL" sz="2200" dirty="0" smtClean="0">
                <a:latin typeface="+mn-lt"/>
              </a:rPr>
              <a:t> </a:t>
            </a:r>
            <a:r>
              <a:rPr lang="pl-PL" sz="2200" dirty="0">
                <a:latin typeface="+mn-lt"/>
              </a:rPr>
              <a:t>folii do uszczelniania </a:t>
            </a:r>
            <a:r>
              <a:rPr lang="pl-PL" sz="2200" dirty="0" smtClean="0">
                <a:latin typeface="+mn-lt"/>
              </a:rPr>
              <a:t>wałów</a:t>
            </a:r>
            <a:r>
              <a:rPr lang="pl-PL" sz="2200" dirty="0">
                <a:latin typeface="+mn-lt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dirty="0" smtClean="0">
                <a:latin typeface="+mn-lt"/>
              </a:rPr>
              <a:t>17 </a:t>
            </a:r>
            <a:r>
              <a:rPr lang="pl-PL" sz="2200" dirty="0">
                <a:latin typeface="+mn-lt"/>
              </a:rPr>
              <a:t>agregatów różnej </a:t>
            </a:r>
            <a:r>
              <a:rPr lang="pl-PL" sz="2200" dirty="0" smtClean="0">
                <a:latin typeface="+mn-lt"/>
              </a:rPr>
              <a:t>mocy</a:t>
            </a:r>
            <a:r>
              <a:rPr lang="pl-PL" sz="2200" dirty="0">
                <a:latin typeface="+mn-lt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dirty="0" smtClean="0">
                <a:latin typeface="+mn-lt"/>
              </a:rPr>
              <a:t>5 </a:t>
            </a:r>
            <a:r>
              <a:rPr lang="pl-PL" sz="2200" dirty="0">
                <a:latin typeface="+mn-lt"/>
              </a:rPr>
              <a:t>pomp (</a:t>
            </a:r>
            <a:r>
              <a:rPr lang="pl-PL" sz="2200" dirty="0" smtClean="0">
                <a:latin typeface="+mn-lt"/>
              </a:rPr>
              <a:t>szlamowych </a:t>
            </a:r>
            <a:r>
              <a:rPr lang="pl-PL" sz="2200" dirty="0">
                <a:latin typeface="+mn-lt"/>
              </a:rPr>
              <a:t>i </a:t>
            </a:r>
            <a:r>
              <a:rPr lang="pl-PL" sz="2200" dirty="0" smtClean="0">
                <a:latin typeface="+mn-lt"/>
              </a:rPr>
              <a:t>pływających); </a:t>
            </a:r>
            <a:endParaRPr lang="pl-PL" sz="22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dirty="0" smtClean="0">
                <a:latin typeface="+mn-lt"/>
              </a:rPr>
              <a:t>sprzęt </a:t>
            </a:r>
            <a:r>
              <a:rPr lang="pl-PL" sz="2200" dirty="0" smtClean="0">
                <a:latin typeface="+mn-lt"/>
              </a:rPr>
              <a:t>okopowy;               </a:t>
            </a:r>
            <a:endParaRPr lang="pl-PL" sz="22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dirty="0" smtClean="0">
                <a:latin typeface="+mn-lt"/>
              </a:rPr>
              <a:t>4-osobowa </a:t>
            </a:r>
            <a:r>
              <a:rPr lang="pl-PL" sz="2200" dirty="0">
                <a:latin typeface="+mn-lt"/>
              </a:rPr>
              <a:t>łódź płaskodenna  z </a:t>
            </a:r>
            <a:r>
              <a:rPr lang="pl-PL" sz="2200" dirty="0" smtClean="0">
                <a:latin typeface="+mn-lt"/>
              </a:rPr>
              <a:t>silnikiem;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dirty="0" smtClean="0">
                <a:latin typeface="+mn-lt"/>
              </a:rPr>
              <a:t>4- </a:t>
            </a:r>
            <a:r>
              <a:rPr lang="pl-PL" sz="2200" dirty="0" smtClean="0">
                <a:latin typeface="+mn-lt"/>
              </a:rPr>
              <a:t>i 6-osobowy </a:t>
            </a:r>
            <a:r>
              <a:rPr lang="pl-PL" sz="2200" dirty="0">
                <a:latin typeface="+mn-lt"/>
              </a:rPr>
              <a:t>ponton z </a:t>
            </a:r>
            <a:r>
              <a:rPr lang="pl-PL" sz="2200" dirty="0" smtClean="0">
                <a:latin typeface="+mn-lt"/>
              </a:rPr>
              <a:t>silnikiem; </a:t>
            </a:r>
            <a:endParaRPr lang="pl-PL" sz="22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dirty="0" smtClean="0">
                <a:latin typeface="+mn-lt"/>
              </a:rPr>
              <a:t>3 </a:t>
            </a:r>
            <a:r>
              <a:rPr lang="pl-PL" sz="2200" dirty="0">
                <a:latin typeface="+mn-lt"/>
              </a:rPr>
              <a:t>osuszacze wysokiej </a:t>
            </a:r>
            <a:r>
              <a:rPr lang="pl-PL" sz="2200" dirty="0" smtClean="0">
                <a:latin typeface="+mn-lt"/>
              </a:rPr>
              <a:t>wydajności; </a:t>
            </a:r>
            <a:endParaRPr lang="pl-PL" sz="22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dirty="0" smtClean="0">
                <a:latin typeface="+mn-lt"/>
              </a:rPr>
              <a:t>5 </a:t>
            </a:r>
            <a:r>
              <a:rPr lang="pl-PL" sz="2200" dirty="0">
                <a:latin typeface="+mn-lt"/>
              </a:rPr>
              <a:t>pił </a:t>
            </a:r>
            <a:r>
              <a:rPr lang="pl-PL" sz="2200" dirty="0" smtClean="0">
                <a:latin typeface="+mn-lt"/>
              </a:rPr>
              <a:t>spalinowych;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dirty="0" smtClean="0">
                <a:latin typeface="+mn-lt"/>
              </a:rPr>
              <a:t>47 </a:t>
            </a:r>
            <a:r>
              <a:rPr lang="pl-PL" sz="2200" dirty="0">
                <a:latin typeface="+mn-lt"/>
              </a:rPr>
              <a:t>płacht do zabezpieczenia zerwanych/uszkodzonych </a:t>
            </a:r>
            <a:r>
              <a:rPr lang="pl-PL" sz="2200" dirty="0" smtClean="0">
                <a:latin typeface="+mn-lt"/>
              </a:rPr>
              <a:t>dachów;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dirty="0" smtClean="0">
                <a:latin typeface="+mn-lt"/>
              </a:rPr>
              <a:t>17 </a:t>
            </a:r>
            <a:r>
              <a:rPr lang="pl-PL" sz="2200" dirty="0">
                <a:latin typeface="+mn-lt"/>
              </a:rPr>
              <a:t>odcinków mobilnej zapory przeciwpowodziowej (</a:t>
            </a:r>
            <a:r>
              <a:rPr lang="pl-PL" sz="2200" dirty="0" smtClean="0">
                <a:latin typeface="+mn-lt"/>
              </a:rPr>
              <a:t>10-metrowych           o wysokości </a:t>
            </a:r>
            <a:r>
              <a:rPr lang="pl-PL" sz="2200" dirty="0">
                <a:latin typeface="+mn-lt"/>
              </a:rPr>
              <a:t>piętrzenia 110 cm</a:t>
            </a:r>
            <a:r>
              <a:rPr lang="pl-PL" sz="2200" dirty="0" smtClean="0">
                <a:latin typeface="+mn-lt"/>
              </a:rPr>
              <a:t>);</a:t>
            </a:r>
            <a:endParaRPr lang="pl-PL" sz="2200" dirty="0" smtClean="0">
              <a:latin typeface="+mn-lt"/>
            </a:endParaRPr>
          </a:p>
        </p:txBody>
      </p:sp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48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519228" y="397948"/>
            <a:ext cx="6331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dirty="0"/>
              <a:t>Obecnie na stanie </a:t>
            </a:r>
            <a:r>
              <a:rPr lang="pl-PL" sz="2800" dirty="0" smtClean="0"/>
              <a:t>bazy </a:t>
            </a:r>
            <a:r>
              <a:rPr lang="pl-PL" sz="2800" dirty="0"/>
              <a:t>znajduje się m.in.: </a:t>
            </a:r>
          </a:p>
        </p:txBody>
      </p:sp>
    </p:spTree>
    <p:extLst>
      <p:ext uri="{BB962C8B-B14F-4D97-AF65-F5344CB8AC3E}">
        <p14:creationId xmlns:p14="http://schemas.microsoft.com/office/powerpoint/2010/main" val="259107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1101852"/>
            <a:ext cx="5588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2002971" y="440466"/>
            <a:ext cx="7062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l-PL" sz="2800" dirty="0"/>
              <a:t>T</a:t>
            </a:r>
            <a:r>
              <a:rPr lang="pl-PL" sz="2800" dirty="0" smtClean="0"/>
              <a:t>ematy omawiane na posiedzeniach Komisji. 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19075" y="1494566"/>
            <a:ext cx="8734425" cy="4591050"/>
          </a:xfrm>
        </p:spPr>
        <p:txBody>
          <a:bodyPr/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Działania podejmowane przez służby i społeczne organizacje ratownicze w okresie letnim 2022 (KMP, KMPSP, PSSE).</a:t>
            </a: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WOPR – przedstawienie informacji dotyczącej planu patroli na terenie powiatu poznańskiego.</a:t>
            </a: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Omówienie 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projektu budowy komisariatu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olicji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Suchym 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Lesie.</a:t>
            </a: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pl-PL" sz="2000" dirty="0" smtClean="0">
                <a:latin typeface="+mn-lt"/>
              </a:rPr>
              <a:t>12. </a:t>
            </a:r>
            <a:r>
              <a:rPr lang="pl-PL" sz="2000" dirty="0">
                <a:latin typeface="+mn-lt"/>
              </a:rPr>
              <a:t>Informacje dotyczące uchodźców z Ukrainy na terenie działania Placówki Straży Granicznej – Poznań Ławica.</a:t>
            </a: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pl-PL" sz="2000" dirty="0" smtClean="0">
                <a:latin typeface="+mn-lt"/>
              </a:rPr>
              <a:t>13. </a:t>
            </a:r>
            <a:r>
              <a:rPr lang="pl-PL" sz="2000" dirty="0">
                <a:latin typeface="+mn-lt"/>
              </a:rPr>
              <a:t>Informacja o wykorzystaniu środków finansowych przekazanych przez powiat poznański w I półroczu roku 2022 przez (KMP, KMPSP, WSPR, SG).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648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quarter" idx="10"/>
          </p:nvPr>
        </p:nvSpPr>
        <p:spPr>
          <a:xfrm>
            <a:off x="209550" y="1409700"/>
            <a:ext cx="8733840" cy="5448300"/>
          </a:xfrm>
        </p:spPr>
        <p:txBody>
          <a:bodyPr/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Inauguracja programu edukacyjnego z zakresu bezpieczeństwa pożarowego - XI edycja konkursu „Czujka tlenku węgla może uratować Twoje życie”.</a:t>
            </a: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  XXI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edycja 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programu przekazania 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kamizelek odblaskowych pierwszoklasistom powiatu poznańskiego</a:t>
            </a:r>
            <a:r>
              <a:rPr lang="pl-PL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>
              <a:lnSpc>
                <a:spcPct val="150000"/>
              </a:lnSpc>
              <a:spcAft>
                <a:spcPts val="0"/>
              </a:spcAft>
            </a:pPr>
            <a:r>
              <a:rPr lang="pl-PL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16. Zaopiniowanie </a:t>
            </a:r>
            <a:r>
              <a:rPr lang="pl-P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projektu „Budżetu Powiatu Poznańskiego na rok </a:t>
            </a:r>
            <a:r>
              <a:rPr lang="pl-PL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</a:p>
          <a:p>
            <a:pPr lvl="0" algn="l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zakresie </a:t>
            </a:r>
            <a:r>
              <a:rPr lang="pl-P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realizacji zadań </a:t>
            </a:r>
            <a:r>
              <a:rPr lang="pl-PL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starosty</a:t>
            </a:r>
            <a:r>
              <a:rPr lang="pl-P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dotyczących zwierzchnictwa nad powiatowymi służbami, inspekcjami i strażami oraz zadań określonych w ustawach w zakresie porządku publicznego i bezpieczeństwa </a:t>
            </a:r>
            <a:r>
              <a:rPr lang="pl-PL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obywateli.</a:t>
            </a:r>
            <a:endParaRPr lang="pl-PL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l">
              <a:lnSpc>
                <a:spcPct val="150000"/>
              </a:lnSpc>
              <a:spcAft>
                <a:spcPts val="0"/>
              </a:spcAft>
            </a:pPr>
            <a:r>
              <a:rPr lang="pl-PL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17.  </a:t>
            </a:r>
            <a:r>
              <a:rPr lang="pl-P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Informacja ZDP dotycząca utrzymania dróg powiatowych i innych w okresie letnim i zimowym. </a:t>
            </a:r>
            <a:endParaRPr lang="pl-PL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l">
              <a:lnSpc>
                <a:spcPct val="150000"/>
              </a:lnSpc>
              <a:spcAft>
                <a:spcPts val="0"/>
              </a:spcAft>
            </a:pPr>
            <a:r>
              <a:rPr lang="pl-PL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18.  </a:t>
            </a:r>
            <a:r>
              <a:rPr lang="pl-P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Przyjęcie planu prac </a:t>
            </a:r>
            <a:r>
              <a:rPr lang="pl-PL" sz="20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komisji </a:t>
            </a:r>
            <a:r>
              <a:rPr lang="pl-P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2023 rok.</a:t>
            </a:r>
            <a:endParaRPr lang="pl-PL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sz="2000" dirty="0">
              <a:latin typeface="+mn-lt"/>
            </a:endParaRPr>
          </a:p>
        </p:txBody>
      </p:sp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208212" y="446813"/>
            <a:ext cx="6735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pl-PL" sz="2800" dirty="0"/>
              <a:t>Tematy omawiane na posiedzeniach Komisji. 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98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Prostokąt 3"/>
          <p:cNvSpPr>
            <a:spLocks noChangeArrowheads="1"/>
          </p:cNvSpPr>
          <p:nvPr/>
        </p:nvSpPr>
        <p:spPr bwMode="auto">
          <a:xfrm>
            <a:off x="247650" y="1244965"/>
            <a:ext cx="86106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l-PL" sz="3600" dirty="0" smtClean="0"/>
          </a:p>
          <a:p>
            <a:pPr algn="ctr"/>
            <a:r>
              <a:rPr lang="pl-PL" sz="4000" dirty="0" smtClean="0"/>
              <a:t>Na realizację zadań z zakresu </a:t>
            </a:r>
            <a:r>
              <a:rPr lang="pl-PL" sz="4000" dirty="0"/>
              <a:t>z</a:t>
            </a:r>
            <a:r>
              <a:rPr lang="pl-PL" sz="4000" dirty="0" smtClean="0"/>
              <a:t>arządzania </a:t>
            </a:r>
            <a:r>
              <a:rPr lang="pl-PL" sz="4000" dirty="0"/>
              <a:t>k</a:t>
            </a:r>
            <a:r>
              <a:rPr lang="pl-PL" sz="4000" dirty="0" smtClean="0"/>
              <a:t>ryzysowego </a:t>
            </a:r>
            <a:r>
              <a:rPr lang="pl-PL" sz="4000" dirty="0"/>
              <a:t>p</a:t>
            </a:r>
            <a:r>
              <a:rPr lang="pl-PL" sz="4000" dirty="0" smtClean="0"/>
              <a:t>owiat </a:t>
            </a:r>
            <a:r>
              <a:rPr lang="pl-PL" sz="4000" dirty="0"/>
              <a:t>p</a:t>
            </a:r>
            <a:r>
              <a:rPr lang="pl-PL" sz="4000" dirty="0" smtClean="0"/>
              <a:t>oznański wydał </a:t>
            </a:r>
            <a:r>
              <a:rPr lang="pl-PL" sz="4000" b="1" u="sng" dirty="0" smtClean="0">
                <a:cs typeface="Times New Roman" panose="02020603050405020304" pitchFamily="18" charset="0"/>
              </a:rPr>
              <a:t>57</a:t>
            </a:r>
            <a:r>
              <a:rPr lang="pl-PL" sz="4000" b="1" u="sng" dirty="0" smtClean="0">
                <a:ea typeface="Lucida Sans Unicode" panose="020B0602030504020204" pitchFamily="34" charset="0"/>
                <a:cs typeface="Times New Roman" panose="02020603050405020304" pitchFamily="18" charset="0"/>
              </a:rPr>
              <a:t>.345,08</a:t>
            </a:r>
            <a:r>
              <a:rPr lang="pl-PL" sz="4000" b="1" u="sng" dirty="0" smtClean="0"/>
              <a:t> zł</a:t>
            </a:r>
            <a:r>
              <a:rPr lang="pl-PL" sz="4000" dirty="0" smtClean="0"/>
              <a:t>                      </a:t>
            </a:r>
            <a:endParaRPr lang="pl-PL" sz="4000" dirty="0"/>
          </a:p>
          <a:p>
            <a:pPr algn="ctr"/>
            <a:endParaRPr lang="pl-PL" sz="3600" dirty="0"/>
          </a:p>
          <a:p>
            <a:pPr algn="ctr"/>
            <a:r>
              <a:rPr lang="pl-PL" sz="2000" dirty="0" smtClean="0"/>
              <a:t>Dodatkowo kwota 1.850.000,00 zł przewidziana była jako ustawowa rezerwa do wykorzystania w przypadku zaistnienia sytuacji </a:t>
            </a:r>
            <a:r>
              <a:rPr lang="pl-PL" sz="2000" dirty="0" smtClean="0"/>
              <a:t>kryzysowej.</a:t>
            </a:r>
            <a:endParaRPr lang="pl-PL" sz="2000" dirty="0" smtClean="0"/>
          </a:p>
          <a:p>
            <a:pPr algn="ctr"/>
            <a:endParaRPr lang="pl-PL" sz="2000" dirty="0" smtClean="0"/>
          </a:p>
          <a:p>
            <a:pPr algn="ctr"/>
            <a:endParaRPr lang="pl-PL" sz="2000" dirty="0"/>
          </a:p>
          <a:p>
            <a:pPr algn="ctr"/>
            <a:endParaRPr lang="pl-PL" sz="2000" dirty="0" smtClean="0"/>
          </a:p>
          <a:p>
            <a:pPr algn="ctr"/>
            <a:r>
              <a:rPr lang="pl-PL" sz="2000" dirty="0" smtClean="0"/>
              <a:t>(</a:t>
            </a:r>
            <a:r>
              <a:rPr lang="pl-PL" sz="2000" dirty="0"/>
              <a:t>w latach </a:t>
            </a:r>
            <a:r>
              <a:rPr lang="pl-PL" sz="2000" dirty="0" smtClean="0"/>
              <a:t>2008-2022 </a:t>
            </a:r>
            <a:r>
              <a:rPr lang="pl-PL" sz="2000" dirty="0"/>
              <a:t>łącznie wydatkowane środki to </a:t>
            </a:r>
            <a:r>
              <a:rPr lang="pl-PL" sz="2000" dirty="0" smtClean="0"/>
              <a:t>2.548.153,57 zł).</a:t>
            </a:r>
          </a:p>
        </p:txBody>
      </p:sp>
      <p:pic>
        <p:nvPicPr>
          <p:cNvPr id="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22082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53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iatPoznansk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PowiatPoznanski</Template>
  <TotalTime>17427</TotalTime>
  <Words>1998</Words>
  <Application>Microsoft Office PowerPoint</Application>
  <PresentationFormat>Pokaz na ekranie (4:3)</PresentationFormat>
  <Paragraphs>244</Paragraphs>
  <Slides>63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63</vt:i4>
      </vt:variant>
    </vt:vector>
  </HeadingPairs>
  <TitlesOfParts>
    <vt:vector size="71" baseType="lpstr">
      <vt:lpstr>Microsoft YaHei</vt:lpstr>
      <vt:lpstr>Arial</vt:lpstr>
      <vt:lpstr>Calibri</vt:lpstr>
      <vt:lpstr>Lucida Sans Unicode</vt:lpstr>
      <vt:lpstr>Tahoma</vt:lpstr>
      <vt:lpstr>Times New Roman</vt:lpstr>
      <vt:lpstr>Wingdings</vt:lpstr>
      <vt:lpstr>PowiatPoznanski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</dc:title>
  <dc:creator>Admin</dc:creator>
  <cp:lastModifiedBy>Katarzyna Wozińska-Gracz</cp:lastModifiedBy>
  <cp:revision>1621</cp:revision>
  <cp:lastPrinted>2015-01-20T09:58:24Z</cp:lastPrinted>
  <dcterms:created xsi:type="dcterms:W3CDTF">2012-06-06T08:45:00Z</dcterms:created>
  <dcterms:modified xsi:type="dcterms:W3CDTF">2023-02-14T11:10:51Z</dcterms:modified>
</cp:coreProperties>
</file>