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258" r:id="rId3"/>
    <p:sldId id="323" r:id="rId4"/>
    <p:sldId id="322" r:id="rId5"/>
    <p:sldId id="324" r:id="rId6"/>
    <p:sldId id="325" r:id="rId7"/>
    <p:sldId id="326" r:id="rId8"/>
    <p:sldId id="260" r:id="rId9"/>
    <p:sldId id="261" r:id="rId10"/>
    <p:sldId id="257" r:id="rId11"/>
    <p:sldId id="262" r:id="rId12"/>
    <p:sldId id="263" r:id="rId13"/>
    <p:sldId id="264" r:id="rId14"/>
    <p:sldId id="265" r:id="rId15"/>
    <p:sldId id="267" r:id="rId16"/>
    <p:sldId id="266" r:id="rId17"/>
    <p:sldId id="268" r:id="rId18"/>
    <p:sldId id="286" r:id="rId19"/>
    <p:sldId id="312" r:id="rId20"/>
    <p:sldId id="269" r:id="rId21"/>
    <p:sldId id="335" r:id="rId22"/>
    <p:sldId id="271" r:id="rId23"/>
    <p:sldId id="336" r:id="rId24"/>
    <p:sldId id="337" r:id="rId25"/>
    <p:sldId id="272" r:id="rId26"/>
    <p:sldId id="273" r:id="rId27"/>
    <p:sldId id="274" r:id="rId28"/>
    <p:sldId id="328" r:id="rId29"/>
    <p:sldId id="329" r:id="rId30"/>
    <p:sldId id="331" r:id="rId31"/>
    <p:sldId id="332" r:id="rId32"/>
    <p:sldId id="275" r:id="rId33"/>
    <p:sldId id="276" r:id="rId34"/>
    <p:sldId id="277" r:id="rId35"/>
    <p:sldId id="278" r:id="rId36"/>
    <p:sldId id="279" r:id="rId37"/>
    <p:sldId id="281" r:id="rId38"/>
    <p:sldId id="282" r:id="rId39"/>
    <p:sldId id="334" r:id="rId40"/>
    <p:sldId id="333" r:id="rId41"/>
    <p:sldId id="327" r:id="rId42"/>
    <p:sldId id="287" r:id="rId43"/>
    <p:sldId id="288" r:id="rId44"/>
    <p:sldId id="289" r:id="rId45"/>
    <p:sldId id="290" r:id="rId46"/>
    <p:sldId id="291" r:id="rId47"/>
    <p:sldId id="307" r:id="rId48"/>
    <p:sldId id="308" r:id="rId49"/>
    <p:sldId id="309" r:id="rId50"/>
    <p:sldId id="292" r:id="rId51"/>
    <p:sldId id="293" r:id="rId52"/>
    <p:sldId id="306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10" r:id="rId62"/>
    <p:sldId id="316" r:id="rId63"/>
    <p:sldId id="317" r:id="rId64"/>
    <p:sldId id="318" r:id="rId65"/>
    <p:sldId id="319" r:id="rId66"/>
    <p:sldId id="320" r:id="rId67"/>
    <p:sldId id="321" r:id="rId68"/>
    <p:sldId id="313" r:id="rId69"/>
    <p:sldId id="314" r:id="rId70"/>
    <p:sldId id="311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Styl ciemny 1 — Ak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Arkusz1!$A$3:$A$8</c:f>
              <c:strCache>
                <c:ptCount val="6"/>
                <c:pt idx="0">
                  <c:v>Decyzje</c:v>
                </c:pt>
                <c:pt idx="1">
                  <c:v>Postanowienia</c:v>
                </c:pt>
                <c:pt idx="2">
                  <c:v>Zaświadczenia</c:v>
                </c:pt>
                <c:pt idx="3">
                  <c:v>Karty wędkarskie </c:v>
                </c:pt>
                <c:pt idx="4">
                  <c:v>Rejestracja łodzi</c:v>
                </c:pt>
                <c:pt idx="5">
                  <c:v>Inne pisma</c:v>
                </c:pt>
              </c:strCache>
            </c:strRef>
          </c:cat>
          <c:val>
            <c:numRef>
              <c:f>Arkusz1!$E$3:$E$8</c:f>
              <c:numCache>
                <c:formatCode>General</c:formatCode>
                <c:ptCount val="6"/>
                <c:pt idx="0">
                  <c:v>1878</c:v>
                </c:pt>
                <c:pt idx="1">
                  <c:v>1704</c:v>
                </c:pt>
                <c:pt idx="2">
                  <c:v>6410</c:v>
                </c:pt>
                <c:pt idx="3">
                  <c:v>755</c:v>
                </c:pt>
                <c:pt idx="4">
                  <c:v>166</c:v>
                </c:pt>
                <c:pt idx="5">
                  <c:v>10211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FB-49A4-B4DA-CC7518ECB6E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546839984"/>
        <c:axId val="546836704"/>
      </c:barChart>
      <c:catAx>
        <c:axId val="546839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6836704"/>
        <c:crosses val="autoZero"/>
        <c:auto val="1"/>
        <c:lblAlgn val="ctr"/>
        <c:lblOffset val="100"/>
        <c:noMultiLvlLbl val="0"/>
      </c:catAx>
      <c:valAx>
        <c:axId val="54683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6839984"/>
        <c:crosses val="autoZero"/>
        <c:crossBetween val="between"/>
        <c:minorUnit val="500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3BBDC-8D7C-422F-BDB0-354918DCF85B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38167-4F67-4020-B980-071979104C9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81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8167-4F67-4020-B980-071979104C9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82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182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94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606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9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288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2695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0977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7206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308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667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26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600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84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650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667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6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779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35B170F-C956-442C-ABB5-3B3C829DFD14}" type="datetimeFigureOut">
              <a:rPr lang="pl-PL" smtClean="0"/>
              <a:t>21.11.2023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20714-0810-4A6F-A6A7-AE045CBDC9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8315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hellocity.pl/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powietrze.gios.gov.pl/pjp/rwms/15/publica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v.pl/web/gddkia/strategiczne-mapy-halasu-2022" TargetMode="External"/><Relationship Id="rId5" Type="http://schemas.openxmlformats.org/officeDocument/2006/relationships/hyperlink" Target="https://mjwp.gios.gov.pl/wyniki-badan/wyniki-badan-2022.html" TargetMode="External"/><Relationship Id="rId4" Type="http://schemas.openxmlformats.org/officeDocument/2006/relationships/hyperlink" Target="https://wody.gios.gov.pl/pjwp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70" y="3701679"/>
            <a:ext cx="4228510" cy="2987810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584614" y="1196536"/>
            <a:ext cx="10749023" cy="3329581"/>
          </a:xfrm>
        </p:spPr>
        <p:txBody>
          <a:bodyPr/>
          <a:lstStyle/>
          <a:p>
            <a:pPr algn="ctr"/>
            <a:r>
              <a:rPr lang="pl-PL" sz="5000" dirty="0" smtClean="0"/>
              <a:t/>
            </a:r>
            <a:br>
              <a:rPr lang="pl-PL" sz="5000" dirty="0" smtClean="0"/>
            </a:br>
            <a:r>
              <a:rPr lang="pl-PL" sz="5000" dirty="0"/>
              <a:t/>
            </a:r>
            <a:br>
              <a:rPr lang="pl-PL" sz="5000" dirty="0"/>
            </a:br>
            <a:r>
              <a:rPr lang="pl-PL" sz="4500" dirty="0" smtClean="0"/>
              <a:t>INFORMACJA </a:t>
            </a:r>
            <a:r>
              <a:rPr lang="pl-PL" sz="4500" dirty="0"/>
              <a:t>DOTYCZĄCA </a:t>
            </a:r>
            <a:r>
              <a:rPr lang="pl-PL" sz="4500" dirty="0" smtClean="0"/>
              <a:t/>
            </a:r>
            <a:br>
              <a:rPr lang="pl-PL" sz="4500" dirty="0" smtClean="0"/>
            </a:br>
            <a:r>
              <a:rPr lang="pl-PL" sz="4500" dirty="0" smtClean="0"/>
              <a:t>STANU ORAZ </a:t>
            </a:r>
            <a:r>
              <a:rPr lang="pl-PL" sz="4500" dirty="0"/>
              <a:t>OCHRONY </a:t>
            </a:r>
            <a:r>
              <a:rPr lang="pl-PL" sz="4500" dirty="0" smtClean="0"/>
              <a:t/>
            </a:r>
            <a:br>
              <a:rPr lang="pl-PL" sz="4500" dirty="0" smtClean="0"/>
            </a:br>
            <a:r>
              <a:rPr lang="pl-PL" sz="4500" dirty="0" smtClean="0"/>
              <a:t>ŚRODOWISKA I </a:t>
            </a:r>
            <a:r>
              <a:rPr lang="pl-PL" sz="4500" dirty="0"/>
              <a:t>PRZYRODY </a:t>
            </a:r>
            <a:br>
              <a:rPr lang="pl-PL" sz="4500" dirty="0"/>
            </a:br>
            <a:r>
              <a:rPr lang="pl-PL" sz="4500" dirty="0"/>
              <a:t>W POWIECIE POZNAŃSKIM</a:t>
            </a:r>
          </a:p>
        </p:txBody>
      </p:sp>
    </p:spTree>
    <p:extLst>
      <p:ext uri="{BB962C8B-B14F-4D97-AF65-F5344CB8AC3E}">
        <p14:creationId xmlns:p14="http://schemas.microsoft.com/office/powerpoint/2010/main" val="38297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16876" cy="1325563"/>
          </a:xfrm>
        </p:spPr>
        <p:txBody>
          <a:bodyPr/>
          <a:lstStyle/>
          <a:p>
            <a:r>
              <a:rPr lang="pl-PL" dirty="0" smtClean="0"/>
              <a:t>Monitoring jakości powietrza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100833"/>
            <a:ext cx="4976674" cy="3492100"/>
          </a:xfrm>
        </p:spPr>
        <p:txBody>
          <a:bodyPr>
            <a:noAutofit/>
          </a:bodyPr>
          <a:lstStyle/>
          <a:p>
            <a:r>
              <a:rPr lang="pl-PL" sz="2400" dirty="0" smtClean="0"/>
              <a:t>W 2022 r. nie została przekroczona dopuszczalna częstość przekroczeń, która wynosi 35 dób/rok;</a:t>
            </a:r>
          </a:p>
          <a:p>
            <a:r>
              <a:rPr lang="pl-PL" sz="2400" dirty="0" smtClean="0"/>
              <a:t>Dopuszczalna wartość stężenia średniorocznego PM10 wynosi 40 µg/m</a:t>
            </a:r>
            <a:r>
              <a:rPr lang="pl-PL" sz="2400" baseline="30000" dirty="0" smtClean="0"/>
              <a:t>3 –</a:t>
            </a:r>
            <a:r>
              <a:rPr lang="pl-PL" sz="2400" dirty="0" smtClean="0"/>
              <a:t> wartość nie została przekroczona w 2022 r. </a:t>
            </a:r>
            <a:endParaRPr lang="pl-PL" sz="2400" baseline="30000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905" y="365125"/>
            <a:ext cx="4584589" cy="2755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/>
          <a:srcRect l="7220"/>
          <a:stretch/>
        </p:blipFill>
        <p:spPr>
          <a:xfrm>
            <a:off x="6555523" y="3445889"/>
            <a:ext cx="4575971" cy="2895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pole tekstowe 9"/>
          <p:cNvSpPr txBox="1"/>
          <p:nvPr/>
        </p:nvSpPr>
        <p:spPr>
          <a:xfrm>
            <a:off x="6546904" y="6409678"/>
            <a:ext cx="458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/>
              <a:t>Opracowanie WŚ na podstawie danych GIOŚ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3238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jakości powietrza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43885"/>
            <a:ext cx="10515600" cy="4424255"/>
          </a:xfrm>
        </p:spPr>
        <p:txBody>
          <a:bodyPr>
            <a:noAutofit/>
          </a:bodyPr>
          <a:lstStyle/>
          <a:p>
            <a:pPr algn="just"/>
            <a:r>
              <a:rPr lang="pl-PL" sz="2400" b="1" dirty="0" smtClean="0"/>
              <a:t>Nie stwierdzono przekroczeń wartości dopuszczalnych </a:t>
            </a:r>
            <a:br>
              <a:rPr lang="pl-PL" sz="2400" b="1" dirty="0" smtClean="0"/>
            </a:br>
            <a:r>
              <a:rPr lang="pl-PL" sz="2400" b="1" dirty="0" smtClean="0"/>
              <a:t>dla dwutlenku siarki </a:t>
            </a:r>
            <a:r>
              <a:rPr lang="pl-PL" sz="2400" dirty="0" smtClean="0"/>
              <a:t>– zarówno dla pomiarów 24-godzinnych, </a:t>
            </a:r>
            <a:br>
              <a:rPr lang="pl-PL" sz="2400" dirty="0" smtClean="0"/>
            </a:br>
            <a:r>
              <a:rPr lang="pl-PL" sz="2400" dirty="0" smtClean="0"/>
              <a:t>jak i dla pomiarów 1-godzinnych;</a:t>
            </a:r>
          </a:p>
          <a:p>
            <a:pPr algn="just"/>
            <a:r>
              <a:rPr lang="pl-PL" sz="2400" b="1" dirty="0" smtClean="0"/>
              <a:t>Nie odnotowano przekroczenia poziomu docelowego dla ozonu </a:t>
            </a:r>
            <a:r>
              <a:rPr lang="pl-PL" sz="2400" dirty="0" smtClean="0"/>
              <a:t>– uśredniona liczba przekroczeń z lat 2020-2022 wynosiła 7,3 dnia </a:t>
            </a:r>
            <a:br>
              <a:rPr lang="pl-PL" sz="2400" dirty="0" smtClean="0"/>
            </a:br>
            <a:r>
              <a:rPr lang="pl-PL" sz="2400" dirty="0" smtClean="0"/>
              <a:t>przy wartości dozwolonej 25 dni; </a:t>
            </a:r>
          </a:p>
          <a:p>
            <a:pPr algn="just"/>
            <a:r>
              <a:rPr lang="pl-PL" sz="2400" dirty="0" smtClean="0"/>
              <a:t>Natomiast </a:t>
            </a:r>
            <a:r>
              <a:rPr lang="pl-PL" sz="2400" b="1" dirty="0" smtClean="0"/>
              <a:t>przekroczona została wartość normatywna ozonu </a:t>
            </a:r>
            <a:br>
              <a:rPr lang="pl-PL" sz="2400" b="1" dirty="0" smtClean="0"/>
            </a:br>
            <a:r>
              <a:rPr lang="pl-PL" sz="2400" b="1" dirty="0" smtClean="0"/>
              <a:t>(</a:t>
            </a:r>
            <a:r>
              <a:rPr lang="pl-PL" sz="2400" b="1" dirty="0"/>
              <a:t>120 </a:t>
            </a:r>
            <a:r>
              <a:rPr lang="pl-PL" sz="2400" b="1" dirty="0" smtClean="0"/>
              <a:t>µg/m3) wyznaczona jako poziom celu długoterminowego</a:t>
            </a:r>
            <a:r>
              <a:rPr lang="pl-PL" sz="2400" dirty="0" smtClean="0"/>
              <a:t> – termin osiągnięcia tego celu określono na 2020 rok. W rocznej ocenie jakości powietrza wyznaczono obszary przekroczeń poziomu celu długoterminowego, które obejmują cały obszar powiatu poznańskiego.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2826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jakości powietrza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75201" y="1853248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W 2022 r. nie stwierdzono przekroczeń poziomu dopuszczalnego dla dwutlenku azotu </a:t>
            </a:r>
          </a:p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061792"/>
              </p:ext>
            </p:extLst>
          </p:nvPr>
        </p:nvGraphicFramePr>
        <p:xfrm>
          <a:off x="1765670" y="3063371"/>
          <a:ext cx="8222857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461">
                  <a:extLst>
                    <a:ext uri="{9D8B030D-6E8A-4147-A177-3AD203B41FA5}">
                      <a16:colId xmlns:a16="http://schemas.microsoft.com/office/drawing/2014/main" val="4085439739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698323696"/>
                    </a:ext>
                  </a:extLst>
                </a:gridCol>
                <a:gridCol w="3164396">
                  <a:extLst>
                    <a:ext uri="{9D8B030D-6E8A-4147-A177-3AD203B41FA5}">
                      <a16:colId xmlns:a16="http://schemas.microsoft.com/office/drawing/2014/main" val="2243181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Stacja pomiarowa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Średnie roczne stężenie</a:t>
                      </a:r>
                      <a:r>
                        <a:rPr lang="pl-PL" baseline="0" dirty="0" smtClean="0"/>
                        <a:t> (µg/m</a:t>
                      </a:r>
                      <a:r>
                        <a:rPr lang="pl-PL" baseline="30000" dirty="0" smtClean="0"/>
                        <a:t>3</a:t>
                      </a:r>
                      <a:r>
                        <a:rPr lang="pl-PL" baseline="0" dirty="0" smtClean="0"/>
                        <a:t>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Dopuszczalne</a:t>
                      </a:r>
                      <a:r>
                        <a:rPr lang="pl-PL" baseline="0" dirty="0" smtClean="0"/>
                        <a:t> średnie roczne stężenie (µg/m</a:t>
                      </a:r>
                      <a:r>
                        <a:rPr lang="pl-PL" baseline="30000" dirty="0" smtClean="0"/>
                        <a:t>3</a:t>
                      </a:r>
                      <a:r>
                        <a:rPr lang="pl-PL" baseline="0" dirty="0" smtClean="0"/>
                        <a:t>)</a:t>
                      </a:r>
                      <a:endParaRPr lang="pl-PL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34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Borówiec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</a:t>
                      </a:r>
                      <a:endParaRPr lang="pl-PL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l-PL" dirty="0" smtClean="0"/>
                        <a:t>40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198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Koziegłowy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13</a:t>
                      </a:r>
                      <a:endParaRPr lang="pl-PL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497261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1765670" y="4678533"/>
            <a:ext cx="458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Opracowanie WŚ na podstawie danych GIOŚ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2300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Roczna ocena jakości powietrza </a:t>
            </a:r>
            <a:br>
              <a:rPr lang="pl-PL" dirty="0" smtClean="0"/>
            </a:br>
            <a:r>
              <a:rPr lang="pl-PL" dirty="0" smtClean="0"/>
              <a:t>w województwie wielkopolskim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2052918"/>
            <a:ext cx="9978545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dirty="0" smtClean="0"/>
              <a:t>Do oceny jakości powietrza wykorzystano pomiary wykonywane na terenie strefy, wyniki modelowania matematycznego </a:t>
            </a:r>
            <a:br>
              <a:rPr lang="pl-PL" sz="2400" dirty="0" smtClean="0"/>
            </a:br>
            <a:r>
              <a:rPr lang="pl-PL" sz="2400" dirty="0" smtClean="0"/>
              <a:t>oraz obiektywnego szacowania. Wyniki otrzymane w 2022 r. </a:t>
            </a:r>
            <a:br>
              <a:rPr lang="pl-PL" sz="2400" dirty="0" smtClean="0"/>
            </a:br>
            <a:r>
              <a:rPr lang="pl-PL" sz="2400" dirty="0" smtClean="0"/>
              <a:t>w odniesieniu do poziomów dopuszczalnych i docelowych pozwoliły na zakwalifikowanie strefy wielkopolskiej do poniższych klas:</a:t>
            </a:r>
          </a:p>
          <a:p>
            <a:r>
              <a:rPr lang="pl-PL" sz="2400" dirty="0" smtClean="0"/>
              <a:t>Do klasy A – stężenia zanieczyszczeń nie przekraczają poziomów dopuszczalnych i docelowych;</a:t>
            </a:r>
          </a:p>
          <a:p>
            <a:r>
              <a:rPr lang="pl-PL" sz="2400" dirty="0" smtClean="0"/>
              <a:t>Do klasy C – stężenia zanieczyszczeń przekraczają poziomy dopuszczalne i docelowe.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8365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Roczna ocena jakości powietrza </a:t>
            </a:r>
            <a:br>
              <a:rPr lang="pl-PL" dirty="0"/>
            </a:br>
            <a:r>
              <a:rPr lang="pl-PL" dirty="0"/>
              <a:t>w województwie wielkopolskim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051207"/>
              </p:ext>
            </p:extLst>
          </p:nvPr>
        </p:nvGraphicFramePr>
        <p:xfrm>
          <a:off x="619450" y="1853248"/>
          <a:ext cx="10528191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837">
                  <a:extLst>
                    <a:ext uri="{9D8B030D-6E8A-4147-A177-3AD203B41FA5}">
                      <a16:colId xmlns:a16="http://schemas.microsoft.com/office/drawing/2014/main" val="2352057635"/>
                    </a:ext>
                  </a:extLst>
                </a:gridCol>
                <a:gridCol w="710760">
                  <a:extLst>
                    <a:ext uri="{9D8B030D-6E8A-4147-A177-3AD203B41FA5}">
                      <a16:colId xmlns:a16="http://schemas.microsoft.com/office/drawing/2014/main" val="2173446749"/>
                    </a:ext>
                  </a:extLst>
                </a:gridCol>
                <a:gridCol w="712450">
                  <a:extLst>
                    <a:ext uri="{9D8B030D-6E8A-4147-A177-3AD203B41FA5}">
                      <a16:colId xmlns:a16="http://schemas.microsoft.com/office/drawing/2014/main" val="1615190652"/>
                    </a:ext>
                  </a:extLst>
                </a:gridCol>
                <a:gridCol w="712450">
                  <a:extLst>
                    <a:ext uri="{9D8B030D-6E8A-4147-A177-3AD203B41FA5}">
                      <a16:colId xmlns:a16="http://schemas.microsoft.com/office/drawing/2014/main" val="1277160456"/>
                    </a:ext>
                  </a:extLst>
                </a:gridCol>
                <a:gridCol w="712450">
                  <a:extLst>
                    <a:ext uri="{9D8B030D-6E8A-4147-A177-3AD203B41FA5}">
                      <a16:colId xmlns:a16="http://schemas.microsoft.com/office/drawing/2014/main" val="2105565806"/>
                    </a:ext>
                  </a:extLst>
                </a:gridCol>
                <a:gridCol w="870772">
                  <a:extLst>
                    <a:ext uri="{9D8B030D-6E8A-4147-A177-3AD203B41FA5}">
                      <a16:colId xmlns:a16="http://schemas.microsoft.com/office/drawing/2014/main" val="749327299"/>
                    </a:ext>
                  </a:extLst>
                </a:gridCol>
                <a:gridCol w="870772">
                  <a:extLst>
                    <a:ext uri="{9D8B030D-6E8A-4147-A177-3AD203B41FA5}">
                      <a16:colId xmlns:a16="http://schemas.microsoft.com/office/drawing/2014/main" val="739183658"/>
                    </a:ext>
                  </a:extLst>
                </a:gridCol>
                <a:gridCol w="712450">
                  <a:extLst>
                    <a:ext uri="{9D8B030D-6E8A-4147-A177-3AD203B41FA5}">
                      <a16:colId xmlns:a16="http://schemas.microsoft.com/office/drawing/2014/main" val="801096963"/>
                    </a:ext>
                  </a:extLst>
                </a:gridCol>
                <a:gridCol w="712450">
                  <a:extLst>
                    <a:ext uri="{9D8B030D-6E8A-4147-A177-3AD203B41FA5}">
                      <a16:colId xmlns:a16="http://schemas.microsoft.com/office/drawing/2014/main" val="986227259"/>
                    </a:ext>
                  </a:extLst>
                </a:gridCol>
                <a:gridCol w="712450">
                  <a:extLst>
                    <a:ext uri="{9D8B030D-6E8A-4147-A177-3AD203B41FA5}">
                      <a16:colId xmlns:a16="http://schemas.microsoft.com/office/drawing/2014/main" val="186833764"/>
                    </a:ext>
                  </a:extLst>
                </a:gridCol>
                <a:gridCol w="712450">
                  <a:extLst>
                    <a:ext uri="{9D8B030D-6E8A-4147-A177-3AD203B41FA5}">
                      <a16:colId xmlns:a16="http://schemas.microsoft.com/office/drawing/2014/main" val="482296398"/>
                    </a:ext>
                  </a:extLst>
                </a:gridCol>
                <a:gridCol w="712450">
                  <a:extLst>
                    <a:ext uri="{9D8B030D-6E8A-4147-A177-3AD203B41FA5}">
                      <a16:colId xmlns:a16="http://schemas.microsoft.com/office/drawing/2014/main" val="745700239"/>
                    </a:ext>
                  </a:extLst>
                </a:gridCol>
                <a:gridCol w="712450">
                  <a:extLst>
                    <a:ext uri="{9D8B030D-6E8A-4147-A177-3AD203B41FA5}">
                      <a16:colId xmlns:a16="http://schemas.microsoft.com/office/drawing/2014/main" val="990740953"/>
                    </a:ext>
                  </a:extLst>
                </a:gridCol>
              </a:tblGrid>
              <a:tr h="354985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Nazwa</a:t>
                      </a:r>
                      <a:r>
                        <a:rPr lang="pl-PL" baseline="0" dirty="0" smtClean="0"/>
                        <a:t> strefy/</a:t>
                      </a:r>
                    </a:p>
                    <a:p>
                      <a:pPr algn="ctr"/>
                      <a:r>
                        <a:rPr lang="pl-PL" baseline="0" dirty="0" smtClean="0"/>
                        <a:t>powiatu</a:t>
                      </a:r>
                      <a:endParaRPr lang="pl-PL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Klasa dla poszczególnych</a:t>
                      </a:r>
                      <a:r>
                        <a:rPr lang="pl-PL" baseline="0" dirty="0" smtClean="0"/>
                        <a:t> zanieczyszczeń dla obszaru całej strefy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596935"/>
                  </a:ext>
                </a:extLst>
              </a:tr>
              <a:tr h="372741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NO</a:t>
                      </a:r>
                      <a:r>
                        <a:rPr lang="pl-PL" baseline="-25000" dirty="0" smtClean="0"/>
                        <a:t>2</a:t>
                      </a:r>
                      <a:endParaRPr lang="pl-PL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SO</a:t>
                      </a:r>
                      <a:r>
                        <a:rPr lang="pl-PL" baseline="-25000" dirty="0" smtClean="0"/>
                        <a:t>2</a:t>
                      </a:r>
                      <a:endParaRPr lang="pl-PL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</a:t>
                      </a:r>
                      <a:r>
                        <a:rPr lang="pl-PL" baseline="-25000" dirty="0" smtClean="0"/>
                        <a:t>6</a:t>
                      </a:r>
                      <a:r>
                        <a:rPr lang="pl-PL" dirty="0" smtClean="0"/>
                        <a:t>H</a:t>
                      </a:r>
                      <a:r>
                        <a:rPr lang="pl-PL" baseline="-25000" dirty="0" smtClean="0"/>
                        <a:t>6</a:t>
                      </a:r>
                      <a:endParaRPr lang="pl-PL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pył PM2,5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pył PM10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>
                          <a:solidFill>
                            <a:srgbClr val="FF0000"/>
                          </a:solidFill>
                        </a:rPr>
                        <a:t>BaP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Pb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O</a:t>
                      </a:r>
                      <a:r>
                        <a:rPr lang="pl-PL" baseline="-25000" dirty="0" smtClean="0"/>
                        <a:t>3</a:t>
                      </a:r>
                      <a:endParaRPr lang="pl-PL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637487"/>
                  </a:ext>
                </a:extLst>
              </a:tr>
              <a:tr h="37274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wielkopolska /powiat</a:t>
                      </a:r>
                      <a:r>
                        <a:rPr lang="pl-PL" baseline="0" dirty="0" smtClean="0"/>
                        <a:t> poznański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854778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46111" y="3970322"/>
            <a:ext cx="391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Źródło: GIOŚ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095652" y="4536489"/>
            <a:ext cx="9575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Ze względu na przekroczenie poziomu docelowego </a:t>
            </a:r>
            <a:br>
              <a:rPr lang="pl-PL" sz="2400" dirty="0" smtClean="0"/>
            </a:br>
            <a:r>
              <a:rPr lang="pl-PL" sz="2400" dirty="0" smtClean="0"/>
              <a:t>dla </a:t>
            </a:r>
            <a:r>
              <a:rPr lang="pl-PL" sz="2400" dirty="0" err="1" smtClean="0"/>
              <a:t>benzo</a:t>
            </a:r>
            <a:r>
              <a:rPr lang="pl-PL" sz="2400" dirty="0" smtClean="0"/>
              <a:t>(a)</a:t>
            </a:r>
            <a:r>
              <a:rPr lang="pl-PL" sz="2400" dirty="0" err="1" smtClean="0"/>
              <a:t>pirenu</a:t>
            </a:r>
            <a:r>
              <a:rPr lang="pl-PL" sz="2400" dirty="0" smtClean="0"/>
              <a:t> oznaczanego w pyle zawieszonym PM10, </a:t>
            </a:r>
            <a:br>
              <a:rPr lang="pl-PL" sz="2400" dirty="0" smtClean="0"/>
            </a:br>
            <a:r>
              <a:rPr lang="pl-PL" sz="2400" dirty="0" smtClean="0"/>
              <a:t>w ocenie rocznej wyznaczono obszary </a:t>
            </a:r>
            <a:r>
              <a:rPr lang="pl-PL" sz="2400" dirty="0"/>
              <a:t>przekroczeń. </a:t>
            </a:r>
            <a:r>
              <a:rPr lang="pl-PL" sz="2400" dirty="0" smtClean="0"/>
              <a:t>Obszary te obejmują </a:t>
            </a:r>
            <a:r>
              <a:rPr lang="pl-PL" sz="2400" dirty="0"/>
              <a:t>teren całego powiatu poznańskiego z wyjątkiem gminy Buk. </a:t>
            </a:r>
            <a:r>
              <a:rPr lang="pl-PL" sz="2400" dirty="0" smtClean="0"/>
              <a:t>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3265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062" y="365125"/>
            <a:ext cx="9259876" cy="562107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455938" y="6143348"/>
            <a:ext cx="9259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GIOŚ na podstawie danych KOBIZE/IOŚ-PIB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26647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Likwidacja źródeł niskiej emisji </a:t>
            </a:r>
            <a:br>
              <a:rPr lang="pl-PL" dirty="0" smtClean="0"/>
            </a:br>
            <a:r>
              <a:rPr lang="pl-PL" dirty="0" smtClean="0"/>
              <a:t>w powiecie poznańskim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1" y="1979083"/>
            <a:ext cx="10699998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200" dirty="0"/>
              <a:t>W 2022 r. kontynuowano wspieranie likwidacji </a:t>
            </a:r>
            <a:r>
              <a:rPr lang="pl-PL" sz="2200" dirty="0" err="1"/>
              <a:t>niskosprawnych</a:t>
            </a:r>
            <a:r>
              <a:rPr lang="pl-PL" sz="2200" dirty="0"/>
              <a:t>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i </a:t>
            </a:r>
            <a:r>
              <a:rPr lang="pl-PL" sz="2200" dirty="0"/>
              <a:t>pozaklasowych urządzeń grzewczych w oparciu o uchwalone na lata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2021-2022 </a:t>
            </a:r>
            <a:r>
              <a:rPr lang="pl-PL" sz="2200" dirty="0"/>
              <a:t>przez Radę Powiatu w Poznaniu, zasady i tryb udzielania dotacji celowych na likwidację źródeł niskiej emisji i zastąpienia ich rozwiązaniami proekologicznymi w celu poprawy jakości powietrza. </a:t>
            </a:r>
          </a:p>
          <a:p>
            <a:pPr marL="0" indent="0" algn="just">
              <a:buNone/>
            </a:pPr>
            <a:r>
              <a:rPr lang="pl-PL" sz="2200" dirty="0" smtClean="0"/>
              <a:t>Realizacja zadania w </a:t>
            </a:r>
            <a:r>
              <a:rPr lang="pl-PL" sz="2200" dirty="0"/>
              <a:t>2022 r. </a:t>
            </a:r>
            <a:r>
              <a:rPr lang="pl-PL" sz="2200" dirty="0" smtClean="0"/>
              <a:t>przyniosła następujące </a:t>
            </a:r>
            <a:r>
              <a:rPr lang="pl-PL" sz="2200" dirty="0"/>
              <a:t>efekty:</a:t>
            </a:r>
          </a:p>
          <a:p>
            <a:pPr algn="just"/>
            <a:r>
              <a:rPr lang="pl-PL" sz="2200" dirty="0"/>
              <a:t>łączna kwota dofinasowania przyznana wnioskodawcom wyniosła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584 </a:t>
            </a:r>
            <a:r>
              <a:rPr lang="pl-PL" sz="2200" dirty="0"/>
              <a:t>128,26 zł;</a:t>
            </a:r>
          </a:p>
          <a:p>
            <a:pPr algn="just"/>
            <a:r>
              <a:rPr lang="pl-PL" sz="2200" dirty="0" smtClean="0"/>
              <a:t>98 </a:t>
            </a:r>
            <a:r>
              <a:rPr lang="pl-PL" sz="2200" dirty="0"/>
              <a:t>wnioskodawcom </a:t>
            </a:r>
            <a:r>
              <a:rPr lang="pl-PL" sz="2200" dirty="0" smtClean="0"/>
              <a:t>przyznano dotacje celowe;</a:t>
            </a:r>
            <a:endParaRPr lang="pl-PL" sz="2200" dirty="0"/>
          </a:p>
          <a:p>
            <a:pPr algn="just"/>
            <a:r>
              <a:rPr lang="pl-PL" sz="2200" dirty="0"/>
              <a:t>92 wnioskodawców podpisało </a:t>
            </a:r>
            <a:r>
              <a:rPr lang="pl-PL" sz="2200" dirty="0" smtClean="0"/>
              <a:t>z </a:t>
            </a:r>
            <a:r>
              <a:rPr lang="pl-PL" sz="2200" dirty="0"/>
              <a:t>Powiatem Poznańskim </a:t>
            </a:r>
            <a:r>
              <a:rPr lang="pl-PL" sz="2200" dirty="0" smtClean="0"/>
              <a:t>umowy o dotację; 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8509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Likwidacja źródeł niskiej emisji w powiecie poznańskim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103489"/>
            <a:ext cx="10515600" cy="2721514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/>
              <a:t>przekazano 83 dotacje; </a:t>
            </a:r>
          </a:p>
          <a:p>
            <a:r>
              <a:rPr lang="pl-PL" sz="2400" dirty="0" smtClean="0"/>
              <a:t>94 </a:t>
            </a:r>
            <a:r>
              <a:rPr lang="pl-PL" sz="2400" dirty="0"/>
              <a:t>urządzenia grzewcze będące źródłem niskiej emisji </a:t>
            </a:r>
            <a:r>
              <a:rPr lang="pl-PL" sz="2400" dirty="0" smtClean="0"/>
              <a:t>zostały </a:t>
            </a:r>
            <a:r>
              <a:rPr lang="pl-PL" sz="2400" dirty="0"/>
              <a:t>zlikwidowane;</a:t>
            </a:r>
          </a:p>
          <a:p>
            <a:r>
              <a:rPr lang="pl-PL" sz="2400" dirty="0"/>
              <a:t>stare systemy ogrzewania najczęściej zastępowane były systemem ogrzewania opartym na gazie ziemnym </a:t>
            </a:r>
            <a:r>
              <a:rPr lang="pl-PL" sz="2400" dirty="0" smtClean="0"/>
              <a:t>wysokometanowym;</a:t>
            </a:r>
            <a:endParaRPr lang="pl-PL" sz="2400" dirty="0"/>
          </a:p>
          <a:p>
            <a:r>
              <a:rPr lang="pl-PL" sz="2400" dirty="0"/>
              <a:t>zmniejszenie rocznego zużycia opału w przypadku węgla wyniosło 300,600 </a:t>
            </a:r>
            <a:r>
              <a:rPr lang="pl-PL" sz="2400" dirty="0" smtClean="0"/>
              <a:t>Mg, </a:t>
            </a:r>
            <a:r>
              <a:rPr lang="pl-PL" sz="2400" dirty="0"/>
              <a:t>natomiast w przypadku drewna 218,7 </a:t>
            </a:r>
            <a:r>
              <a:rPr lang="pl-PL" sz="2400" dirty="0" smtClean="0"/>
              <a:t>Mg. </a:t>
            </a:r>
            <a:endParaRPr lang="pl-PL" sz="2400" dirty="0"/>
          </a:p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98600"/>
              </p:ext>
            </p:extLst>
          </p:nvPr>
        </p:nvGraphicFramePr>
        <p:xfrm>
          <a:off x="1922835" y="5564364"/>
          <a:ext cx="8127999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2497607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4036077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584572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dirty="0" smtClean="0"/>
                        <a:t>pył PM10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pył</a:t>
                      </a:r>
                      <a:r>
                        <a:rPr lang="pl-PL" baseline="0" dirty="0" smtClean="0"/>
                        <a:t> PM2,5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B(a)P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423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7,856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5,887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0,00293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093257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1907712" y="6332439"/>
            <a:ext cx="3360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Opracowanie własne WŚ</a:t>
            </a:r>
            <a:endParaRPr lang="pl-PL" sz="1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838200" y="4825003"/>
            <a:ext cx="10184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Efekt ekologiczny – ilość zanieczyszczeń wyeliminowanych w ramach likwidacji </a:t>
            </a:r>
          </a:p>
          <a:p>
            <a:pPr algn="ctr"/>
            <a:r>
              <a:rPr lang="pl-PL" sz="2000" dirty="0" smtClean="0"/>
              <a:t>źródeł niskiej emisji w powiecie poznańskim w 2022 r. [Mg/rok]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7740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Likwidacja wyrobów azbestowych na terenie powiatu poznańskiego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38233" y="1994360"/>
            <a:ext cx="6638348" cy="41957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600" dirty="0"/>
              <a:t>Powiat Poznański w 2022 r. kontynuował realizację programu na terenie wszystkich 17 gmin przy </a:t>
            </a:r>
            <a:r>
              <a:rPr lang="pl-PL" sz="2600" dirty="0" smtClean="0"/>
              <a:t>wsparciu finansowym </a:t>
            </a:r>
            <a:r>
              <a:rPr lang="pl-PL" sz="2600" dirty="0"/>
              <a:t>Wojewódzkiego Funduszu Ochrony </a:t>
            </a:r>
            <a:r>
              <a:rPr lang="pl-PL" sz="2600" dirty="0" smtClean="0"/>
              <a:t>Środowiska i </a:t>
            </a:r>
            <a:r>
              <a:rPr lang="pl-PL" sz="2600" dirty="0"/>
              <a:t>Gospodarki </a:t>
            </a:r>
            <a:r>
              <a:rPr lang="pl-PL" sz="2600" dirty="0" smtClean="0"/>
              <a:t>Wodnej w Poznaniu w </a:t>
            </a:r>
            <a:r>
              <a:rPr lang="pl-PL" sz="2600" dirty="0"/>
              <a:t>formie </a:t>
            </a:r>
            <a:r>
              <a:rPr lang="pl-PL" sz="2600" dirty="0" smtClean="0"/>
              <a:t>dotacji </a:t>
            </a:r>
            <a:br>
              <a:rPr lang="pl-PL" sz="2600" dirty="0" smtClean="0"/>
            </a:br>
            <a:r>
              <a:rPr lang="pl-PL" sz="2600" dirty="0" smtClean="0"/>
              <a:t>w </a:t>
            </a:r>
            <a:r>
              <a:rPr lang="pl-PL" sz="2600" dirty="0"/>
              <a:t>kwocie </a:t>
            </a:r>
            <a:r>
              <a:rPr lang="pl-PL" sz="2600" dirty="0" smtClean="0"/>
              <a:t>190 001,77 </a:t>
            </a:r>
            <a:r>
              <a:rPr lang="pl-PL" sz="2600" dirty="0"/>
              <a:t>zł, środków własnych z budżetu Powiatu </a:t>
            </a:r>
            <a:r>
              <a:rPr lang="pl-PL" sz="2600" dirty="0" smtClean="0"/>
              <a:t>oraz </a:t>
            </a:r>
            <a:r>
              <a:rPr lang="pl-PL" sz="2600" dirty="0"/>
              <a:t>środków przekazanych przez gminy.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/>
          <a:stretch/>
        </p:blipFill>
        <p:spPr>
          <a:xfrm rot="5400000">
            <a:off x="7275288" y="2458982"/>
            <a:ext cx="4160352" cy="313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7718439" y="6190123"/>
            <a:ext cx="3003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fot. A. Sibila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0431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Likwidacja wyrobów azbestowych na terenie powiatu poznańskiego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982747" cy="36504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dirty="0"/>
              <a:t>W ramach podjętych działań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2022 r. usunięto 918,477 </a:t>
            </a:r>
            <a:r>
              <a:rPr lang="pl-PL" sz="2000" dirty="0" smtClean="0"/>
              <a:t>Mg wyrobów azbestowych </a:t>
            </a:r>
            <a:r>
              <a:rPr lang="pl-PL" sz="2000" dirty="0"/>
              <a:t>wydając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na </a:t>
            </a:r>
            <a:r>
              <a:rPr lang="pl-PL" sz="2000" dirty="0"/>
              <a:t>ten cel </a:t>
            </a:r>
            <a:r>
              <a:rPr lang="pl-PL" sz="2000" dirty="0" smtClean="0"/>
              <a:t>środki w </a:t>
            </a:r>
            <a:r>
              <a:rPr lang="pl-PL" sz="2000" dirty="0"/>
              <a:t>wysokości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513 </a:t>
            </a:r>
            <a:r>
              <a:rPr lang="pl-PL" sz="2000" dirty="0"/>
              <a:t>004,77 </a:t>
            </a:r>
            <a:r>
              <a:rPr lang="pl-PL" sz="2000" dirty="0" smtClean="0"/>
              <a:t>zł i </a:t>
            </a:r>
            <a:r>
              <a:rPr lang="pl-PL" sz="2000" dirty="0"/>
              <a:t>pokryto 100% kosztów związanych z likwidacją </a:t>
            </a:r>
            <a:r>
              <a:rPr lang="pl-PL" sz="2000" dirty="0" smtClean="0"/>
              <a:t>azbestu (</a:t>
            </a:r>
            <a:r>
              <a:rPr lang="pl-PL" sz="2000" dirty="0"/>
              <a:t>demontaż i/lub transport </a:t>
            </a:r>
            <a:r>
              <a:rPr lang="pl-PL" sz="2000" dirty="0" smtClean="0"/>
              <a:t>oraz unieszkodliwienie na składowisku </a:t>
            </a:r>
            <a:r>
              <a:rPr lang="pl-PL" sz="2000" dirty="0"/>
              <a:t>odpadów). </a:t>
            </a:r>
            <a:r>
              <a:rPr lang="pl-PL" sz="2000" dirty="0" smtClean="0"/>
              <a:t>Z </a:t>
            </a:r>
            <a:r>
              <a:rPr lang="pl-PL" sz="2000" dirty="0"/>
              <a:t>programu skorzystało łącznie 455 wnioskodawców.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2" y="2210678"/>
            <a:ext cx="4589869" cy="344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909782" y="5706517"/>
            <a:ext cx="3003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fot. A. Sibila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893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Plan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Organy administracji ochrony i monitoringu środowiska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Stan środowiska: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Jakość powietrza; 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Jakość wód powierzchniowych i podziemnych; 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Monitoring hałasu; </a:t>
            </a:r>
          </a:p>
          <a:p>
            <a:pPr marL="514350" indent="-514350">
              <a:buFont typeface="+mj-lt"/>
              <a:buAutoNum type="alphaLcParenR"/>
            </a:pPr>
            <a:r>
              <a:rPr lang="pl-PL" dirty="0" smtClean="0"/>
              <a:t>Monitoring pól elektromagnetycznych.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pl-PL" dirty="0" smtClean="0"/>
              <a:t>Działalność kontrolna – WIOŚ i Starostwo Powiatowe w Poznaniu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pl-PL" dirty="0"/>
              <a:t>Ochrona przyrody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pl-PL" dirty="0" smtClean="0"/>
              <a:t>Inne działania WŚ służące ochronie środowiska</a:t>
            </a:r>
          </a:p>
        </p:txBody>
      </p:sp>
    </p:spTree>
    <p:extLst>
      <p:ext uri="{BB962C8B-B14F-4D97-AF65-F5344CB8AC3E}">
        <p14:creationId xmlns:p14="http://schemas.microsoft.com/office/powerpoint/2010/main" val="10658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jakości wód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/>
              <a:t>W związku z implementacją Ramowej Dyrektywy Wodnej monitoring wód jest prowadzony w obrębie jednostek zwanych </a:t>
            </a:r>
            <a:r>
              <a:rPr lang="pl-PL" sz="2400" b="1" dirty="0" smtClean="0"/>
              <a:t>jednolitymi częściami wód powierzchniowych (JCWP) </a:t>
            </a:r>
            <a:r>
              <a:rPr lang="pl-PL" sz="2400" dirty="0" smtClean="0"/>
              <a:t>lub </a:t>
            </a:r>
            <a:r>
              <a:rPr lang="pl-PL" sz="2400" b="1" dirty="0" smtClean="0"/>
              <a:t>jednolitymi częściami wód podziemnych (</a:t>
            </a:r>
            <a:r>
              <a:rPr lang="pl-PL" sz="2400" b="1" dirty="0" err="1" smtClean="0"/>
              <a:t>JCWPd</a:t>
            </a:r>
            <a:r>
              <a:rPr lang="pl-PL" sz="2400" b="1" dirty="0" smtClean="0"/>
              <a:t>)</a:t>
            </a:r>
            <a:r>
              <a:rPr lang="pl-PL" sz="2400" dirty="0" smtClean="0"/>
              <a:t>. Na terenie powiatu poznańskiego wyznaczono 24 JCWP rzecznych, 12 JCWP jeziornych</a:t>
            </a:r>
            <a:r>
              <a:rPr lang="pl-PL" sz="2400" dirty="0"/>
              <a:t> </a:t>
            </a:r>
            <a:r>
              <a:rPr lang="pl-PL" sz="2400" dirty="0" smtClean="0"/>
              <a:t>oraz 3 </a:t>
            </a:r>
            <a:r>
              <a:rPr lang="pl-PL" sz="2400" dirty="0" err="1" smtClean="0"/>
              <a:t>JCWPd</a:t>
            </a:r>
            <a:r>
              <a:rPr lang="pl-PL" sz="2400" dirty="0" smtClean="0"/>
              <a:t>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9556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jakości wód powierzchniowych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4293" y="2317961"/>
            <a:ext cx="8946541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600" dirty="0"/>
              <a:t>Na ocenę stanu wód składa się ocena stanu ekologicznego (w przypadku silnie zmienionych jednolitych części wód powierzchniowych – ocena potencjału ekologicznego) oraz ocena stanu chemicznego.</a:t>
            </a:r>
          </a:p>
        </p:txBody>
      </p:sp>
    </p:spTree>
    <p:extLst>
      <p:ext uri="{BB962C8B-B14F-4D97-AF65-F5344CB8AC3E}">
        <p14:creationId xmlns:p14="http://schemas.microsoft.com/office/powerpoint/2010/main" val="9903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jakości wód powierzchniowych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142096" y="2091065"/>
            <a:ext cx="33846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 smtClean="0"/>
              <a:t>Ocena stanu wód powierzchniowych</a:t>
            </a:r>
            <a:endParaRPr lang="pl-PL" sz="23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333767" y="3261815"/>
            <a:ext cx="29140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 smtClean="0"/>
              <a:t>Stan/potencjał ekologiczny</a:t>
            </a:r>
            <a:endParaRPr lang="pl-PL" sz="23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526740" y="3261815"/>
            <a:ext cx="258550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 smtClean="0"/>
              <a:t>Stan chemiczny</a:t>
            </a:r>
            <a:endParaRPr lang="pl-PL" sz="23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2187" y="4378217"/>
            <a:ext cx="252483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 smtClean="0"/>
              <a:t>Elementy  biologiczne („decydujące”)</a:t>
            </a:r>
            <a:endParaRPr lang="pl-PL" sz="23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923974" y="4357329"/>
            <a:ext cx="322611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 smtClean="0"/>
              <a:t>Elementy </a:t>
            </a:r>
            <a:r>
              <a:rPr lang="pl-PL" sz="2300" dirty="0" err="1" smtClean="0"/>
              <a:t>hydromorfologiczne</a:t>
            </a:r>
            <a:r>
              <a:rPr lang="pl-PL" sz="2300" dirty="0" smtClean="0"/>
              <a:t> („pomocnicze”)</a:t>
            </a:r>
            <a:endParaRPr lang="pl-PL" sz="23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296235" y="5416253"/>
            <a:ext cx="298915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 smtClean="0"/>
              <a:t>Elementy fizykochemiczne („pomocnicze”)</a:t>
            </a:r>
            <a:endParaRPr lang="pl-PL" sz="2300" dirty="0"/>
          </a:p>
        </p:txBody>
      </p:sp>
      <p:cxnSp>
        <p:nvCxnSpPr>
          <p:cNvPr id="16" name="Łącznik prosty ze strzałką 15"/>
          <p:cNvCxnSpPr>
            <a:stCxn id="4" idx="2"/>
            <a:endCxn id="5" idx="0"/>
          </p:cNvCxnSpPr>
          <p:nvPr/>
        </p:nvCxnSpPr>
        <p:spPr>
          <a:xfrm flipH="1">
            <a:off x="3790814" y="2891284"/>
            <a:ext cx="2043604" cy="370531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>
            <a:stCxn id="4" idx="2"/>
            <a:endCxn id="6" idx="0"/>
          </p:cNvCxnSpPr>
          <p:nvPr/>
        </p:nvCxnSpPr>
        <p:spPr>
          <a:xfrm>
            <a:off x="5834418" y="2891284"/>
            <a:ext cx="2985077" cy="3705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>
            <a:stCxn id="5" idx="2"/>
            <a:endCxn id="7" idx="0"/>
          </p:cNvCxnSpPr>
          <p:nvPr/>
        </p:nvCxnSpPr>
        <p:spPr>
          <a:xfrm flipH="1">
            <a:off x="1514605" y="4062034"/>
            <a:ext cx="2276209" cy="316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>
            <a:stCxn id="5" idx="2"/>
            <a:endCxn id="9" idx="0"/>
          </p:cNvCxnSpPr>
          <p:nvPr/>
        </p:nvCxnSpPr>
        <p:spPr>
          <a:xfrm>
            <a:off x="3790814" y="4062034"/>
            <a:ext cx="0" cy="1354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>
            <a:stCxn id="5" idx="2"/>
            <a:endCxn id="8" idx="0"/>
          </p:cNvCxnSpPr>
          <p:nvPr/>
        </p:nvCxnSpPr>
        <p:spPr>
          <a:xfrm>
            <a:off x="3790814" y="4062034"/>
            <a:ext cx="2746217" cy="2952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/>
          <p:cNvSpPr txBox="1"/>
          <p:nvPr/>
        </p:nvSpPr>
        <p:spPr>
          <a:xfrm>
            <a:off x="9117496" y="6215270"/>
            <a:ext cx="2849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 smtClean="0"/>
              <a:t>Opracowanie WŚ </a:t>
            </a:r>
            <a:br>
              <a:rPr lang="pl-PL" sz="1400" dirty="0" smtClean="0"/>
            </a:br>
            <a:r>
              <a:rPr lang="pl-PL" sz="1400" dirty="0" smtClean="0"/>
              <a:t>na podstawie danych GIOŚ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2369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jakości wód powierzchniowych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 smtClean="0"/>
              <a:t>Monitoring poszczególnych elementów jest prowadzony na podstawie licznych badań:  </a:t>
            </a:r>
          </a:p>
          <a:p>
            <a:r>
              <a:rPr lang="pl-PL" sz="2400" dirty="0" smtClean="0"/>
              <a:t>elementy biologiczne - m.in. monitoring fitoplanktonu </a:t>
            </a:r>
            <a:br>
              <a:rPr lang="pl-PL" sz="2400" dirty="0" smtClean="0"/>
            </a:br>
            <a:r>
              <a:rPr lang="pl-PL" sz="2400" dirty="0" smtClean="0"/>
              <a:t>i ichtiofauny; </a:t>
            </a:r>
          </a:p>
          <a:p>
            <a:r>
              <a:rPr lang="pl-PL" sz="2400" dirty="0" smtClean="0"/>
              <a:t>elementy </a:t>
            </a:r>
            <a:r>
              <a:rPr lang="pl-PL" sz="2400" dirty="0" err="1" smtClean="0"/>
              <a:t>hydromorfologiczne</a:t>
            </a:r>
            <a:r>
              <a:rPr lang="pl-PL" sz="2400" dirty="0" smtClean="0"/>
              <a:t> - m.in. badanie reżimu hydrologicznego; </a:t>
            </a:r>
          </a:p>
          <a:p>
            <a:r>
              <a:rPr lang="pl-PL" sz="2400" dirty="0" smtClean="0"/>
              <a:t>elementy fizykochemiczne - m.in. temperatura, warunki tlenowe, zakwaszenie, zasolenie;</a:t>
            </a:r>
          </a:p>
          <a:p>
            <a:r>
              <a:rPr lang="pl-PL" sz="2400" dirty="0" smtClean="0"/>
              <a:t>elementy chemiczne – substancje szczególnie szkodliwe dla środowiska. </a:t>
            </a:r>
          </a:p>
          <a:p>
            <a:pPr marL="0" indent="0">
              <a:buNone/>
            </a:pPr>
            <a:r>
              <a:rPr lang="pl-PL" sz="2400" dirty="0" smtClean="0"/>
              <a:t>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3629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jakości wód powierzchniowych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902302"/>
              </p:ext>
            </p:extLst>
          </p:nvPr>
        </p:nvGraphicFramePr>
        <p:xfrm>
          <a:off x="1162380" y="2861021"/>
          <a:ext cx="9677899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2420">
                  <a:extLst>
                    <a:ext uri="{9D8B030D-6E8A-4147-A177-3AD203B41FA5}">
                      <a16:colId xmlns:a16="http://schemas.microsoft.com/office/drawing/2014/main" val="4141845674"/>
                    </a:ext>
                  </a:extLst>
                </a:gridCol>
                <a:gridCol w="4534539">
                  <a:extLst>
                    <a:ext uri="{9D8B030D-6E8A-4147-A177-3AD203B41FA5}">
                      <a16:colId xmlns:a16="http://schemas.microsoft.com/office/drawing/2014/main" val="1003738072"/>
                    </a:ext>
                  </a:extLst>
                </a:gridCol>
                <a:gridCol w="4200940">
                  <a:extLst>
                    <a:ext uri="{9D8B030D-6E8A-4147-A177-3AD203B41FA5}">
                      <a16:colId xmlns:a16="http://schemas.microsoft.com/office/drawing/2014/main" val="3314421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Klasa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JCWP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Silnie zmienione</a:t>
                      </a:r>
                      <a:r>
                        <a:rPr lang="pl-PL" sz="2000" b="1" baseline="0" dirty="0" smtClean="0"/>
                        <a:t> JCWP</a:t>
                      </a:r>
                      <a:endParaRPr lang="pl-PL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883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chemeClr val="bg1"/>
                          </a:solidFill>
                        </a:rPr>
                        <a:t>I</a:t>
                      </a:r>
                      <a:endParaRPr lang="pl-PL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Bardzo dobry</a:t>
                      </a:r>
                      <a:r>
                        <a:rPr lang="pl-PL" sz="2000" baseline="0" dirty="0" smtClean="0"/>
                        <a:t> stan ekologiczny</a:t>
                      </a:r>
                      <a:endParaRPr lang="pl-PL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Dobry i powyżej dobrego potencjału ekologicznego</a:t>
                      </a:r>
                      <a:endParaRPr lang="pl-P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0110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chemeClr val="bg1"/>
                          </a:solidFill>
                        </a:rPr>
                        <a:t>II</a:t>
                      </a:r>
                      <a:endParaRPr lang="pl-PL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Dobry</a:t>
                      </a:r>
                      <a:r>
                        <a:rPr lang="pl-PL" sz="2000" baseline="0" dirty="0" smtClean="0"/>
                        <a:t> stan ekologiczny</a:t>
                      </a:r>
                      <a:endParaRPr lang="pl-PL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chemeClr val="bg1"/>
                          </a:solidFill>
                        </a:rPr>
                        <a:t>III</a:t>
                      </a:r>
                      <a:endParaRPr lang="pl-PL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Umiarkowany stan ekologiczny</a:t>
                      </a:r>
                      <a:endParaRPr lang="pl-P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Umiarkowany potencjał ekologiczny</a:t>
                      </a:r>
                      <a:endParaRPr lang="pl-P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9162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chemeClr val="bg1"/>
                          </a:solidFill>
                        </a:rPr>
                        <a:t>IV</a:t>
                      </a:r>
                      <a:endParaRPr lang="pl-PL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Słaby stan ekologiczny</a:t>
                      </a:r>
                      <a:endParaRPr lang="pl-P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Słaby potencjał</a:t>
                      </a:r>
                      <a:r>
                        <a:rPr lang="pl-PL" sz="2000" baseline="0" dirty="0" smtClean="0"/>
                        <a:t> ekologiczny</a:t>
                      </a:r>
                      <a:endParaRPr lang="pl-P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9167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  <a:endParaRPr lang="pl-PL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Zły stan ekologiczny</a:t>
                      </a:r>
                      <a:endParaRPr lang="pl-P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Zły potencjał</a:t>
                      </a:r>
                      <a:r>
                        <a:rPr lang="pl-PL" sz="2000" baseline="0" dirty="0" smtClean="0"/>
                        <a:t> ekologiczny</a:t>
                      </a:r>
                      <a:endParaRPr lang="pl-P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8120651"/>
                  </a:ext>
                </a:extLst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1524001" y="2219067"/>
            <a:ext cx="931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Klasy jakości stanu/potencjału ekologicznego</a:t>
            </a:r>
            <a:endParaRPr lang="pl-PL" sz="2400" dirty="0"/>
          </a:p>
        </p:txBody>
      </p:sp>
      <p:sp>
        <p:nvSpPr>
          <p:cNvPr id="7" name="pole tekstowe 6"/>
          <p:cNvSpPr txBox="1"/>
          <p:nvPr/>
        </p:nvSpPr>
        <p:spPr>
          <a:xfrm flipH="1">
            <a:off x="1162380" y="5723550"/>
            <a:ext cx="4722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GIOŚ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4440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9272" y="453437"/>
            <a:ext cx="11283035" cy="1400530"/>
          </a:xfrm>
        </p:spPr>
        <p:txBody>
          <a:bodyPr/>
          <a:lstStyle/>
          <a:p>
            <a:r>
              <a:rPr lang="pl-PL" dirty="0" smtClean="0"/>
              <a:t>Monitoring jakości wód powierzchniowych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651219"/>
              </p:ext>
            </p:extLst>
          </p:nvPr>
        </p:nvGraphicFramePr>
        <p:xfrm>
          <a:off x="838199" y="2089795"/>
          <a:ext cx="5797491" cy="4337107"/>
        </p:xfrm>
        <a:graphic>
          <a:graphicData uri="http://schemas.openxmlformats.org/drawingml/2006/table">
            <a:tbl>
              <a:tblPr/>
              <a:tblGrid>
                <a:gridCol w="349462">
                  <a:extLst>
                    <a:ext uri="{9D8B030D-6E8A-4147-A177-3AD203B41FA5}">
                      <a16:colId xmlns:a16="http://schemas.microsoft.com/office/drawing/2014/main" val="3035293772"/>
                    </a:ext>
                  </a:extLst>
                </a:gridCol>
                <a:gridCol w="752688">
                  <a:extLst>
                    <a:ext uri="{9D8B030D-6E8A-4147-A177-3AD203B41FA5}">
                      <a16:colId xmlns:a16="http://schemas.microsoft.com/office/drawing/2014/main" val="959617533"/>
                    </a:ext>
                  </a:extLst>
                </a:gridCol>
                <a:gridCol w="689965">
                  <a:extLst>
                    <a:ext uri="{9D8B030D-6E8A-4147-A177-3AD203B41FA5}">
                      <a16:colId xmlns:a16="http://schemas.microsoft.com/office/drawing/2014/main" val="1625587722"/>
                    </a:ext>
                  </a:extLst>
                </a:gridCol>
                <a:gridCol w="1036832">
                  <a:extLst>
                    <a:ext uri="{9D8B030D-6E8A-4147-A177-3AD203B41FA5}">
                      <a16:colId xmlns:a16="http://schemas.microsoft.com/office/drawing/2014/main" val="1894167015"/>
                    </a:ext>
                  </a:extLst>
                </a:gridCol>
                <a:gridCol w="871770">
                  <a:extLst>
                    <a:ext uri="{9D8B030D-6E8A-4147-A177-3AD203B41FA5}">
                      <a16:colId xmlns:a16="http://schemas.microsoft.com/office/drawing/2014/main" val="1239746217"/>
                    </a:ext>
                  </a:extLst>
                </a:gridCol>
                <a:gridCol w="896057">
                  <a:extLst>
                    <a:ext uri="{9D8B030D-6E8A-4147-A177-3AD203B41FA5}">
                      <a16:colId xmlns:a16="http://schemas.microsoft.com/office/drawing/2014/main" val="2813194949"/>
                    </a:ext>
                  </a:extLst>
                </a:gridCol>
                <a:gridCol w="1200717">
                  <a:extLst>
                    <a:ext uri="{9D8B030D-6E8A-4147-A177-3AD203B41FA5}">
                      <a16:colId xmlns:a16="http://schemas.microsoft.com/office/drawing/2014/main" val="4497584"/>
                    </a:ext>
                  </a:extLst>
                </a:gridCol>
              </a:tblGrid>
              <a:tr h="57740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Nazwa JCWP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Klasa elementów biologicznych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Klasa elementów </a:t>
                      </a:r>
                      <a:r>
                        <a:rPr lang="pl-PL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hydromorfologicznych</a:t>
                      </a:r>
                      <a:endParaRPr lang="pl-PL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Klasa elementów fizykochemicznych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Klasa elementów fizykochemicznych - zanieczyszczenia specyficzne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Elementy chemiczne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305344"/>
                  </a:ext>
                </a:extLst>
              </a:tr>
              <a:tr h="30182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Cybina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potencjału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155053"/>
                  </a:ext>
                </a:extLst>
              </a:tr>
              <a:tr h="2821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Głuszynka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328538"/>
                  </a:ext>
                </a:extLst>
              </a:tr>
              <a:tr h="68238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Kanał Mosiński od Obrzańskiego Kanału Południowego do ujścia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potencjału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stwierdzono przekroczenie środowiskowych norm jakości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344995"/>
                  </a:ext>
                </a:extLst>
              </a:tr>
              <a:tr h="3936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Kopel od Głuszynki do ujścia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stwierdzono przekroczenie środowiskowych norm jakości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97127"/>
                  </a:ext>
                </a:extLst>
              </a:tr>
              <a:tr h="2624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Kopel do Głuszynki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35868"/>
                  </a:ext>
                </a:extLst>
              </a:tr>
              <a:tr h="3936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Mogilnica do Mogilnicy Wschodniej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27734"/>
                  </a:ext>
                </a:extLst>
              </a:tr>
              <a:tr h="3936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Olszynka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potencjału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stwierdzono przekroczenie środowiskowych norm jakości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993444"/>
                  </a:ext>
                </a:extLst>
              </a:tr>
              <a:tr h="3936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Samica Stęszewska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stwierdzono przekroczenie środowiskowych norm jakości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105162"/>
                  </a:ext>
                </a:extLst>
              </a:tr>
              <a:tr h="3936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Wirynka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stwierdzono przekroczenie środowiskowych norm jakości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272941"/>
                  </a:ext>
                </a:extLst>
              </a:tr>
              <a:tr h="2624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Żydowski Rów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potencjału dobrego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622010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721454" y="6476301"/>
            <a:ext cx="5662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GIOŚ</a:t>
            </a:r>
            <a:endParaRPr lang="pl-PL" sz="14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308697"/>
              </p:ext>
            </p:extLst>
          </p:nvPr>
        </p:nvGraphicFramePr>
        <p:xfrm>
          <a:off x="7449572" y="2089795"/>
          <a:ext cx="3137334" cy="4337106"/>
        </p:xfrm>
        <a:graphic>
          <a:graphicData uri="http://schemas.openxmlformats.org/drawingml/2006/table">
            <a:tbl>
              <a:tblPr/>
              <a:tblGrid>
                <a:gridCol w="422911">
                  <a:extLst>
                    <a:ext uri="{9D8B030D-6E8A-4147-A177-3AD203B41FA5}">
                      <a16:colId xmlns:a16="http://schemas.microsoft.com/office/drawing/2014/main" val="1845115765"/>
                    </a:ext>
                  </a:extLst>
                </a:gridCol>
                <a:gridCol w="1103766">
                  <a:extLst>
                    <a:ext uri="{9D8B030D-6E8A-4147-A177-3AD203B41FA5}">
                      <a16:colId xmlns:a16="http://schemas.microsoft.com/office/drawing/2014/main" val="973266627"/>
                    </a:ext>
                  </a:extLst>
                </a:gridCol>
                <a:gridCol w="1610657">
                  <a:extLst>
                    <a:ext uri="{9D8B030D-6E8A-4147-A177-3AD203B41FA5}">
                      <a16:colId xmlns:a16="http://schemas.microsoft.com/office/drawing/2014/main" val="1872845025"/>
                    </a:ext>
                  </a:extLst>
                </a:gridCol>
              </a:tblGrid>
              <a:tr h="4646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Nazwa JCPW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Elementy chemiczne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071619"/>
                  </a:ext>
                </a:extLst>
              </a:tr>
              <a:tr h="7744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Główna od zlewni </a:t>
                      </a:r>
                      <a:r>
                        <a:rPr lang="pl-PL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zb.</a:t>
                      </a:r>
                      <a:r>
                        <a:rPr lang="pl-P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Kowalskiego do ujścia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stwierdzono przekroczenie środowiskowych norm jakości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364444"/>
                  </a:ext>
                </a:extLst>
              </a:tr>
              <a:tr h="48914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Mała Wełna od Dopływu z Rejowca do ujścia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351641"/>
                  </a:ext>
                </a:extLst>
              </a:tr>
              <a:tr h="48914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Moskawa do Wielkiej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stwierdzono przekroczenie środowiskowych norm jakości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029597"/>
                  </a:ext>
                </a:extLst>
              </a:tr>
              <a:tr h="16304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Potok Junikowski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87796"/>
                  </a:ext>
                </a:extLst>
              </a:tr>
              <a:tr h="32609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Sama do Kanału Lubosińskiego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możliwości wykonania klasyfikacji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175150"/>
                  </a:ext>
                </a:extLst>
              </a:tr>
              <a:tr h="65219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Sama od Kanału Lubosińskiego do Kanału Przybrodzkiego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071745"/>
                  </a:ext>
                </a:extLst>
              </a:tr>
              <a:tr h="16304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Samica Kierska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232583"/>
                  </a:ext>
                </a:extLst>
              </a:tr>
              <a:tr h="16304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Trojanka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511925"/>
                  </a:ext>
                </a:extLst>
              </a:tr>
              <a:tr h="32609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Warta od Kopli do Wełny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017412"/>
                  </a:ext>
                </a:extLst>
              </a:tr>
              <a:tr h="32609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Warta od Młyniska do Kopli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896128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838200" y="1434517"/>
            <a:ext cx="579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Klasyfikacja wskaźników jakości wód rzecznych </a:t>
            </a:r>
            <a:br>
              <a:rPr lang="pl-PL" dirty="0" smtClean="0"/>
            </a:br>
            <a:r>
              <a:rPr lang="pl-PL" dirty="0" smtClean="0"/>
              <a:t>w 2022 r. 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740627" y="1451853"/>
            <a:ext cx="531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Wyniki monitoringu elementów chemicznych w 2022 r.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600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232700" cy="1400530"/>
          </a:xfrm>
        </p:spPr>
        <p:txBody>
          <a:bodyPr/>
          <a:lstStyle/>
          <a:p>
            <a:r>
              <a:rPr lang="pl-PL" dirty="0" smtClean="0"/>
              <a:t>Monitoring jakości wód powierzchniowych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597444"/>
              </p:ext>
            </p:extLst>
          </p:nvPr>
        </p:nvGraphicFramePr>
        <p:xfrm>
          <a:off x="2486621" y="1825626"/>
          <a:ext cx="7218758" cy="4351335"/>
        </p:xfrm>
        <a:graphic>
          <a:graphicData uri="http://schemas.openxmlformats.org/drawingml/2006/table">
            <a:tbl>
              <a:tblPr/>
              <a:tblGrid>
                <a:gridCol w="435134">
                  <a:extLst>
                    <a:ext uri="{9D8B030D-6E8A-4147-A177-3AD203B41FA5}">
                      <a16:colId xmlns:a16="http://schemas.microsoft.com/office/drawing/2014/main" val="2878928691"/>
                    </a:ext>
                  </a:extLst>
                </a:gridCol>
                <a:gridCol w="937211">
                  <a:extLst>
                    <a:ext uri="{9D8B030D-6E8A-4147-A177-3AD203B41FA5}">
                      <a16:colId xmlns:a16="http://schemas.microsoft.com/office/drawing/2014/main" val="927309355"/>
                    </a:ext>
                  </a:extLst>
                </a:gridCol>
                <a:gridCol w="859110">
                  <a:extLst>
                    <a:ext uri="{9D8B030D-6E8A-4147-A177-3AD203B41FA5}">
                      <a16:colId xmlns:a16="http://schemas.microsoft.com/office/drawing/2014/main" val="1148996047"/>
                    </a:ext>
                  </a:extLst>
                </a:gridCol>
                <a:gridCol w="1305401">
                  <a:extLst>
                    <a:ext uri="{9D8B030D-6E8A-4147-A177-3AD203B41FA5}">
                      <a16:colId xmlns:a16="http://schemas.microsoft.com/office/drawing/2014/main" val="282108022"/>
                    </a:ext>
                  </a:extLst>
                </a:gridCol>
                <a:gridCol w="1071099">
                  <a:extLst>
                    <a:ext uri="{9D8B030D-6E8A-4147-A177-3AD203B41FA5}">
                      <a16:colId xmlns:a16="http://schemas.microsoft.com/office/drawing/2014/main" val="3493535947"/>
                    </a:ext>
                  </a:extLst>
                </a:gridCol>
                <a:gridCol w="1115728">
                  <a:extLst>
                    <a:ext uri="{9D8B030D-6E8A-4147-A177-3AD203B41FA5}">
                      <a16:colId xmlns:a16="http://schemas.microsoft.com/office/drawing/2014/main" val="3150462989"/>
                    </a:ext>
                  </a:extLst>
                </a:gridCol>
                <a:gridCol w="1495075">
                  <a:extLst>
                    <a:ext uri="{9D8B030D-6E8A-4147-A177-3AD203B41FA5}">
                      <a16:colId xmlns:a16="http://schemas.microsoft.com/office/drawing/2014/main" val="2223522221"/>
                    </a:ext>
                  </a:extLst>
                </a:gridCol>
              </a:tblGrid>
              <a:tr h="6694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Nazwa JCWP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Klasa elementów biologicznych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Klasa elementów </a:t>
                      </a:r>
                      <a:r>
                        <a:rPr lang="pl-PL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hydromorfologicznych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Klasa elementów fizykochemicznych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Klasa elementów fizykochemicznych - zanieczyszczenia specyficzne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Elementy chemiczne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509119"/>
                  </a:ext>
                </a:extLst>
              </a:tr>
              <a:tr h="5020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Bnińskie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nie spełnia wymagań klasy 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potencjału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stwierdzono przekroczenie środowiskowych norm jakości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21274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Dymaczewskie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nie spełnia wymagań klasy 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możliwości wykonania klasyfikacji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48242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Góreckie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przekroczeń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092268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Kórnickie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potencjału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42896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Niepruszewskie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nie spełnia wymagań klasy 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61273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Skrzynki Duże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potencjału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777024"/>
                  </a:ext>
                </a:extLst>
              </a:tr>
              <a:tr h="5020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Strykowskie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potencjału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stwierdzono przekroczenie środowiskowych norm jakości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84374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Swarzędzkie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potencjału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możliwości wykonania klasyfikacji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55774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Tomickie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brak możliwości wykonania klasyfikacji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83376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Witobelskie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nie spełnia wymagań klasy 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poniżej stanu dobrego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50462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2486621" y="1506022"/>
            <a:ext cx="710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Klasyfikacja wskaźników wód jeziornych w 2022 r. 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86621" y="6244787"/>
            <a:ext cx="339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GIOŚ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7774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771306" cy="1400530"/>
          </a:xfrm>
        </p:spPr>
        <p:txBody>
          <a:bodyPr/>
          <a:lstStyle/>
          <a:p>
            <a:r>
              <a:rPr lang="pl-PL" dirty="0" smtClean="0"/>
              <a:t>Monitoring jakości wód podziemnych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252221"/>
              </p:ext>
            </p:extLst>
          </p:nvPr>
        </p:nvGraphicFramePr>
        <p:xfrm>
          <a:off x="3453379" y="2428635"/>
          <a:ext cx="4599090" cy="3626924"/>
        </p:xfrm>
        <a:graphic>
          <a:graphicData uri="http://schemas.openxmlformats.org/drawingml/2006/table">
            <a:tbl>
              <a:tblPr/>
              <a:tblGrid>
                <a:gridCol w="523806">
                  <a:extLst>
                    <a:ext uri="{9D8B030D-6E8A-4147-A177-3AD203B41FA5}">
                      <a16:colId xmlns:a16="http://schemas.microsoft.com/office/drawing/2014/main" val="3127277725"/>
                    </a:ext>
                  </a:extLst>
                </a:gridCol>
                <a:gridCol w="1367096">
                  <a:extLst>
                    <a:ext uri="{9D8B030D-6E8A-4147-A177-3AD203B41FA5}">
                      <a16:colId xmlns:a16="http://schemas.microsoft.com/office/drawing/2014/main" val="3951631419"/>
                    </a:ext>
                  </a:extLst>
                </a:gridCol>
                <a:gridCol w="1994920">
                  <a:extLst>
                    <a:ext uri="{9D8B030D-6E8A-4147-A177-3AD203B41FA5}">
                      <a16:colId xmlns:a16="http://schemas.microsoft.com/office/drawing/2014/main" val="1239794139"/>
                    </a:ext>
                  </a:extLst>
                </a:gridCol>
                <a:gridCol w="713268">
                  <a:extLst>
                    <a:ext uri="{9D8B030D-6E8A-4147-A177-3AD203B41FA5}">
                      <a16:colId xmlns:a16="http://schemas.microsoft.com/office/drawing/2014/main" val="3058712083"/>
                    </a:ext>
                  </a:extLst>
                </a:gridCol>
              </a:tblGrid>
              <a:tr h="48358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Punkt pomiarowy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Punkt wg bazy MONBADA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Klasa jakości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743464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Czachurki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45502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Czachurki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97727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Borówiec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607672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Borówiec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945501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Pobiedziska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71948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Czerlejnko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710900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Gruszczyn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527235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Głęboczek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927254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Mosina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701652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Biskupice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89533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Kalwy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587456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Buk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696063"/>
                  </a:ext>
                </a:extLst>
              </a:tr>
              <a:tr h="241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Pecna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605086"/>
                  </a:ext>
                </a:extLst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3471119" y="1663567"/>
            <a:ext cx="456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Wyniki klasyfikacji wód podziemnych </a:t>
            </a:r>
            <a:br>
              <a:rPr lang="pl-PL" dirty="0" smtClean="0"/>
            </a:br>
            <a:r>
              <a:rPr lang="pl-PL" dirty="0" smtClean="0"/>
              <a:t>w 2022 r. 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453379" y="6165906"/>
            <a:ext cx="3382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GIOŚ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2936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4688"/>
          </a:xfrm>
        </p:spPr>
        <p:txBody>
          <a:bodyPr/>
          <a:lstStyle/>
          <a:p>
            <a:r>
              <a:rPr lang="pl-PL" dirty="0" smtClean="0"/>
              <a:t>Monitoring hałasu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1" y="1291905"/>
            <a:ext cx="8946541" cy="488099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Wskaźniki hałasu mające </a:t>
            </a:r>
            <a:r>
              <a:rPr lang="pl-PL" dirty="0"/>
              <a:t>zastosowanie </a:t>
            </a:r>
            <a:r>
              <a:rPr lang="pl-PL" dirty="0" smtClean="0"/>
              <a:t>do sporządzania </a:t>
            </a:r>
            <a:r>
              <a:rPr lang="pl-PL" dirty="0"/>
              <a:t>strategicznych map hałasu oraz programów ochrony środowiska przed </a:t>
            </a:r>
            <a:r>
              <a:rPr lang="pl-PL" dirty="0" smtClean="0"/>
              <a:t>hałasem to:</a:t>
            </a:r>
            <a:endParaRPr lang="pl-PL" dirty="0"/>
          </a:p>
          <a:p>
            <a:pPr algn="just"/>
            <a:r>
              <a:rPr lang="pl-PL" dirty="0" smtClean="0"/>
              <a:t>L</a:t>
            </a:r>
            <a:r>
              <a:rPr lang="pl-PL" baseline="-25000" dirty="0" smtClean="0"/>
              <a:t>DWN</a:t>
            </a:r>
            <a:r>
              <a:rPr lang="pl-PL" dirty="0" smtClean="0"/>
              <a:t> </a:t>
            </a:r>
            <a:r>
              <a:rPr lang="pl-PL" dirty="0"/>
              <a:t>- długookresowy średni poziom dźwięku A wyrażony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decybelach (</a:t>
            </a:r>
            <a:r>
              <a:rPr lang="pl-PL" dirty="0" err="1" smtClean="0"/>
              <a:t>dB</a:t>
            </a:r>
            <a:r>
              <a:rPr lang="pl-PL" dirty="0" smtClean="0"/>
              <a:t>) w ciągu </a:t>
            </a:r>
            <a:r>
              <a:rPr lang="pl-PL" dirty="0"/>
              <a:t>wszystkich dób w </a:t>
            </a:r>
            <a:r>
              <a:rPr lang="pl-PL" dirty="0" smtClean="0"/>
              <a:t>roku, 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uwzględnieniem pory </a:t>
            </a:r>
            <a:r>
              <a:rPr lang="pl-PL" dirty="0" smtClean="0"/>
              <a:t>dnia, pory wieczoru oraz </a:t>
            </a:r>
            <a:r>
              <a:rPr lang="pl-PL" dirty="0"/>
              <a:t>pory </a:t>
            </a:r>
            <a:r>
              <a:rPr lang="pl-PL" dirty="0" smtClean="0"/>
              <a:t>nocy; </a:t>
            </a:r>
            <a:br>
              <a:rPr lang="pl-PL" dirty="0" smtClean="0"/>
            </a:br>
            <a:r>
              <a:rPr lang="pl-PL" dirty="0" smtClean="0"/>
              <a:t>służy </a:t>
            </a:r>
            <a:r>
              <a:rPr lang="pl-PL" dirty="0"/>
              <a:t>do określenia ogólnej dokuczliwości hałasu</a:t>
            </a:r>
            <a:r>
              <a:rPr lang="pl-PL" dirty="0" smtClean="0"/>
              <a:t>,</a:t>
            </a:r>
            <a:endParaRPr lang="pl-PL" dirty="0"/>
          </a:p>
          <a:p>
            <a:pPr algn="just"/>
            <a:r>
              <a:rPr lang="pl-PL" dirty="0" smtClean="0"/>
              <a:t>L</a:t>
            </a:r>
            <a:r>
              <a:rPr lang="pl-PL" baseline="-25000" dirty="0" smtClean="0"/>
              <a:t>N</a:t>
            </a:r>
            <a:r>
              <a:rPr lang="pl-PL" dirty="0" smtClean="0"/>
              <a:t> </a:t>
            </a:r>
            <a:r>
              <a:rPr lang="pl-PL" dirty="0"/>
              <a:t>- długookresowy średni poziom dźwięku A, wyrażony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decybelach (</a:t>
            </a:r>
            <a:r>
              <a:rPr lang="pl-PL" dirty="0" err="1"/>
              <a:t>dB</a:t>
            </a:r>
            <a:r>
              <a:rPr lang="pl-PL" dirty="0"/>
              <a:t>), </a:t>
            </a:r>
            <a:r>
              <a:rPr lang="pl-PL" dirty="0" smtClean="0"/>
              <a:t>w </a:t>
            </a:r>
            <a:r>
              <a:rPr lang="pl-PL" dirty="0"/>
              <a:t>ciągu wszystkich pór </a:t>
            </a:r>
            <a:r>
              <a:rPr lang="pl-PL" dirty="0" smtClean="0"/>
              <a:t>nocy; służy </a:t>
            </a:r>
            <a:r>
              <a:rPr lang="pl-PL" dirty="0"/>
              <a:t>do określenia </a:t>
            </a:r>
            <a:r>
              <a:rPr lang="pl-PL" dirty="0" smtClean="0"/>
              <a:t>zaburzeń snu.</a:t>
            </a:r>
          </a:p>
          <a:p>
            <a:pPr marL="0" indent="0" algn="just">
              <a:buNone/>
            </a:pPr>
            <a:r>
              <a:rPr lang="pl-PL" dirty="0" smtClean="0"/>
              <a:t>Wskaźniki hałasu służące do ustalania </a:t>
            </a:r>
            <a:r>
              <a:rPr lang="pl-PL" dirty="0"/>
              <a:t>i kontroli warunków korzystania ze środowiska w odniesieniu do jednej </a:t>
            </a:r>
            <a:r>
              <a:rPr lang="pl-PL" dirty="0" smtClean="0"/>
              <a:t>doby to:</a:t>
            </a:r>
            <a:endParaRPr lang="pl-PL" dirty="0"/>
          </a:p>
          <a:p>
            <a:r>
              <a:rPr lang="pl-PL" dirty="0" smtClean="0"/>
              <a:t>L</a:t>
            </a:r>
            <a:r>
              <a:rPr lang="pl-PL" baseline="-25000" dirty="0" smtClean="0"/>
              <a:t>Aeq</a:t>
            </a:r>
            <a:r>
              <a:rPr lang="pl-PL" dirty="0" smtClean="0"/>
              <a:t> </a:t>
            </a:r>
            <a:r>
              <a:rPr lang="pl-PL" baseline="-25000" dirty="0"/>
              <a:t>D</a:t>
            </a:r>
            <a:r>
              <a:rPr lang="pl-PL" dirty="0"/>
              <a:t> - równoważny poziom dźwięku A dla pory </a:t>
            </a:r>
            <a:r>
              <a:rPr lang="pl-PL" dirty="0" smtClean="0"/>
              <a:t>dnia,</a:t>
            </a:r>
            <a:endParaRPr lang="pl-PL" dirty="0"/>
          </a:p>
          <a:p>
            <a:r>
              <a:rPr lang="pl-PL" dirty="0" smtClean="0"/>
              <a:t>L</a:t>
            </a:r>
            <a:r>
              <a:rPr lang="pl-PL" baseline="-25000" dirty="0" smtClean="0"/>
              <a:t>Aeq</a:t>
            </a:r>
            <a:r>
              <a:rPr lang="pl-PL" dirty="0" smtClean="0"/>
              <a:t> </a:t>
            </a:r>
            <a:r>
              <a:rPr lang="pl-PL" baseline="-25000" dirty="0"/>
              <a:t>N</a:t>
            </a:r>
            <a:r>
              <a:rPr lang="pl-PL" dirty="0"/>
              <a:t> - równoważny poziom dźwięku A dla pory </a:t>
            </a:r>
            <a:r>
              <a:rPr lang="pl-PL" dirty="0" smtClean="0"/>
              <a:t>nocy.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44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4688"/>
          </a:xfrm>
        </p:spPr>
        <p:txBody>
          <a:bodyPr/>
          <a:lstStyle/>
          <a:p>
            <a:r>
              <a:rPr lang="pl-PL" dirty="0" smtClean="0"/>
              <a:t>Monitoring hałasu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1" y="1291905"/>
            <a:ext cx="5216647" cy="4880993"/>
          </a:xfrm>
        </p:spPr>
        <p:txBody>
          <a:bodyPr>
            <a:normAutofit/>
          </a:bodyPr>
          <a:lstStyle/>
          <a:p>
            <a:r>
              <a:rPr lang="pl-PL" sz="2200" dirty="0" smtClean="0"/>
              <a:t>Główna droga </a:t>
            </a:r>
            <a:r>
              <a:rPr lang="pl-PL" sz="2200" dirty="0"/>
              <a:t>- rozumie się przez to drogę, po której przejeżdża rocznie więcej niż 3 miliony </a:t>
            </a:r>
            <a:r>
              <a:rPr lang="pl-PL" sz="2200" dirty="0" smtClean="0"/>
              <a:t>pojazdów.</a:t>
            </a:r>
            <a:endParaRPr lang="pl-PL" sz="2200" dirty="0"/>
          </a:p>
          <a:p>
            <a:r>
              <a:rPr lang="pl-PL" sz="2200" dirty="0" smtClean="0"/>
              <a:t>Główna linia kolejowa </a:t>
            </a:r>
            <a:r>
              <a:rPr lang="pl-PL" sz="2200" dirty="0"/>
              <a:t>- rozumie się przez to linię kolejową, po której przejeżdża rocznie więcej niż 30 tysięcy </a:t>
            </a:r>
            <a:r>
              <a:rPr lang="pl-PL" sz="2200" dirty="0" smtClean="0"/>
              <a:t>pociągów.</a:t>
            </a:r>
            <a:endParaRPr lang="pl-PL" sz="2200" dirty="0"/>
          </a:p>
          <a:p>
            <a:r>
              <a:rPr lang="pl-PL" sz="2200" dirty="0" smtClean="0"/>
              <a:t>Główne lotnisko </a:t>
            </a:r>
            <a:r>
              <a:rPr lang="pl-PL" sz="2200" dirty="0"/>
              <a:t>- rozumie się przez to lotnisko cywilne, na którym rocznie odbywa się więcej niż 50 tysięcy operacji (startów lub lądowań</a:t>
            </a:r>
            <a:r>
              <a:rPr lang="pl-PL" sz="2200" dirty="0" smtClean="0"/>
              <a:t>). </a:t>
            </a: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232" y="1107697"/>
            <a:ext cx="4188076" cy="49911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063232" y="6172898"/>
            <a:ext cx="3850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https</a:t>
            </a:r>
            <a:r>
              <a:rPr lang="pl-PL" sz="1400" dirty="0"/>
              <a:t>://www.autostrada-a2.pl/</a:t>
            </a:r>
          </a:p>
        </p:txBody>
      </p:sp>
    </p:spTree>
    <p:extLst>
      <p:ext uri="{BB962C8B-B14F-4D97-AF65-F5344CB8AC3E}">
        <p14:creationId xmlns:p14="http://schemas.microsoft.com/office/powerpoint/2010/main" val="31245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/>
              <a:t>Organy administracji zajmujące się ochroną i monitoringiem środowiska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1" y="1853248"/>
            <a:ext cx="894654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dirty="0"/>
              <a:t>Na podstawie ustawy z dnia 27 kwietnia 2001 r. Prawo ochrony </a:t>
            </a:r>
            <a:r>
              <a:rPr lang="pl-PL" sz="2200" dirty="0" smtClean="0"/>
              <a:t>środowiska, </a:t>
            </a:r>
            <a:r>
              <a:rPr lang="pl-PL" sz="2200" dirty="0"/>
              <a:t>organami </a:t>
            </a:r>
            <a:r>
              <a:rPr lang="pl-PL" sz="2200" dirty="0" smtClean="0"/>
              <a:t>ochrony </a:t>
            </a:r>
            <a:r>
              <a:rPr lang="pl-PL" sz="2200" dirty="0"/>
              <a:t>środowiska są:</a:t>
            </a:r>
          </a:p>
          <a:p>
            <a:r>
              <a:rPr lang="pl-PL" sz="2200" dirty="0"/>
              <a:t>wójt, burmistrz lub prezydent miasta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starosta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sejmik województwa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marszałek województwa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wojewoda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minister właściwy do spraw klimatu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Generalny Dyrektor Ochrony Środowiska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regionalny dyrektor ochrony środowiska.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15" y="2684358"/>
            <a:ext cx="3581900" cy="34771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68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9854"/>
          </a:xfrm>
        </p:spPr>
        <p:txBody>
          <a:bodyPr/>
          <a:lstStyle/>
          <a:p>
            <a:r>
              <a:rPr lang="pl-PL" dirty="0" smtClean="0"/>
              <a:t>Monitoring hałasu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1" y="1392572"/>
            <a:ext cx="9404723" cy="4939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dirty="0"/>
              <a:t>Strategiczne mapy hałasu stanowią podstawowe źródło danych wykorzystywanych do:</a:t>
            </a:r>
          </a:p>
          <a:p>
            <a:r>
              <a:rPr lang="pl-PL" dirty="0" smtClean="0"/>
              <a:t>opracowania </a:t>
            </a:r>
            <a:r>
              <a:rPr lang="pl-PL" dirty="0"/>
              <a:t>danych dla państwowego monitoringu środowiska;</a:t>
            </a:r>
          </a:p>
          <a:p>
            <a:r>
              <a:rPr lang="pl-PL" dirty="0" smtClean="0"/>
              <a:t>tworzenia </a:t>
            </a:r>
            <a:r>
              <a:rPr lang="pl-PL" dirty="0"/>
              <a:t>i aktualizacji programów ochrony środowiska przed hałasem;</a:t>
            </a:r>
          </a:p>
          <a:p>
            <a:r>
              <a:rPr lang="pl-PL" dirty="0" smtClean="0"/>
              <a:t>planowania strategicznego; </a:t>
            </a:r>
          </a:p>
          <a:p>
            <a:r>
              <a:rPr lang="pl-PL" dirty="0"/>
              <a:t>p</a:t>
            </a:r>
            <a:r>
              <a:rPr lang="pl-PL" dirty="0" smtClean="0"/>
              <a:t>lanowania i zagospodarowania </a:t>
            </a:r>
            <a:r>
              <a:rPr lang="pl-PL" dirty="0"/>
              <a:t>przestrzennego.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Strategiczne </a:t>
            </a:r>
            <a:r>
              <a:rPr lang="pl-PL" dirty="0"/>
              <a:t>mapy hałasu sporządza się </a:t>
            </a:r>
            <a:r>
              <a:rPr lang="pl-PL" dirty="0" smtClean="0"/>
              <a:t>co 5 lat dla</a:t>
            </a:r>
            <a:r>
              <a:rPr lang="pl-PL" dirty="0"/>
              <a:t>:</a:t>
            </a:r>
          </a:p>
          <a:p>
            <a:r>
              <a:rPr lang="pl-PL" dirty="0" smtClean="0"/>
              <a:t>miast </a:t>
            </a:r>
            <a:r>
              <a:rPr lang="pl-PL" dirty="0"/>
              <a:t>o liczbie mieszkańców większej niż 100 tysięcy;</a:t>
            </a:r>
          </a:p>
          <a:p>
            <a:r>
              <a:rPr lang="pl-PL" dirty="0" smtClean="0"/>
              <a:t>głównych </a:t>
            </a:r>
            <a:r>
              <a:rPr lang="pl-PL" dirty="0"/>
              <a:t>dróg;</a:t>
            </a:r>
          </a:p>
          <a:p>
            <a:r>
              <a:rPr lang="pl-PL" dirty="0" smtClean="0"/>
              <a:t>głównych </a:t>
            </a:r>
            <a:r>
              <a:rPr lang="pl-PL" dirty="0"/>
              <a:t>linii kolejowych;</a:t>
            </a:r>
          </a:p>
          <a:p>
            <a:r>
              <a:rPr lang="pl-PL" dirty="0" smtClean="0"/>
              <a:t>głównych </a:t>
            </a:r>
            <a:r>
              <a:rPr lang="pl-PL" dirty="0"/>
              <a:t>lotnisk.</a:t>
            </a:r>
          </a:p>
        </p:txBody>
      </p:sp>
    </p:spTree>
    <p:extLst>
      <p:ext uri="{BB962C8B-B14F-4D97-AF65-F5344CB8AC3E}">
        <p14:creationId xmlns:p14="http://schemas.microsoft.com/office/powerpoint/2010/main" val="27126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9854"/>
          </a:xfrm>
        </p:spPr>
        <p:txBody>
          <a:bodyPr/>
          <a:lstStyle/>
          <a:p>
            <a:r>
              <a:rPr lang="pl-PL" dirty="0" smtClean="0"/>
              <a:t>Monitoring hałasu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1" y="1392572"/>
            <a:ext cx="9404723" cy="493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/>
              <a:t>W programie ochrony środowiska przed hałasem wskazuje się działania ograniczające poziom hałasu w środowisku przedstawiony na strategicznych mapach hałasu:</a:t>
            </a:r>
          </a:p>
          <a:p>
            <a:r>
              <a:rPr lang="pl-PL" sz="2200" dirty="0" smtClean="0"/>
              <a:t>zrealizowane;</a:t>
            </a:r>
            <a:endParaRPr lang="pl-PL" sz="2200" dirty="0"/>
          </a:p>
          <a:p>
            <a:r>
              <a:rPr lang="pl-PL" sz="2200" dirty="0" smtClean="0"/>
              <a:t>planowane </a:t>
            </a:r>
            <a:r>
              <a:rPr lang="pl-PL" sz="2200" dirty="0"/>
              <a:t>do realizacji w ciągu pięciu </a:t>
            </a:r>
            <a:r>
              <a:rPr lang="pl-PL" sz="2200" dirty="0" smtClean="0"/>
              <a:t>lat;</a:t>
            </a:r>
            <a:endParaRPr lang="pl-PL" sz="2200" dirty="0"/>
          </a:p>
          <a:p>
            <a:r>
              <a:rPr lang="pl-PL" sz="2200" dirty="0"/>
              <a:t>planowane do realizacji długoterminowej</a:t>
            </a:r>
          </a:p>
          <a:p>
            <a:pPr marL="0" indent="0">
              <a:buNone/>
            </a:pPr>
            <a:r>
              <a:rPr lang="pl-PL" sz="2200" dirty="0" smtClean="0"/>
              <a:t>- </a:t>
            </a:r>
            <a:r>
              <a:rPr lang="pl-PL" sz="2200" dirty="0"/>
              <a:t>z uwzględnieniem liczby mieszkańców na terenie objętym programem oraz efektywności ekologicznej i ekonomicznej działań programu.</a:t>
            </a:r>
          </a:p>
        </p:txBody>
      </p:sp>
    </p:spTree>
    <p:extLst>
      <p:ext uri="{BB962C8B-B14F-4D97-AF65-F5344CB8AC3E}">
        <p14:creationId xmlns:p14="http://schemas.microsoft.com/office/powerpoint/2010/main" val="26653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hałasu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4293" y="1524411"/>
            <a:ext cx="9541336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dirty="0" smtClean="0"/>
              <a:t>Ze względu na powszechność występowania, zasięg oddziaływania oraz liczbę narażonej ludności, podstawowym źródłem uciążliwości akustycznych jest hałas komunikacyjny. </a:t>
            </a:r>
          </a:p>
          <a:p>
            <a:pPr marL="0" indent="0">
              <a:buNone/>
            </a:pPr>
            <a:r>
              <a:rPr lang="pl-PL" sz="2400" dirty="0" smtClean="0"/>
              <a:t>Przez teren powiatu poznańskiego przebiegają:</a:t>
            </a:r>
          </a:p>
          <a:p>
            <a:r>
              <a:rPr lang="pl-PL" sz="2400" dirty="0" smtClean="0"/>
              <a:t>autostrada A2;</a:t>
            </a:r>
          </a:p>
          <a:p>
            <a:r>
              <a:rPr lang="pl-PL" sz="2400" dirty="0" smtClean="0"/>
              <a:t>drogi krajowe nr 11, nr 5, nr 92; </a:t>
            </a:r>
          </a:p>
          <a:p>
            <a:r>
              <a:rPr lang="pl-PL" sz="2400" dirty="0" smtClean="0"/>
              <a:t>drogi wojewódzkie </a:t>
            </a:r>
            <a:r>
              <a:rPr lang="pl-PL" sz="2400" dirty="0"/>
              <a:t>nr 184, </a:t>
            </a:r>
            <a:r>
              <a:rPr lang="pl-PL" sz="2400" dirty="0" smtClean="0"/>
              <a:t>nr </a:t>
            </a:r>
            <a:r>
              <a:rPr lang="pl-PL" sz="2400" dirty="0"/>
              <a:t>194, </a:t>
            </a:r>
            <a:r>
              <a:rPr lang="pl-PL" sz="2400" dirty="0" smtClean="0"/>
              <a:t>nr 196, </a:t>
            </a:r>
            <a:r>
              <a:rPr lang="pl-PL" sz="2400" dirty="0"/>
              <a:t>nr 307, nr 311, nr </a:t>
            </a:r>
            <a:r>
              <a:rPr lang="pl-PL" sz="2400" dirty="0" smtClean="0"/>
              <a:t>431, </a:t>
            </a:r>
            <a:br>
              <a:rPr lang="pl-PL" sz="2400" dirty="0" smtClean="0"/>
            </a:br>
            <a:r>
              <a:rPr lang="pl-PL" sz="2400" dirty="0" smtClean="0"/>
              <a:t>nr 430, nr 434; </a:t>
            </a:r>
          </a:p>
          <a:p>
            <a:r>
              <a:rPr lang="pl-PL" sz="2400" dirty="0" smtClean="0"/>
              <a:t>linie kolejowe nr 3, nr 271, nr 272, nr 351, nr 353, nr 354, nr 356, nr 357.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25927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hałasu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400" dirty="0" smtClean="0"/>
              <a:t>W zależności od zagospodarowania terenu, dopuszczalny poziom hałasu pochodzącego z dróg </a:t>
            </a:r>
            <a:br>
              <a:rPr lang="pl-PL" sz="2400" dirty="0" smtClean="0"/>
            </a:br>
            <a:r>
              <a:rPr lang="pl-PL" sz="2400" dirty="0" smtClean="0"/>
              <a:t>i linii kolejowych wynosi 50-70 </a:t>
            </a:r>
            <a:r>
              <a:rPr lang="pl-PL" sz="2400" dirty="0" err="1" smtClean="0"/>
              <a:t>dB</a:t>
            </a:r>
            <a:r>
              <a:rPr lang="pl-PL" sz="2400" dirty="0"/>
              <a:t> </a:t>
            </a:r>
            <a:r>
              <a:rPr lang="pl-PL" sz="2400" dirty="0" smtClean="0"/>
              <a:t>dla wskaźnika długookresowego L</a:t>
            </a:r>
            <a:r>
              <a:rPr lang="pl-PL" sz="2400" baseline="-25000" dirty="0" smtClean="0"/>
              <a:t>DWN</a:t>
            </a:r>
            <a:r>
              <a:rPr lang="pl-PL" sz="2400" dirty="0" smtClean="0"/>
              <a:t> (poziom dzienno-wieczorno-nocny) oraz 45-65 </a:t>
            </a:r>
            <a:r>
              <a:rPr lang="pl-PL" sz="2400" dirty="0" err="1" smtClean="0"/>
              <a:t>dB</a:t>
            </a:r>
            <a:r>
              <a:rPr lang="pl-PL" sz="2400" dirty="0" smtClean="0"/>
              <a:t> dla wskaźnika długookresowego L</a:t>
            </a:r>
            <a:r>
              <a:rPr lang="pl-PL" sz="2400" baseline="-25000" dirty="0" smtClean="0"/>
              <a:t>N</a:t>
            </a:r>
            <a:r>
              <a:rPr lang="pl-PL" sz="2400" dirty="0" smtClean="0"/>
              <a:t> (poziom hałasu w porze nocnej). </a:t>
            </a:r>
          </a:p>
          <a:p>
            <a:pPr algn="just"/>
            <a:r>
              <a:rPr lang="pl-PL" sz="2400" dirty="0" smtClean="0"/>
              <a:t>Wyżej wymienione wartości są przekraczane do 15 </a:t>
            </a:r>
            <a:r>
              <a:rPr lang="pl-PL" sz="2400" dirty="0" err="1" smtClean="0"/>
              <a:t>dB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w otoczeniu autostrady i dróg krajowych. W otoczeniu dróg wojewódzkich wskaźniki oceny hałasu są przekraczane w zakresie 1-10 </a:t>
            </a:r>
            <a:r>
              <a:rPr lang="pl-PL" sz="2400" dirty="0" err="1" smtClean="0"/>
              <a:t>dB</a:t>
            </a:r>
            <a:r>
              <a:rPr lang="pl-PL" sz="2400" dirty="0" smtClean="0"/>
              <a:t>, sporadycznie do 15 </a:t>
            </a:r>
            <a:r>
              <a:rPr lang="pl-PL" sz="2400" dirty="0" err="1" smtClean="0"/>
              <a:t>dB</a:t>
            </a:r>
            <a:r>
              <a:rPr lang="pl-PL" sz="2400" dirty="0" smtClean="0"/>
              <a:t>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495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hałasu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8"/>
          <a:stretch/>
        </p:blipFill>
        <p:spPr>
          <a:xfrm>
            <a:off x="2633444" y="1280342"/>
            <a:ext cx="6862894" cy="4836273"/>
          </a:xfrm>
        </p:spPr>
      </p:pic>
      <p:sp>
        <p:nvSpPr>
          <p:cNvPr id="5" name="pole tekstowe 4"/>
          <p:cNvSpPr txBox="1"/>
          <p:nvPr/>
        </p:nvSpPr>
        <p:spPr>
          <a:xfrm>
            <a:off x="2633444" y="6116615"/>
            <a:ext cx="702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Mapa </a:t>
            </a:r>
            <a:r>
              <a:rPr lang="pl-PL" sz="1400" dirty="0" err="1" smtClean="0"/>
              <a:t>imisyjna</a:t>
            </a:r>
            <a:r>
              <a:rPr lang="pl-PL" sz="1400" dirty="0" smtClean="0"/>
              <a:t> dla wskaźnika L</a:t>
            </a:r>
            <a:r>
              <a:rPr lang="pl-PL" sz="1400" baseline="-25000" dirty="0" smtClean="0"/>
              <a:t>DWN</a:t>
            </a:r>
            <a:r>
              <a:rPr lang="pl-PL" sz="1400" dirty="0" smtClean="0"/>
              <a:t> – Autostrada A2, gm. Dopiewo</a:t>
            </a:r>
          </a:p>
          <a:p>
            <a:r>
              <a:rPr lang="pl-PL" sz="1400" dirty="0" smtClean="0"/>
              <a:t>Źródło: autostrada-a2.pl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9355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hałasu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2"/>
          <a:stretch/>
        </p:blipFill>
        <p:spPr>
          <a:xfrm>
            <a:off x="2911561" y="1330675"/>
            <a:ext cx="6777724" cy="4818578"/>
          </a:xfrm>
        </p:spPr>
      </p:pic>
      <p:sp>
        <p:nvSpPr>
          <p:cNvPr id="9" name="pole tekstowe 8"/>
          <p:cNvSpPr txBox="1"/>
          <p:nvPr/>
        </p:nvSpPr>
        <p:spPr>
          <a:xfrm>
            <a:off x="2936148" y="6149253"/>
            <a:ext cx="675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Mapa </a:t>
            </a:r>
            <a:r>
              <a:rPr lang="pl-PL" sz="1400" dirty="0" err="1" smtClean="0"/>
              <a:t>imisyjna</a:t>
            </a:r>
            <a:r>
              <a:rPr lang="pl-PL" sz="1400" dirty="0" smtClean="0"/>
              <a:t> dla wskaźnika L</a:t>
            </a:r>
            <a:r>
              <a:rPr lang="pl-PL" sz="1400" baseline="-25000" dirty="0" smtClean="0"/>
              <a:t>DWN</a:t>
            </a:r>
            <a:r>
              <a:rPr lang="pl-PL" sz="1400" dirty="0" smtClean="0"/>
              <a:t>, DW194, gm. Swarzędz</a:t>
            </a:r>
          </a:p>
          <a:p>
            <a:r>
              <a:rPr lang="pl-PL" sz="1400" dirty="0" smtClean="0"/>
              <a:t>Źródło: Wielkopolski Zarząd Dróg Wojewódzkich w Poznaniu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5615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hałasu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42156" y="1296406"/>
            <a:ext cx="3482130" cy="16474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 smtClean="0"/>
              <a:t>Ze względu na natężenie ruchu pojazdów, strategiczne mapy hałasu zostały wykonane także dla dróg powiatowych. Przekroczenia wartości długookresowych wskaźników oceny hałasu wynoszą maksymalnie10 </a:t>
            </a:r>
            <a:r>
              <a:rPr lang="pl-PL" sz="2400" dirty="0" err="1" smtClean="0"/>
              <a:t>dB</a:t>
            </a:r>
            <a:r>
              <a:rPr lang="pl-PL" sz="2400" dirty="0" smtClean="0"/>
              <a:t>. 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73" y="1187349"/>
            <a:ext cx="7019971" cy="499518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224286" y="6182534"/>
            <a:ext cx="707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Mapa </a:t>
            </a:r>
            <a:r>
              <a:rPr lang="pl-PL" sz="1400" dirty="0" err="1" smtClean="0"/>
              <a:t>imisyjna</a:t>
            </a:r>
            <a:r>
              <a:rPr lang="pl-PL" sz="1400" dirty="0" smtClean="0"/>
              <a:t> dla wskaźnika LDWN, droga powiatowa 2424P, gm. Rokietnica</a:t>
            </a:r>
          </a:p>
          <a:p>
            <a:r>
              <a:rPr lang="pl-PL" sz="1400" dirty="0" smtClean="0"/>
              <a:t>Źródło: Zarząd Dróg Powiatowych w Poznaniu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5322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hałasu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/>
              <a:t>W 2022 r. w ramach działalności kontrolnej prowadzonej przez WIOŚ w Poznaniu dokonano pomiarów poziomu hałasu przemysłowego w otoczeniu 5 zakładów. Ponadto, 7 podmiotów przekazało wyniki pomiarów poziomu hałasu - zgodnie z posiadaną decyzją o dopuszczalnym poziomie hałasu lub pozwoleniem zintegrowanym. W 7 przypadkach odnotowano przekroczenia dopuszczalnych poziomów hałasu – maksymalnie 11,9 </a:t>
            </a:r>
            <a:r>
              <a:rPr lang="pl-PL" sz="2400" dirty="0" err="1" smtClean="0"/>
              <a:t>dB</a:t>
            </a:r>
            <a:r>
              <a:rPr lang="pl-PL" sz="2400" dirty="0" smtClean="0"/>
              <a:t> w ciągu dnia i 7 </a:t>
            </a:r>
            <a:r>
              <a:rPr lang="pl-PL" sz="2400" dirty="0" err="1" smtClean="0"/>
              <a:t>dB</a:t>
            </a:r>
            <a:r>
              <a:rPr lang="pl-PL" sz="2400" dirty="0" smtClean="0"/>
              <a:t> w nocy.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918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pól elektromagnetycznych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7418" y="1935472"/>
            <a:ext cx="8946541" cy="469183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2400" dirty="0"/>
              <a:t>Prowadzący instalację oraz </a:t>
            </a:r>
            <a:r>
              <a:rPr lang="pl-PL" sz="2400" dirty="0" smtClean="0"/>
              <a:t>użytkownicy urządzeń emitujących </a:t>
            </a:r>
            <a:r>
              <a:rPr lang="pl-PL" sz="2400" dirty="0"/>
              <a:t>pola elektromagnetyczne, które są stacjami elektroenergetycznymi lub napowietrznymi liniami elektroenergetycznymi o napięciu znamionowym nie niższym niż 110 </a:t>
            </a:r>
            <a:r>
              <a:rPr lang="pl-PL" sz="2400" dirty="0" err="1"/>
              <a:t>kV</a:t>
            </a:r>
            <a:r>
              <a:rPr lang="pl-PL" sz="2400" dirty="0"/>
              <a:t>, lub instalacjami radiokomunikacyjnymi, radionawigacyjnymi lub radiolokacyjnymi, </a:t>
            </a:r>
            <a:r>
              <a:rPr lang="pl-PL" sz="2400" dirty="0" smtClean="0"/>
              <a:t>emitującymi </a:t>
            </a:r>
            <a:r>
              <a:rPr lang="pl-PL" sz="2400" dirty="0"/>
              <a:t>pola elektromagnetyczne o częstotliwościach od 30 kHz do 300 GHz, są obowiązani do wykonania pomiarów poziomów pól elektromagnetycznych w </a:t>
            </a:r>
            <a:r>
              <a:rPr lang="pl-PL" sz="2400" dirty="0" smtClean="0"/>
              <a:t>środowisku. </a:t>
            </a:r>
          </a:p>
          <a:p>
            <a:pPr marL="0" indent="0" algn="just">
              <a:buNone/>
            </a:pPr>
            <a:endParaRPr lang="pl-PL" sz="2400" dirty="0" smtClean="0"/>
          </a:p>
          <a:p>
            <a:pPr marL="0" indent="0" algn="just">
              <a:buNone/>
            </a:pPr>
            <a:r>
              <a:rPr lang="pl-PL" sz="2400" dirty="0" smtClean="0"/>
              <a:t>Wyniki </a:t>
            </a:r>
            <a:r>
              <a:rPr lang="pl-PL" sz="2400" dirty="0"/>
              <a:t>pomiarów przekazuje się wojewódzkiemu inspektorowi ochrony środowiska i państwowemu wojewódzkiemu inspektorowi sanitarnemu. </a:t>
            </a:r>
          </a:p>
          <a:p>
            <a:pPr marL="0" indent="0" algn="just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29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pól elektromagnetycznych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7418" y="1935472"/>
            <a:ext cx="8946541" cy="46918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/>
              <a:t>Główny Inspektor Ochrony Środowiska prowadzi okresowe badania poziomów pól elektromagnetycznych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w środowisku.</a:t>
            </a:r>
          </a:p>
          <a:p>
            <a:pPr marL="0" indent="0" algn="just">
              <a:buNone/>
            </a:pPr>
            <a:endParaRPr lang="pl-PL" sz="2400" dirty="0"/>
          </a:p>
          <a:p>
            <a:pPr marL="0" indent="0" algn="just">
              <a:buNone/>
            </a:pPr>
            <a:r>
              <a:rPr lang="pl-PL" sz="2400" dirty="0" smtClean="0"/>
              <a:t>Ponadto, Główny </a:t>
            </a:r>
            <a:r>
              <a:rPr lang="pl-PL" sz="2400" dirty="0"/>
              <a:t>Inspektor Ochrony Środowiska </a:t>
            </a:r>
            <a:r>
              <a:rPr lang="pl-PL" sz="2400" dirty="0" smtClean="0"/>
              <a:t>prowadzi rejestr </a:t>
            </a:r>
            <a:r>
              <a:rPr lang="pl-PL" sz="2400" dirty="0"/>
              <a:t>zawierający informacje o terenach, na których stwierdzono przekroczenie dopuszczalnych poziomów pól elektromagnetycznych w </a:t>
            </a:r>
            <a:r>
              <a:rPr lang="pl-PL" sz="2400" dirty="0" smtClean="0"/>
              <a:t>środowisku. </a:t>
            </a:r>
          </a:p>
          <a:p>
            <a:pPr marL="0" indent="0" algn="just">
              <a:buNone/>
            </a:pPr>
            <a:endParaRPr lang="pl-PL" sz="2400" dirty="0"/>
          </a:p>
          <a:p>
            <a:pPr marL="0" indent="0" algn="just">
              <a:buNone/>
            </a:pPr>
            <a:endParaRPr lang="pl-PL" sz="2400" dirty="0" smtClean="0"/>
          </a:p>
          <a:p>
            <a:pPr marL="0" indent="0" algn="just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952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1278" y="678789"/>
            <a:ext cx="9638792" cy="4623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dirty="0" smtClean="0"/>
              <a:t>Na podstawie </a:t>
            </a:r>
            <a:r>
              <a:rPr lang="pl-PL" sz="2200" dirty="0"/>
              <a:t>ustawy z dnia 20 lipca 2017 r. Prawo </a:t>
            </a:r>
            <a:r>
              <a:rPr lang="pl-PL" sz="2200" dirty="0" smtClean="0"/>
              <a:t>wodne,</a:t>
            </a:r>
          </a:p>
          <a:p>
            <a:pPr marL="0" indent="0">
              <a:buNone/>
            </a:pPr>
            <a:r>
              <a:rPr lang="pl-PL" sz="2200" dirty="0" smtClean="0"/>
              <a:t>organami </a:t>
            </a:r>
            <a:r>
              <a:rPr lang="pl-PL" sz="2200" dirty="0"/>
              <a:t>właściwymi w sprawach gospodarowania wodami są</a:t>
            </a:r>
            <a:r>
              <a:rPr lang="pl-PL" sz="2200" dirty="0" smtClean="0"/>
              <a:t>:</a:t>
            </a:r>
            <a:endParaRPr lang="pl-PL" sz="2200" dirty="0"/>
          </a:p>
          <a:p>
            <a:r>
              <a:rPr lang="pl-PL" sz="2200" dirty="0"/>
              <a:t>minister właściwy do spraw gospodarki wodnej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minister właściwy do spraw żeglugi śródlądowej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Prezes Wód Polskich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dyrektor regionalnego zarządu gospodarki wodnej Wód Polskich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 smtClean="0"/>
              <a:t>dyrektor </a:t>
            </a:r>
            <a:r>
              <a:rPr lang="pl-PL" sz="2200" dirty="0"/>
              <a:t>zarządu zlewni Wód Polskich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 smtClean="0"/>
              <a:t>kierownik </a:t>
            </a:r>
            <a:r>
              <a:rPr lang="pl-PL" sz="2200" dirty="0"/>
              <a:t>nadzoru wodnego Wód Polskich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 smtClean="0"/>
              <a:t>dyrektor </a:t>
            </a:r>
            <a:r>
              <a:rPr lang="pl-PL" sz="2200" dirty="0"/>
              <a:t>urzędu morskiego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 smtClean="0"/>
              <a:t>wojewoda;</a:t>
            </a:r>
            <a:endParaRPr lang="pl-PL" sz="2200" dirty="0"/>
          </a:p>
          <a:p>
            <a:r>
              <a:rPr lang="pl-PL" sz="2200" dirty="0" smtClean="0"/>
              <a:t>starosta;</a:t>
            </a:r>
            <a:endParaRPr lang="pl-PL" sz="2200" dirty="0"/>
          </a:p>
          <a:p>
            <a:r>
              <a:rPr lang="pl-PL" sz="2200" dirty="0" smtClean="0"/>
              <a:t>wójt</a:t>
            </a:r>
            <a:r>
              <a:rPr lang="pl-PL" sz="2200" dirty="0"/>
              <a:t>, burmistrz lub prezydent </a:t>
            </a:r>
            <a:r>
              <a:rPr lang="pl-PL" sz="2200" dirty="0" smtClean="0"/>
              <a:t>miasta.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612" y="3624383"/>
            <a:ext cx="2884467" cy="28392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pól elektromagnetycznych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sz="2400" dirty="0" smtClean="0"/>
              <a:t>W 2022 r. wykonano pomiary poziomów natężeń pól elektromagnetycznych w przedziale częstotliwości od        80 MHz do 40 GHz w stałej sieci pomiarowej  w dwóch punktach pomiarowych w Luboniu:</a:t>
            </a:r>
          </a:p>
          <a:p>
            <a:r>
              <a:rPr lang="pl-PL" sz="2400" dirty="0" smtClean="0"/>
              <a:t>Ul. Sikorskiego 30A – 1,7 V/m</a:t>
            </a:r>
          </a:p>
          <a:p>
            <a:r>
              <a:rPr lang="pl-PL" sz="2400" dirty="0" smtClean="0"/>
              <a:t>Ul. Żabikowska 45 - &lt;0,5 V/m</a:t>
            </a:r>
          </a:p>
          <a:p>
            <a:pPr marL="0" indent="0">
              <a:buNone/>
            </a:pPr>
            <a:r>
              <a:rPr lang="pl-PL" sz="2400" dirty="0" smtClean="0"/>
              <a:t>Dla częstotliwości objętych monitoringiem dopuszczalny poziom pól elektromagnetycznych wynosi 28 V/m. </a:t>
            </a:r>
            <a:endParaRPr lang="pl-PL" sz="2400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07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1465"/>
          </a:xfrm>
        </p:spPr>
        <p:txBody>
          <a:bodyPr/>
          <a:lstStyle/>
          <a:p>
            <a:r>
              <a:rPr lang="pl-PL" dirty="0" smtClean="0"/>
              <a:t>Dodatkowe źródła informacji: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111" y="1591523"/>
            <a:ext cx="7977772" cy="4195481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Roczna ocena jakości powietrza w województwie wielkopolskim. Raport wojewódzki za rok </a:t>
            </a:r>
            <a:r>
              <a:rPr lang="pl-PL" dirty="0" smtClean="0"/>
              <a:t>2022</a:t>
            </a:r>
          </a:p>
          <a:p>
            <a:pPr marL="0" indent="0">
              <a:buNone/>
            </a:pPr>
            <a:r>
              <a:rPr lang="pl-PL" dirty="0" smtClean="0"/>
              <a:t>	</a:t>
            </a:r>
            <a:r>
              <a:rPr lang="pl-PL" dirty="0" smtClean="0">
                <a:hlinkClick r:id="rId2"/>
              </a:rPr>
              <a:t>https</a:t>
            </a:r>
            <a:r>
              <a:rPr lang="pl-PL" dirty="0">
                <a:hlinkClick r:id="rId2"/>
              </a:rPr>
              <a:t>://</a:t>
            </a:r>
            <a:r>
              <a:rPr lang="pl-PL" dirty="0" smtClean="0">
                <a:hlinkClick r:id="rId2"/>
              </a:rPr>
              <a:t>powietrze.gios.gov.pl/pjp/rwms/15/publications</a:t>
            </a:r>
            <a:endParaRPr lang="pl-PL" dirty="0" smtClean="0"/>
          </a:p>
          <a:p>
            <a:r>
              <a:rPr lang="pl-PL" dirty="0" smtClean="0"/>
              <a:t>Jakość powietrza na terenie Metropolii Poznań – aplikacja </a:t>
            </a:r>
            <a:r>
              <a:rPr lang="pl-PL" dirty="0" err="1" smtClean="0"/>
              <a:t>HelloCity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 smtClean="0"/>
              <a:t>	</a:t>
            </a:r>
            <a:r>
              <a:rPr lang="pl-PL" dirty="0" smtClean="0">
                <a:hlinkClick r:id="rId3"/>
              </a:rPr>
              <a:t>https://hellocity.pl/</a:t>
            </a:r>
            <a:r>
              <a:rPr lang="pl-PL" dirty="0" smtClean="0"/>
              <a:t> </a:t>
            </a:r>
          </a:p>
          <a:p>
            <a:r>
              <a:rPr lang="pl-PL" dirty="0" smtClean="0"/>
              <a:t>Portal jakości wód powierzchniowych</a:t>
            </a:r>
          </a:p>
          <a:p>
            <a:pPr marL="0" indent="0">
              <a:buNone/>
            </a:pPr>
            <a:r>
              <a:rPr lang="pl-PL" dirty="0" smtClean="0"/>
              <a:t>	</a:t>
            </a:r>
            <a:r>
              <a:rPr lang="pl-PL" dirty="0" smtClean="0">
                <a:hlinkClick r:id="rId4"/>
              </a:rPr>
              <a:t>https</a:t>
            </a:r>
            <a:r>
              <a:rPr lang="pl-PL" dirty="0">
                <a:hlinkClick r:id="rId4"/>
              </a:rPr>
              <a:t>://wody.gios.gov.pl/pjwp</a:t>
            </a:r>
            <a:r>
              <a:rPr lang="pl-PL" dirty="0" smtClean="0">
                <a:hlinkClick r:id="rId4"/>
              </a:rPr>
              <a:t>/</a:t>
            </a:r>
            <a:endParaRPr lang="pl-PL" dirty="0" smtClean="0"/>
          </a:p>
          <a:p>
            <a:r>
              <a:rPr lang="pl-PL" dirty="0" smtClean="0"/>
              <a:t>Monitoring jakości wód podziemnych </a:t>
            </a:r>
          </a:p>
          <a:p>
            <a:pPr marL="0" indent="0">
              <a:buNone/>
            </a:pPr>
            <a:r>
              <a:rPr lang="pl-PL" dirty="0" smtClean="0"/>
              <a:t>	</a:t>
            </a:r>
            <a:r>
              <a:rPr lang="pl-PL" dirty="0" smtClean="0">
                <a:hlinkClick r:id="rId5"/>
              </a:rPr>
              <a:t>https</a:t>
            </a:r>
            <a:r>
              <a:rPr lang="pl-PL" dirty="0">
                <a:hlinkClick r:id="rId5"/>
              </a:rPr>
              <a:t>://</a:t>
            </a:r>
            <a:r>
              <a:rPr lang="pl-PL" dirty="0" smtClean="0">
                <a:hlinkClick r:id="rId5"/>
              </a:rPr>
              <a:t>mjwp.gios.gov.pl/wyniki-badan/wyniki-badan-2022.html</a:t>
            </a:r>
            <a:endParaRPr lang="pl-PL" dirty="0" smtClean="0"/>
          </a:p>
          <a:p>
            <a:r>
              <a:rPr lang="pl-PL" dirty="0" smtClean="0"/>
              <a:t>Strategiczne mapy hałasu 2022 </a:t>
            </a:r>
          </a:p>
          <a:p>
            <a:pPr marL="0" indent="0">
              <a:buNone/>
            </a:pPr>
            <a:r>
              <a:rPr lang="pl-PL" dirty="0" smtClean="0"/>
              <a:t>	</a:t>
            </a:r>
            <a:r>
              <a:rPr lang="pl-PL" dirty="0" smtClean="0">
                <a:hlinkClick r:id="rId6"/>
              </a:rPr>
              <a:t>https</a:t>
            </a:r>
            <a:r>
              <a:rPr lang="pl-PL" dirty="0">
                <a:hlinkClick r:id="rId6"/>
              </a:rPr>
              <a:t>://</a:t>
            </a:r>
            <a:r>
              <a:rPr lang="pl-PL" dirty="0" smtClean="0">
                <a:hlinkClick r:id="rId6"/>
              </a:rPr>
              <a:t>www.gov.pl/web/gddkia/strategiczne-mapy-halasu-2022</a:t>
            </a:r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7918" y="1272219"/>
            <a:ext cx="2701123" cy="504329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930805" y="6375633"/>
            <a:ext cx="3065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aplikacja </a:t>
            </a:r>
            <a:r>
              <a:rPr lang="pl-PL" sz="1400" dirty="0" err="1" smtClean="0"/>
              <a:t>HelloCity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29612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720" y="452718"/>
            <a:ext cx="10930696" cy="1004215"/>
          </a:xfrm>
        </p:spPr>
        <p:txBody>
          <a:bodyPr/>
          <a:lstStyle/>
          <a:p>
            <a:r>
              <a:rPr lang="pl-PL" dirty="0" smtClean="0"/>
              <a:t>Działalność kontrolna – WIOŚ w Poznaniu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9643589"/>
              </p:ext>
            </p:extLst>
          </p:nvPr>
        </p:nvGraphicFramePr>
        <p:xfrm>
          <a:off x="838200" y="2015175"/>
          <a:ext cx="10515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52614071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1536666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038368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Kategoria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Częstotliwość</a:t>
                      </a:r>
                      <a:r>
                        <a:rPr lang="pl-PL" baseline="0" dirty="0" smtClean="0"/>
                        <a:t> kontroli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Liczba podmiotów</a:t>
                      </a:r>
                      <a:r>
                        <a:rPr lang="pl-PL" baseline="0" dirty="0" smtClean="0"/>
                        <a:t> na terenie powiatu poznańskiego w ewidencji WIOŚ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1231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I</a:t>
                      </a:r>
                      <a:r>
                        <a:rPr lang="pl-PL" baseline="0" dirty="0" smtClean="0"/>
                        <a:t> – zakłady o bardzo dużej uciążliwości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co roku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4649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II – zakłady</a:t>
                      </a:r>
                      <a:r>
                        <a:rPr lang="pl-PL" baseline="0" dirty="0" smtClean="0"/>
                        <a:t> o dużej uciążliwości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nie rzadziej niż raz na 3 lata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43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2429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III</a:t>
                      </a:r>
                      <a:r>
                        <a:rPr lang="pl-PL" baseline="0" dirty="0" smtClean="0"/>
                        <a:t> – zakłady o umiarkowanej uciążliwości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decyzja o ujęciu</a:t>
                      </a:r>
                      <a:r>
                        <a:rPr lang="pl-PL" baseline="0" dirty="0" smtClean="0"/>
                        <a:t> w planie kontroli należy do WIOŚ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131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606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IV – zakłady</a:t>
                      </a:r>
                      <a:r>
                        <a:rPr lang="pl-PL" baseline="0" dirty="0" smtClean="0"/>
                        <a:t> o małej uciążliwości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decyzja o ujęciu</a:t>
                      </a:r>
                      <a:r>
                        <a:rPr lang="pl-PL" baseline="0" dirty="0" smtClean="0"/>
                        <a:t> w planie kontroli należy do WIOŚ</a:t>
                      </a:r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874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8265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V – zakłady o znikomej uciążliwości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decyzja o ujęciu</a:t>
                      </a:r>
                      <a:r>
                        <a:rPr lang="pl-PL" baseline="0" dirty="0" smtClean="0"/>
                        <a:t> w planie kontroli należy do WIOŚ</a:t>
                      </a:r>
                      <a:endParaRPr lang="pl-PL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829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961910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838200" y="1295147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Klasyfikacja podmiotów zlokalizowanych na terenie powiatu poznańskiego w ewidencji WIOŚ wg kategorii ryzyka w 2022 r. 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838200" y="6277369"/>
            <a:ext cx="3465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WIOŚ w Poznaniu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769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56531" cy="1141190"/>
          </a:xfrm>
        </p:spPr>
        <p:txBody>
          <a:bodyPr/>
          <a:lstStyle/>
          <a:p>
            <a:r>
              <a:rPr lang="pl-PL" dirty="0" smtClean="0"/>
              <a:t>Działalność kontrolna – WIOŚ w Poznaniu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8479" y="1406965"/>
            <a:ext cx="894654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 smtClean="0"/>
              <a:t>W 2022 r. skontrolowano 194 zakłady na terenie powiatu poznańskiego: </a:t>
            </a:r>
          </a:p>
          <a:p>
            <a:r>
              <a:rPr lang="pl-PL" sz="2400" dirty="0" smtClean="0"/>
              <a:t>zakres – gospodarka wodno-ściekowa, ochrona powietrza, gospodarka odpadami, ochrona przed hałasem;</a:t>
            </a:r>
          </a:p>
          <a:p>
            <a:r>
              <a:rPr lang="pl-PL" sz="2400" dirty="0"/>
              <a:t>w</a:t>
            </a:r>
            <a:r>
              <a:rPr lang="pl-PL" sz="2400" dirty="0" smtClean="0"/>
              <a:t> wyniku 89 kontroli stwierdzono naruszenia przepisów ochrony środowiska;</a:t>
            </a:r>
          </a:p>
          <a:p>
            <a:r>
              <a:rPr lang="pl-PL" sz="2400" dirty="0" smtClean="0"/>
              <a:t>sankcje – 43 kary grzywny (mandat karny), 41 pouczeń, 20 wniosków do sądu, 5 wniosków do organów ścigania (przestępstwo przeciwko środowisku), 53 zarządzenia pokontrolne, 34 decyzje wymierzające administracyjne kary pieniężne na kwotę 499 872 zł.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2278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22307" cy="881132"/>
          </a:xfrm>
        </p:spPr>
        <p:txBody>
          <a:bodyPr/>
          <a:lstStyle/>
          <a:p>
            <a:r>
              <a:rPr lang="pl-PL" dirty="0" smtClean="0"/>
              <a:t>Działalność kontrolna – WIOŚ w Poznaniu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509" y="1908179"/>
            <a:ext cx="7309510" cy="435133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301483" y="1506021"/>
            <a:ext cx="776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Zestawienie liczbowe działań pokontrolnych z podziałem na gminy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38449" y="6292343"/>
            <a:ext cx="4781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WIOŚ w Poznaniu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73286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411563"/>
              </p:ext>
            </p:extLst>
          </p:nvPr>
        </p:nvGraphicFramePr>
        <p:xfrm>
          <a:off x="838200" y="887695"/>
          <a:ext cx="10515600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633">
                  <a:extLst>
                    <a:ext uri="{9D8B030D-6E8A-4147-A177-3AD203B41FA5}">
                      <a16:colId xmlns:a16="http://schemas.microsoft.com/office/drawing/2014/main" val="1288448303"/>
                    </a:ext>
                  </a:extLst>
                </a:gridCol>
                <a:gridCol w="3301767">
                  <a:extLst>
                    <a:ext uri="{9D8B030D-6E8A-4147-A177-3AD203B41FA5}">
                      <a16:colId xmlns:a16="http://schemas.microsoft.com/office/drawing/2014/main" val="214152231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10590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Rodzaj podmiotu/instalacji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Liczba podmiotów</a:t>
                      </a:r>
                      <a:r>
                        <a:rPr lang="pl-PL" sz="1600" baseline="0" dirty="0" smtClean="0"/>
                        <a:t> działających na terenie powiatu poznańskiego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Liczba skontrolowanych</a:t>
                      </a:r>
                      <a:r>
                        <a:rPr lang="pl-PL" sz="1600" baseline="0" dirty="0" smtClean="0"/>
                        <a:t> podmiotów/instalacji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648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Instalacje wymagające posiadania</a:t>
                      </a:r>
                      <a:r>
                        <a:rPr lang="pl-PL" sz="1600" baseline="0" dirty="0" smtClean="0"/>
                        <a:t> pozwolenia zintegrowanego 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58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22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77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Stacje demontażu</a:t>
                      </a:r>
                      <a:r>
                        <a:rPr lang="pl-PL" sz="1600" baseline="0" dirty="0" smtClean="0"/>
                        <a:t> pojazdów wycofywanych z eksploatacji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4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 kontrola</a:t>
                      </a:r>
                      <a:r>
                        <a:rPr lang="pl-PL" sz="1600" baseline="0" dirty="0" smtClean="0"/>
                        <a:t> planowa, 2 kontrole interwencyjne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8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Zakłady przetwarzania zużytego sprzętu</a:t>
                      </a:r>
                      <a:r>
                        <a:rPr lang="pl-PL" sz="1600" baseline="0" dirty="0" smtClean="0"/>
                        <a:t> elektronicznego i elektrycznego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3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3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279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Zakłady</a:t>
                      </a:r>
                      <a:r>
                        <a:rPr lang="pl-PL" sz="1600" baseline="0" dirty="0" smtClean="0"/>
                        <a:t> o dużym ryzyku wystąpienia poważnych awarii (ZDR)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3</a:t>
                      </a:r>
                      <a:endParaRPr lang="pl-PL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l-PL" sz="1600" dirty="0" smtClean="0"/>
                        <a:t>Na terenie powiatu poznańskiego nie wystąpiły zdarzenia o znamionach</a:t>
                      </a:r>
                      <a:r>
                        <a:rPr lang="pl-PL" sz="1600" baseline="0" dirty="0" smtClean="0"/>
                        <a:t> poważnej awarii ani poważne awarie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90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Zakłady</a:t>
                      </a:r>
                      <a:r>
                        <a:rPr lang="pl-PL" sz="1600" baseline="0" dirty="0" smtClean="0"/>
                        <a:t> zwiększonego ryzyka wystąpienia poważnych awarii (ZZR)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4</a:t>
                      </a:r>
                      <a:endParaRPr lang="pl-PL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Oczyszczalnie</a:t>
                      </a:r>
                      <a:r>
                        <a:rPr lang="pl-PL" sz="1600" baseline="0" dirty="0" smtClean="0"/>
                        <a:t> ścieków w aglomeracjach o wielkości równej lub większej niż 10 000 równoważnej liczby mieszkańców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13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2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79216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754310" y="6404575"/>
            <a:ext cx="6921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Źródło: WIOŚ w Poznaniu</a:t>
            </a:r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38200" y="365120"/>
            <a:ext cx="1005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Zestawienie liczbowe przeprowadzonych kontroli według rodzaju podmiotu/instalacji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58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002" y="452718"/>
            <a:ext cx="11887200" cy="830798"/>
          </a:xfrm>
        </p:spPr>
        <p:txBody>
          <a:bodyPr/>
          <a:lstStyle/>
          <a:p>
            <a:r>
              <a:rPr lang="pl-PL" dirty="0" smtClean="0"/>
              <a:t>Działalność kontrolna – Starostwo Powiatowe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87865" y="1346740"/>
            <a:ext cx="6485390" cy="52386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/>
              <a:t>Referat ds. gospodarki odpadami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i </a:t>
            </a:r>
            <a:r>
              <a:rPr lang="pl-PL" sz="2000" b="1" dirty="0"/>
              <a:t>środowiska </a:t>
            </a:r>
            <a:endParaRPr lang="pl-PL" sz="2000" b="1" dirty="0" smtClean="0"/>
          </a:p>
          <a:p>
            <a:pPr marL="0" indent="0">
              <a:buNone/>
            </a:pPr>
            <a:endParaRPr lang="pl-PL" sz="2000" b="1" dirty="0" smtClean="0"/>
          </a:p>
          <a:p>
            <a:pPr marL="0" indent="0">
              <a:buNone/>
            </a:pPr>
            <a:r>
              <a:rPr lang="pl-PL" sz="2000" dirty="0" smtClean="0"/>
              <a:t>W </a:t>
            </a:r>
            <a:r>
              <a:rPr lang="pl-PL" sz="2000" dirty="0"/>
              <a:t>2022 roku przeprowadzono następujące kontrole i oględziny:</a:t>
            </a:r>
          </a:p>
          <a:p>
            <a:r>
              <a:rPr lang="pl-PL" sz="2000" dirty="0"/>
              <a:t>7 kontroli podmiotów posiadających pozwolenia na wytwarzanie odpadów;</a:t>
            </a:r>
          </a:p>
          <a:p>
            <a:r>
              <a:rPr lang="pl-PL" sz="2000" dirty="0"/>
              <a:t>1 kontrola podmiotu posiadającego pozwolenie zintegrowane;</a:t>
            </a:r>
          </a:p>
          <a:p>
            <a:r>
              <a:rPr lang="pl-PL" sz="2000" dirty="0"/>
              <a:t>u</a:t>
            </a:r>
            <a:r>
              <a:rPr lang="pl-PL" sz="2000" dirty="0" smtClean="0"/>
              <a:t>dział </a:t>
            </a:r>
            <a:r>
              <a:rPr lang="pl-PL" sz="2000" dirty="0"/>
              <a:t>upoważnionych pracowników referatu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kontrolach prowadzonych przez WIOŚ –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32 </a:t>
            </a:r>
            <a:r>
              <a:rPr lang="pl-PL" sz="2000" dirty="0"/>
              <a:t>kontrole; </a:t>
            </a:r>
          </a:p>
          <a:p>
            <a:r>
              <a:rPr lang="pl-PL" sz="2000" dirty="0"/>
              <a:t>25 oględzin w toku prowadzonych postępowań administracyjnych.</a:t>
            </a:r>
          </a:p>
          <a:p>
            <a:endParaRPr lang="pl-PL" sz="10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120" t="6141" r="4918" b="8016"/>
          <a:stretch/>
        </p:blipFill>
        <p:spPr>
          <a:xfrm>
            <a:off x="7618950" y="1422240"/>
            <a:ext cx="3120705" cy="228180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5101" t="5895" r="4696" b="6999"/>
          <a:stretch/>
        </p:blipFill>
        <p:spPr>
          <a:xfrm>
            <a:off x="7610561" y="4001294"/>
            <a:ext cx="3129094" cy="2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7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447" y="452718"/>
            <a:ext cx="11887200" cy="931465"/>
          </a:xfrm>
        </p:spPr>
        <p:txBody>
          <a:bodyPr/>
          <a:lstStyle/>
          <a:p>
            <a:r>
              <a:rPr lang="pl-PL" dirty="0" smtClean="0"/>
              <a:t>Działalność kontrolna – Starostwo Powiatowe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048" t="3543" r="4669" b="3917"/>
          <a:stretch/>
        </p:blipFill>
        <p:spPr>
          <a:xfrm>
            <a:off x="838200" y="1921079"/>
            <a:ext cx="2994871" cy="4026716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36440" y="1683011"/>
            <a:ext cx="7125749" cy="470939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4200" b="1" dirty="0"/>
              <a:t>Referat ds. ochrony powietrza, wód i edukacji </a:t>
            </a:r>
            <a:r>
              <a:rPr lang="pl-PL" sz="4200" b="1" dirty="0" smtClean="0"/>
              <a:t>ekologicznej</a:t>
            </a:r>
            <a:endParaRPr lang="pl-PL" sz="4200" b="1" dirty="0"/>
          </a:p>
          <a:p>
            <a:pPr marL="0" indent="0">
              <a:buNone/>
            </a:pPr>
            <a:r>
              <a:rPr lang="pl-PL" sz="4200" dirty="0" smtClean="0"/>
              <a:t>W </a:t>
            </a:r>
            <a:r>
              <a:rPr lang="pl-PL" sz="4200" dirty="0"/>
              <a:t>2022 roku przeprowadzono następujące kontrole </a:t>
            </a:r>
            <a:r>
              <a:rPr lang="pl-PL" sz="4200" dirty="0" smtClean="0"/>
              <a:t/>
            </a:r>
            <a:br>
              <a:rPr lang="pl-PL" sz="4200" dirty="0" smtClean="0"/>
            </a:br>
            <a:r>
              <a:rPr lang="pl-PL" sz="4200" dirty="0" smtClean="0"/>
              <a:t>i </a:t>
            </a:r>
            <a:r>
              <a:rPr lang="pl-PL" sz="4200" dirty="0"/>
              <a:t>oględziny:</a:t>
            </a:r>
          </a:p>
          <a:p>
            <a:r>
              <a:rPr lang="pl-PL" sz="4200" dirty="0"/>
              <a:t>2 kontrole w zakresie wydanych decyzji na wprowadzanie gazów lub pyłów do powietrza; </a:t>
            </a:r>
          </a:p>
          <a:p>
            <a:r>
              <a:rPr lang="pl-PL" sz="4200" dirty="0"/>
              <a:t>9 wezwań do przedstawienia wyników pomiarów wielkości emisji </a:t>
            </a:r>
            <a:r>
              <a:rPr lang="pl-PL" sz="4200" dirty="0" smtClean="0"/>
              <a:t>do </a:t>
            </a:r>
            <a:r>
              <a:rPr lang="pl-PL" sz="4200" dirty="0"/>
              <a:t>powietrza; </a:t>
            </a:r>
          </a:p>
          <a:p>
            <a:r>
              <a:rPr lang="pl-PL" sz="4200" dirty="0"/>
              <a:t>1 oględziny zakładu w toku prowadzonego postępowania administracyjnego; </a:t>
            </a:r>
          </a:p>
          <a:p>
            <a:r>
              <a:rPr lang="pl-PL" sz="4200" dirty="0"/>
              <a:t>7 kontroli trwałości zadania w ramach przyznanych dotacji celowych na likwidację źródeł niskiej emisji; </a:t>
            </a:r>
          </a:p>
          <a:p>
            <a:r>
              <a:rPr lang="pl-PL" sz="4200" dirty="0"/>
              <a:t>10 odbiorów prac melioracyjnych w ramach dotacji celowych udzielanych spółkom wodnym na bieżące utrzymanie wód </a:t>
            </a:r>
            <a:r>
              <a:rPr lang="pl-PL" sz="4200" dirty="0" smtClean="0"/>
              <a:t>i </a:t>
            </a:r>
            <a:r>
              <a:rPr lang="pl-PL" sz="4200" dirty="0"/>
              <a:t>urządzeń wodnych.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43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8114" y="452718"/>
            <a:ext cx="11929163" cy="1082467"/>
          </a:xfrm>
        </p:spPr>
        <p:txBody>
          <a:bodyPr/>
          <a:lstStyle/>
          <a:p>
            <a:r>
              <a:rPr lang="pl-PL" dirty="0" smtClean="0"/>
              <a:t>Działalność kontrolna – Starostwo Powiatowe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Referat ds. ochrony gruntów rolnych</a:t>
            </a:r>
          </a:p>
          <a:p>
            <a:pPr marL="0" indent="0">
              <a:buNone/>
            </a:pPr>
            <a:r>
              <a:rPr lang="pl-PL" sz="2000" dirty="0" smtClean="0"/>
              <a:t>W </a:t>
            </a:r>
            <a:r>
              <a:rPr lang="pl-PL" sz="2000" dirty="0"/>
              <a:t>2022 roku przeprowadzono następujące kontrole i oględziny:</a:t>
            </a:r>
          </a:p>
          <a:p>
            <a:r>
              <a:rPr lang="pl-PL" sz="2000" dirty="0"/>
              <a:t>20 oględzin w zakresie wydanych decyzji o ustaleniu kierunku rekultywacji gruntów, terminu </a:t>
            </a:r>
            <a:r>
              <a:rPr lang="pl-PL" sz="2000" dirty="0" smtClean="0"/>
              <a:t>i </a:t>
            </a:r>
            <a:r>
              <a:rPr lang="pl-PL" sz="2000" dirty="0"/>
              <a:t>osoby zobowiązanej do rekultywacji gruntów; </a:t>
            </a:r>
          </a:p>
          <a:p>
            <a:r>
              <a:rPr lang="pl-PL" sz="2000" dirty="0" smtClean="0"/>
              <a:t>kontrole </a:t>
            </a:r>
            <a:r>
              <a:rPr lang="pl-PL" sz="2000" dirty="0"/>
              <a:t>112 decyzji z zakresu wyłączenia gruntu rolnego </a:t>
            </a:r>
            <a:br>
              <a:rPr lang="pl-PL" sz="2000" dirty="0"/>
            </a:br>
            <a:r>
              <a:rPr lang="pl-PL" sz="2000" dirty="0"/>
              <a:t>z produkcji. 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301" t="3983" r="5097" b="7655"/>
          <a:stretch/>
        </p:blipFill>
        <p:spPr>
          <a:xfrm>
            <a:off x="6096000" y="2039066"/>
            <a:ext cx="3053593" cy="204691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362114" y="2462359"/>
            <a:ext cx="2357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Oględziny w sprawie ustalenia kierunku rekultywacji – złoże Mściszewo KR II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5550" t="6657" r="4883" b="8664"/>
          <a:stretch/>
        </p:blipFill>
        <p:spPr>
          <a:xfrm>
            <a:off x="6096000" y="4434358"/>
            <a:ext cx="3053593" cy="197886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9362114" y="4807317"/>
            <a:ext cx="2785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dirty="0" smtClean="0"/>
              <a:t>Oględziny w sprawie uznania rekultywacji </a:t>
            </a:r>
            <a:br>
              <a:rPr lang="pl-PL" dirty="0" smtClean="0"/>
            </a:br>
            <a:r>
              <a:rPr lang="pl-PL" dirty="0" smtClean="0"/>
              <a:t>za zakończoną – Gołuń, </a:t>
            </a:r>
            <a:br>
              <a:rPr lang="pl-PL" dirty="0" smtClean="0"/>
            </a:br>
            <a:r>
              <a:rPr lang="pl-PL" dirty="0" smtClean="0"/>
              <a:t>gm. Pobiedziska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9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892" y="452718"/>
            <a:ext cx="11957108" cy="923076"/>
          </a:xfrm>
        </p:spPr>
        <p:txBody>
          <a:bodyPr/>
          <a:lstStyle/>
          <a:p>
            <a:r>
              <a:rPr lang="pl-PL" dirty="0" smtClean="0"/>
              <a:t>Działalność kontrolna – Starostwo Powiatowe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780" t="3544" r="4654" b="4109"/>
          <a:stretch/>
        </p:blipFill>
        <p:spPr>
          <a:xfrm>
            <a:off x="847289" y="1582441"/>
            <a:ext cx="3615655" cy="4837706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74672" y="1825625"/>
            <a:ext cx="63791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Referat ds. przyrody i leśnictwa</a:t>
            </a:r>
          </a:p>
          <a:p>
            <a:pPr marL="0" indent="0">
              <a:buNone/>
            </a:pPr>
            <a:r>
              <a:rPr lang="pl-PL" sz="2000" dirty="0" smtClean="0"/>
              <a:t>W </a:t>
            </a:r>
            <a:r>
              <a:rPr lang="pl-PL" sz="2000" dirty="0"/>
              <a:t>2022 roku przeprowadzono następujące kontrole i oględziny:</a:t>
            </a:r>
          </a:p>
          <a:p>
            <a:r>
              <a:rPr lang="pl-PL" sz="2000" dirty="0"/>
              <a:t>80 kontroli dotyczących </a:t>
            </a:r>
            <a:r>
              <a:rPr lang="pl-PL" sz="2000" dirty="0" err="1"/>
              <a:t>nasadzeń</a:t>
            </a:r>
            <a:r>
              <a:rPr lang="pl-PL" sz="2000" dirty="0"/>
              <a:t> drzew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krzewów – dodatkowe 36 kontroli w gminie Pobiedziska </a:t>
            </a:r>
            <a:r>
              <a:rPr lang="pl-PL" sz="2000" dirty="0" smtClean="0"/>
              <a:t>w </a:t>
            </a:r>
            <a:r>
              <a:rPr lang="pl-PL" sz="2000" dirty="0"/>
              <a:t>związku z nieprzesyłaniem sprawozdań z wykonanych </a:t>
            </a:r>
            <a:r>
              <a:rPr lang="pl-PL" sz="2000" dirty="0" err="1"/>
              <a:t>nasadzeń</a:t>
            </a:r>
            <a:r>
              <a:rPr lang="pl-PL" sz="2000" dirty="0"/>
              <a:t>;</a:t>
            </a:r>
          </a:p>
          <a:p>
            <a:r>
              <a:rPr lang="pl-PL" sz="2000" dirty="0"/>
              <a:t>oględziny drzew i krzewów wnioskowanych do usunięcia </a:t>
            </a:r>
            <a:r>
              <a:rPr lang="pl-PL" sz="2000" dirty="0" smtClean="0"/>
              <a:t>(</a:t>
            </a:r>
            <a:r>
              <a:rPr lang="pl-PL" sz="2000" dirty="0"/>
              <a:t>w tym drzew chorych, suchych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uszkodzonych).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56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1278" y="678789"/>
            <a:ext cx="9638792" cy="4623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dirty="0" smtClean="0"/>
              <a:t>Na podstawie </a:t>
            </a:r>
            <a:r>
              <a:rPr lang="pl-PL" sz="2200" dirty="0"/>
              <a:t>ustawy </a:t>
            </a:r>
            <a:r>
              <a:rPr lang="pl-PL" sz="2200" dirty="0" smtClean="0"/>
              <a:t>z </a:t>
            </a:r>
            <a:r>
              <a:rPr lang="pl-PL" sz="2200" dirty="0"/>
              <a:t>dnia 9 czerwca 2011 r. - Prawo geologiczne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i górnicze, organami </a:t>
            </a:r>
            <a:r>
              <a:rPr lang="pl-PL" sz="2200" dirty="0"/>
              <a:t>administracji </a:t>
            </a:r>
            <a:r>
              <a:rPr lang="pl-PL" sz="2200" dirty="0" smtClean="0"/>
              <a:t>geologicznej </a:t>
            </a:r>
            <a:r>
              <a:rPr lang="pl-PL" sz="2200" dirty="0"/>
              <a:t>są</a:t>
            </a:r>
            <a:r>
              <a:rPr lang="pl-PL" sz="2200" dirty="0" smtClean="0"/>
              <a:t>:</a:t>
            </a:r>
            <a:endParaRPr lang="pl-PL" sz="2200" dirty="0"/>
          </a:p>
          <a:p>
            <a:r>
              <a:rPr lang="pl-PL" sz="2200" dirty="0" smtClean="0"/>
              <a:t>minister </a:t>
            </a:r>
            <a:r>
              <a:rPr lang="pl-PL" sz="2200" dirty="0"/>
              <a:t>właściwy do spraw środowiska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marszałkowie województw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starostowie</a:t>
            </a:r>
            <a:r>
              <a:rPr lang="pl-PL" sz="2200" dirty="0" smtClean="0"/>
              <a:t>.</a:t>
            </a:r>
          </a:p>
          <a:p>
            <a:pPr marL="0" indent="0">
              <a:buNone/>
            </a:pPr>
            <a:endParaRPr lang="pl-PL" sz="2200" dirty="0" smtClean="0"/>
          </a:p>
          <a:p>
            <a:pPr marL="0" indent="0">
              <a:buNone/>
            </a:pPr>
            <a:r>
              <a:rPr lang="pl-PL" sz="2200" dirty="0" smtClean="0"/>
              <a:t>Zgodnie z </a:t>
            </a:r>
            <a:r>
              <a:rPr lang="pl-PL" sz="2200" dirty="0"/>
              <a:t>ustawą z dnia 28 września 1991 r. o </a:t>
            </a:r>
            <a:r>
              <a:rPr lang="pl-PL" sz="2200" dirty="0" smtClean="0"/>
              <a:t>lasach, nadzór </a:t>
            </a:r>
            <a:r>
              <a:rPr lang="pl-PL" sz="2200" dirty="0"/>
              <a:t>nad gospodarką leśną </a:t>
            </a:r>
            <a:r>
              <a:rPr lang="pl-PL" sz="2200" dirty="0" smtClean="0"/>
              <a:t>sprawują: </a:t>
            </a:r>
            <a:endParaRPr lang="pl-PL" sz="2200" dirty="0"/>
          </a:p>
          <a:p>
            <a:r>
              <a:rPr lang="pl-PL" sz="2200" dirty="0"/>
              <a:t>minister właściwy do spraw środowiska - w lasach stanowiących własność Skarbu Państwa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starosta - w lasach niestanowiących własności Skarbu Państwa</a:t>
            </a:r>
            <a:r>
              <a:rPr lang="pl-PL" sz="2200" dirty="0" smtClean="0"/>
              <a:t>.</a:t>
            </a:r>
          </a:p>
          <a:p>
            <a:endParaRPr lang="pl-PL" sz="2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330" y="1429169"/>
            <a:ext cx="2567261" cy="18926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82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Ochrona przyrody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67753" y="1240303"/>
            <a:ext cx="5624659" cy="419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 smtClean="0"/>
              <a:t>Formy ochrony przyrody: </a:t>
            </a:r>
          </a:p>
          <a:p>
            <a:r>
              <a:rPr lang="pl-PL" sz="2000" dirty="0" smtClean="0"/>
              <a:t>parki narodowe;</a:t>
            </a:r>
          </a:p>
          <a:p>
            <a:r>
              <a:rPr lang="pl-PL" sz="2000" dirty="0" smtClean="0"/>
              <a:t>parki </a:t>
            </a:r>
            <a:r>
              <a:rPr lang="pl-PL" sz="2000" dirty="0"/>
              <a:t>krajobrazowe; </a:t>
            </a:r>
          </a:p>
          <a:p>
            <a:r>
              <a:rPr lang="pl-PL" sz="2000" dirty="0"/>
              <a:t>r</a:t>
            </a:r>
            <a:r>
              <a:rPr lang="pl-PL" sz="2000" dirty="0" smtClean="0"/>
              <a:t>ezerwaty przyrody; </a:t>
            </a:r>
          </a:p>
          <a:p>
            <a:r>
              <a:rPr lang="pl-PL" sz="2000" dirty="0"/>
              <a:t>o</a:t>
            </a:r>
            <a:r>
              <a:rPr lang="pl-PL" sz="2000" dirty="0" smtClean="0"/>
              <a:t>bszary chronionego krajobrazu;</a:t>
            </a:r>
          </a:p>
          <a:p>
            <a:r>
              <a:rPr lang="pl-PL" sz="2000" dirty="0" smtClean="0"/>
              <a:t>obszary Natura 2000;</a:t>
            </a:r>
          </a:p>
          <a:p>
            <a:r>
              <a:rPr lang="pl-PL" sz="2000" dirty="0"/>
              <a:t>pomniki przyrody; </a:t>
            </a:r>
          </a:p>
          <a:p>
            <a:r>
              <a:rPr lang="pl-PL" sz="2000" dirty="0"/>
              <a:t>stanowiska dokumentacyjne; </a:t>
            </a:r>
          </a:p>
          <a:p>
            <a:r>
              <a:rPr lang="pl-PL" sz="2000" dirty="0"/>
              <a:t>użytki ekologiczne;</a:t>
            </a:r>
          </a:p>
          <a:p>
            <a:r>
              <a:rPr lang="pl-PL" sz="2000" dirty="0"/>
              <a:t>zespoły przyrodniczo-krajobrazowe; </a:t>
            </a:r>
          </a:p>
          <a:p>
            <a:r>
              <a:rPr lang="pl-PL" sz="2000" dirty="0"/>
              <a:t>ochrona gatunkowa roślin, zwierząt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grzybów.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4750" r="35848" b="15652"/>
          <a:stretch/>
        </p:blipFill>
        <p:spPr>
          <a:xfrm>
            <a:off x="6702805" y="1225663"/>
            <a:ext cx="4303552" cy="4050401"/>
          </a:xfrm>
          <a:ln>
            <a:solidFill>
              <a:schemeClr val="tx1"/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6702805" y="5436066"/>
            <a:ext cx="4303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Formy ochrony przyrody na terenie powiatu poznańskiego</a:t>
            </a:r>
            <a:br>
              <a:rPr lang="pl-PL" sz="1400" dirty="0" smtClean="0"/>
            </a:br>
            <a:r>
              <a:rPr lang="pl-PL" sz="1400" dirty="0" smtClean="0"/>
              <a:t>Opracowanie WŚ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45652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Wielkopolski Park Narodowy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321426" y="1760799"/>
            <a:ext cx="4987095" cy="4195763"/>
          </a:xfrm>
        </p:spPr>
        <p:txBody>
          <a:bodyPr>
            <a:noAutofit/>
          </a:bodyPr>
          <a:lstStyle/>
          <a:p>
            <a:r>
              <a:rPr lang="pl-PL" sz="2400" dirty="0" smtClean="0"/>
              <a:t>Utworzony w 1957 r.; </a:t>
            </a:r>
          </a:p>
          <a:p>
            <a:r>
              <a:rPr lang="pl-PL" sz="2400" dirty="0" smtClean="0"/>
              <a:t>Powierzchnia parku – </a:t>
            </a:r>
            <a:br>
              <a:rPr lang="pl-PL" sz="2400" dirty="0" smtClean="0"/>
            </a:br>
            <a:r>
              <a:rPr lang="pl-PL" sz="2400" dirty="0" smtClean="0"/>
              <a:t>7 584 </a:t>
            </a:r>
            <a:r>
              <a:rPr lang="pl-PL" sz="2400" dirty="0"/>
              <a:t>ha,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z </a:t>
            </a:r>
            <a:r>
              <a:rPr lang="pl-PL" sz="2400" dirty="0"/>
              <a:t>wyznaczoną otuliną, która obejmuje powierzchnię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14 </a:t>
            </a:r>
            <a:r>
              <a:rPr lang="pl-PL" sz="2400" dirty="0"/>
              <a:t>840 </a:t>
            </a:r>
            <a:r>
              <a:rPr lang="pl-PL" sz="2400" dirty="0" smtClean="0"/>
              <a:t>ha;</a:t>
            </a:r>
          </a:p>
          <a:p>
            <a:r>
              <a:rPr lang="pl-PL" sz="2400" dirty="0" smtClean="0"/>
              <a:t>Ochrona krajobrazu polodowcowego  (wzgórza morenowe, jeziora rynnowe) </a:t>
            </a:r>
            <a:br>
              <a:rPr lang="pl-PL" sz="2400" dirty="0" smtClean="0"/>
            </a:br>
            <a:r>
              <a:rPr lang="pl-PL" sz="2400" dirty="0" smtClean="0"/>
              <a:t>oraz cennych siedlisk – grądy, bory, obszary bagienne;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53681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151882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Wielkopolski Park Narodowy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0" y="1965951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/>
              <a:t>18 obszarów ochrony ścisłej – m.in. Jezioro Góreckie, Las Mieszany na Morenie, Bagno Dębienko; </a:t>
            </a:r>
          </a:p>
          <a:p>
            <a:r>
              <a:rPr lang="pl-PL" sz="2400" dirty="0"/>
              <a:t>Z</a:t>
            </a:r>
            <a:r>
              <a:rPr lang="pl-PL" sz="2400" dirty="0" smtClean="0"/>
              <a:t>adania </a:t>
            </a:r>
            <a:r>
              <a:rPr lang="pl-PL" sz="2400" dirty="0"/>
              <a:t>ochronne wyznaczone przez Ministra Klimatu i Środowiska Zarządzeniem z dnia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21 </a:t>
            </a:r>
            <a:r>
              <a:rPr lang="pl-PL" sz="2400" dirty="0"/>
              <a:t>stycznia 2022 r. w sprawie zadań ochronnych dla Wielkopolskiego Parku Narodowego na lata 2022-2023 – aktualne zadania co miesiąc publikowane na stronie WPN. 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8" y="2061237"/>
            <a:ext cx="5181600" cy="3452065"/>
          </a:xfrm>
        </p:spPr>
      </p:pic>
      <p:sp>
        <p:nvSpPr>
          <p:cNvPr id="6" name="pole tekstowe 5"/>
          <p:cNvSpPr txBox="1"/>
          <p:nvPr/>
        </p:nvSpPr>
        <p:spPr>
          <a:xfrm>
            <a:off x="872804" y="5721292"/>
            <a:ext cx="511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Jezioro Kociołek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Źródło: https://wielkopolskipn.pl/kraina-jezior/</a:t>
            </a:r>
          </a:p>
        </p:txBody>
      </p:sp>
    </p:spTree>
    <p:extLst>
      <p:ext uri="{BB962C8B-B14F-4D97-AF65-F5344CB8AC3E}">
        <p14:creationId xmlns:p14="http://schemas.microsoft.com/office/powerpoint/2010/main" val="31300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Parki krajobrazowe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sz="2400" dirty="0" smtClean="0"/>
              <a:t>Lednicki Park Krajobrazowy </a:t>
            </a:r>
            <a:br>
              <a:rPr lang="pl-PL" sz="2400" dirty="0" smtClean="0"/>
            </a:br>
            <a:r>
              <a:rPr lang="pl-PL" sz="2400" dirty="0" smtClean="0"/>
              <a:t>(gm. Pobiedziska) – utworzony w 1988 r. celem ochrony dziedzictwa kulturowego i historycznego okolic jeziora Lednica </a:t>
            </a:r>
            <a:br>
              <a:rPr lang="pl-PL" sz="2400" dirty="0" smtClean="0"/>
            </a:br>
            <a:r>
              <a:rPr lang="pl-PL" sz="2400" dirty="0" smtClean="0"/>
              <a:t>oraz cennych ekosystemów z rzadkimi gatunkami roślin </a:t>
            </a:r>
            <a:br>
              <a:rPr lang="pl-PL" sz="2400" dirty="0" smtClean="0"/>
            </a:br>
            <a:r>
              <a:rPr lang="pl-PL" sz="2400" dirty="0" smtClean="0"/>
              <a:t>i zwierząt </a:t>
            </a:r>
          </a:p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14" y="1206952"/>
            <a:ext cx="5096586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Parki krajobrazowe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6303787" y="2052976"/>
            <a:ext cx="4396341" cy="4200245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/>
              <a:t>Park Krajobrazowy Promno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(</a:t>
            </a:r>
            <a:r>
              <a:rPr lang="pl-PL" sz="2400" dirty="0"/>
              <a:t>gm. Pobiedziska i Kostrzyn) – utworzony w 1993 r. celem ochrony </a:t>
            </a:r>
            <a:r>
              <a:rPr lang="pl-PL" sz="2400" dirty="0" smtClean="0"/>
              <a:t>krajobrazu polodowcowego </a:t>
            </a:r>
            <a:br>
              <a:rPr lang="pl-PL" sz="2400" dirty="0" smtClean="0"/>
            </a:br>
            <a:r>
              <a:rPr lang="pl-PL" sz="2400" dirty="0" smtClean="0"/>
              <a:t>oraz </a:t>
            </a:r>
            <a:r>
              <a:rPr lang="pl-PL" sz="2400" dirty="0"/>
              <a:t>zachowania bioróżnorodności ekosystemów leśnych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9300" t="5645" r="9464" b="5141"/>
          <a:stretch/>
        </p:blipFill>
        <p:spPr>
          <a:xfrm>
            <a:off x="819325" y="1404901"/>
            <a:ext cx="5200475" cy="5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Parki krajobrazowe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78145" y="1943129"/>
            <a:ext cx="4396339" cy="4195763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Park Krajobrazowy Puszcza Zielonka (gm. Murowana Goślina, Czerwonak </a:t>
            </a:r>
            <a:br>
              <a:rPr lang="pl-PL" sz="2400" dirty="0" smtClean="0"/>
            </a:br>
            <a:r>
              <a:rPr lang="pl-PL" sz="2400" dirty="0" smtClean="0"/>
              <a:t>i Pobiedziska) – utworzony </a:t>
            </a:r>
            <a:br>
              <a:rPr lang="pl-PL" sz="2400" dirty="0" smtClean="0"/>
            </a:br>
            <a:r>
              <a:rPr lang="pl-PL" sz="2400" dirty="0" smtClean="0"/>
              <a:t>w 1993 r. celem ochrony krajobrazu polodowcowego, ekosystemów leśnych, bagiennych, łąkowych </a:t>
            </a:r>
            <a:br>
              <a:rPr lang="pl-PL" sz="2400" dirty="0" smtClean="0"/>
            </a:br>
            <a:r>
              <a:rPr lang="pl-PL" sz="2400" dirty="0" smtClean="0"/>
              <a:t>oraz walorów kulturowych, w tym traktów historycznych</a:t>
            </a:r>
          </a:p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402" y="1152983"/>
            <a:ext cx="5220429" cy="52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Parki krajobrazowe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6417891" y="2044587"/>
            <a:ext cx="4396341" cy="4200245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/>
              <a:t>Rogaliński Park Krajobrazowy </a:t>
            </a:r>
            <a:r>
              <a:rPr lang="pl-PL" sz="2400" dirty="0" smtClean="0"/>
              <a:t>(</a:t>
            </a:r>
            <a:r>
              <a:rPr lang="pl-PL" sz="2400" dirty="0"/>
              <a:t>gm. Kórnik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i </a:t>
            </a:r>
            <a:r>
              <a:rPr lang="pl-PL" sz="2400" dirty="0"/>
              <a:t>Mosina) – utworzony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w </a:t>
            </a:r>
            <a:r>
              <a:rPr lang="pl-PL" sz="2400" dirty="0"/>
              <a:t>1997 r. celem ochrony skupisk okazałych dębów szypułkowych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oraz </a:t>
            </a:r>
            <a:r>
              <a:rPr lang="pl-PL" sz="2400" dirty="0"/>
              <a:t>zachowania obecnego charakteru doliny Warty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55" y="1424422"/>
            <a:ext cx="5134692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Rezerwaty przyrody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04834" y="1249070"/>
            <a:ext cx="5175849" cy="419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 smtClean="0"/>
              <a:t>Na terenie powiatu poznańskiego utworzono 13 rezerwatów przyrody: </a:t>
            </a:r>
          </a:p>
          <a:p>
            <a:r>
              <a:rPr lang="pl-PL" sz="2000" dirty="0" smtClean="0"/>
              <a:t>Krajkowo (gm. Mosina) – ochrona starorzeczy Warty; </a:t>
            </a:r>
          </a:p>
          <a:p>
            <a:r>
              <a:rPr lang="pl-PL" sz="2000" dirty="0" smtClean="0"/>
              <a:t>Jezioro Dębiniec (gm. Pobiedziska) – ochrona stanowiska kłoci wiechowatej; </a:t>
            </a:r>
          </a:p>
          <a:p>
            <a:r>
              <a:rPr lang="pl-PL" sz="2000" dirty="0" smtClean="0"/>
              <a:t>Klasztorne Modrzewie koło Dąbrówki Kościelnej (gm. Murowana Goślina) – ochrona lasu z udziałem modrzewia europejskiego; </a:t>
            </a:r>
          </a:p>
          <a:p>
            <a:r>
              <a:rPr lang="pl-PL" sz="2000" dirty="0" smtClean="0"/>
              <a:t>Las Mieszany w Nadleśnictwie </a:t>
            </a:r>
            <a:r>
              <a:rPr lang="pl-PL" sz="2000" dirty="0" err="1" smtClean="0"/>
              <a:t>Łopuchówko</a:t>
            </a:r>
            <a:r>
              <a:rPr lang="pl-PL" sz="2000" dirty="0" smtClean="0"/>
              <a:t> (gm. Murowana Goślina) – ochrona lasu grądowego;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581305"/>
            <a:ext cx="5181600" cy="353129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172200" y="5209563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Rezerwat przyrody Krajkowo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Źródło: https://www.mosina.pl/rezerwat-krajkowo-1</a:t>
            </a:r>
          </a:p>
        </p:txBody>
      </p:sp>
    </p:spTree>
    <p:extLst>
      <p:ext uri="{BB962C8B-B14F-4D97-AF65-F5344CB8AC3E}">
        <p14:creationId xmlns:p14="http://schemas.microsoft.com/office/powerpoint/2010/main" val="37373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Rezerwaty przyrody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81" y="1494909"/>
            <a:ext cx="3263503" cy="4351338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654493" y="1519196"/>
            <a:ext cx="5597812" cy="4302764"/>
          </a:xfrm>
        </p:spPr>
        <p:txBody>
          <a:bodyPr>
            <a:normAutofit fontScale="92500" lnSpcReduction="20000"/>
          </a:bodyPr>
          <a:lstStyle/>
          <a:p>
            <a:r>
              <a:rPr lang="pl-PL" sz="2200" dirty="0"/>
              <a:t>Goździk Siny w Grzybnie (gm. Mosina) – ochrona stanowiska goździka sinego; </a:t>
            </a:r>
          </a:p>
          <a:p>
            <a:r>
              <a:rPr lang="pl-PL" sz="2200" dirty="0" err="1"/>
              <a:t>Śnieżycowy</a:t>
            </a:r>
            <a:r>
              <a:rPr lang="pl-PL" sz="2200" dirty="0"/>
              <a:t> Jar (gm. Murowana Goślina) – ochrona stanowiska śnieżycy wiosennej; </a:t>
            </a:r>
          </a:p>
          <a:p>
            <a:r>
              <a:rPr lang="pl-PL" sz="2200" dirty="0"/>
              <a:t>Jezioro Pławno (gm. Murowana Goślina) – ochrona jeziora </a:t>
            </a:r>
            <a:r>
              <a:rPr lang="pl-PL" sz="2200" dirty="0" err="1"/>
              <a:t>ramienicowego</a:t>
            </a:r>
            <a:r>
              <a:rPr lang="pl-PL" sz="2200" dirty="0"/>
              <a:t> i olsów; </a:t>
            </a:r>
          </a:p>
          <a:p>
            <a:r>
              <a:rPr lang="pl-PL" sz="2200" dirty="0" err="1"/>
              <a:t>Gogulec</a:t>
            </a:r>
            <a:r>
              <a:rPr lang="pl-PL" sz="2200" dirty="0"/>
              <a:t> (gm. Suchy Las)- ochrona torfowiska; </a:t>
            </a:r>
          </a:p>
          <a:p>
            <a:r>
              <a:rPr lang="pl-PL" sz="2200" dirty="0"/>
              <a:t>Żywiec Dziewięciolistny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(</a:t>
            </a:r>
            <a:r>
              <a:rPr lang="pl-PL" sz="2200" dirty="0"/>
              <a:t>gm. Murowana Goślina) – ochrona stanowiska żywca dziewięciolistnego </a:t>
            </a:r>
            <a:br>
              <a:rPr lang="pl-PL" sz="2200" dirty="0"/>
            </a:br>
            <a:r>
              <a:rPr lang="pl-PL" sz="2200" dirty="0" smtClean="0"/>
              <a:t>i drzewostanu </a:t>
            </a:r>
            <a:r>
              <a:rPr lang="pl-PL" sz="2200" dirty="0"/>
              <a:t>dębowo-bukowego; </a:t>
            </a: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759205" y="5941358"/>
            <a:ext cx="3895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Śnieżyca wiosenna (</a:t>
            </a:r>
            <a:r>
              <a:rPr lang="pl-PL" sz="1400" i="1" dirty="0" err="1"/>
              <a:t>Leucojum</a:t>
            </a:r>
            <a:r>
              <a:rPr lang="pl-PL" sz="1400" i="1" dirty="0"/>
              <a:t> </a:t>
            </a:r>
            <a:r>
              <a:rPr lang="pl-PL" sz="1400" i="1" dirty="0" err="1"/>
              <a:t>vernum</a:t>
            </a:r>
            <a:r>
              <a:rPr lang="pl-PL" sz="1400" dirty="0" smtClean="0"/>
              <a:t>)</a:t>
            </a:r>
            <a:endParaRPr lang="pl-PL" sz="1200" dirty="0" smtClean="0"/>
          </a:p>
          <a:p>
            <a:r>
              <a:rPr lang="pl-PL" sz="1200" dirty="0" smtClean="0"/>
              <a:t>fot. A. Miszczak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4489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Rezerwaty przyrody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46111" y="1758571"/>
            <a:ext cx="5150682" cy="4195763"/>
          </a:xfrm>
        </p:spPr>
        <p:txBody>
          <a:bodyPr>
            <a:noAutofit/>
          </a:bodyPr>
          <a:lstStyle/>
          <a:p>
            <a:r>
              <a:rPr lang="pl-PL" sz="2000" dirty="0" smtClean="0"/>
              <a:t>Okrąglak (gm. Pobiedziska) – ochrona naturalnych procesów zachodzących w jeziorze Okrąglak; </a:t>
            </a:r>
          </a:p>
          <a:p>
            <a:r>
              <a:rPr lang="pl-PL" sz="2000" dirty="0" smtClean="0"/>
              <a:t>Las Liściasty w </a:t>
            </a:r>
            <a:r>
              <a:rPr lang="pl-PL" sz="2000" dirty="0" err="1" smtClean="0"/>
              <a:t>Promnie</a:t>
            </a:r>
            <a:r>
              <a:rPr lang="pl-PL" sz="2000" dirty="0" smtClean="0"/>
              <a:t> (gm. Pobiedziska) – ochrona lasów grądowych, łęgowych, olsów; </a:t>
            </a:r>
          </a:p>
          <a:p>
            <a:r>
              <a:rPr lang="pl-PL" sz="2000" dirty="0" smtClean="0"/>
              <a:t>Jezioro </a:t>
            </a:r>
            <a:r>
              <a:rPr lang="pl-PL" sz="2000" dirty="0" err="1" smtClean="0"/>
              <a:t>Drążynek</a:t>
            </a:r>
            <a:r>
              <a:rPr lang="pl-PL" sz="2000" dirty="0" smtClean="0"/>
              <a:t> (gm. Pobiedziska) – ochrona roślinności torfowiskowej; </a:t>
            </a:r>
          </a:p>
          <a:p>
            <a:r>
              <a:rPr lang="pl-PL" sz="2000" dirty="0" smtClean="0"/>
              <a:t>Jezioro Czarne (gm. Murowana Goślina) – ochrona jezior Czarne Duże i Czarne Małe oraz torfowisk przejściowych. </a:t>
            </a:r>
            <a:endParaRPr lang="pl-PL" sz="2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06185"/>
            <a:ext cx="5181600" cy="345198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172200" y="5444455"/>
            <a:ext cx="518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Rezerwat Okrąglak, fot. Maciej Gołembowski</a:t>
            </a:r>
            <a:br>
              <a:rPr lang="pl-PL" sz="1400" dirty="0" smtClean="0"/>
            </a:br>
            <a:r>
              <a:rPr lang="pl-PL" sz="1400" dirty="0" smtClean="0"/>
              <a:t>Źródło</a:t>
            </a:r>
            <a:r>
              <a:rPr lang="pl-PL" sz="1400" dirty="0"/>
              <a:t>: https://</a:t>
            </a:r>
            <a:r>
              <a:rPr lang="pl-PL" sz="1400" dirty="0" smtClean="0"/>
              <a:t>czerniejewo.poznan.lasy.gov.pl/rezerwat-okraglak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3647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1278" y="678789"/>
            <a:ext cx="9638792" cy="4623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dirty="0"/>
              <a:t>Zgodnie z ustawą z dnia 16 kwietnia 2004 r. o ochronie przyrody, </a:t>
            </a:r>
            <a:r>
              <a:rPr lang="pl-PL" sz="2200" dirty="0" smtClean="0"/>
              <a:t>organami </a:t>
            </a:r>
            <a:r>
              <a:rPr lang="pl-PL" sz="2200" dirty="0"/>
              <a:t>w zakresie ochrony przyrody </a:t>
            </a:r>
            <a:r>
              <a:rPr lang="pl-PL" sz="2200" dirty="0" smtClean="0"/>
              <a:t>są: </a:t>
            </a:r>
            <a:endParaRPr lang="pl-PL" sz="2200" dirty="0"/>
          </a:p>
          <a:p>
            <a:r>
              <a:rPr lang="pl-PL" sz="2200" dirty="0"/>
              <a:t>minister właściwy do spraw środowiska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Generalny Dyrektor Ochrony Środowiska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wojewoda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regionalny dyrektor ochrony środowiska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marszałek województwa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dyrektor parku narodowego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starosta</a:t>
            </a:r>
            <a:r>
              <a:rPr lang="pl-PL" sz="2200" dirty="0" smtClean="0"/>
              <a:t>;</a:t>
            </a:r>
            <a:endParaRPr lang="pl-PL" sz="2200" dirty="0"/>
          </a:p>
          <a:p>
            <a:r>
              <a:rPr lang="pl-PL" sz="2200" dirty="0"/>
              <a:t>wójt, burmistrz albo prezydent miasta</a:t>
            </a:r>
            <a:r>
              <a:rPr lang="pl-PL" sz="2200" dirty="0" smtClean="0"/>
              <a:t>.</a:t>
            </a:r>
          </a:p>
          <a:p>
            <a:pPr marL="0" indent="0">
              <a:buNone/>
            </a:pPr>
            <a:endParaRPr lang="pl-PL" sz="2200" dirty="0" smtClean="0"/>
          </a:p>
          <a:p>
            <a:pPr marL="0" indent="0">
              <a:buNone/>
            </a:pPr>
            <a:endParaRPr lang="pl-PL" sz="2200" dirty="0" smtClean="0"/>
          </a:p>
        </p:txBody>
      </p:sp>
      <p:grpSp>
        <p:nvGrpSpPr>
          <p:cNvPr id="6" name="Grupa 5"/>
          <p:cNvGrpSpPr/>
          <p:nvPr/>
        </p:nvGrpSpPr>
        <p:grpSpPr>
          <a:xfrm>
            <a:off x="7871493" y="1856277"/>
            <a:ext cx="3485322" cy="3445565"/>
            <a:chOff x="7805232" y="1630017"/>
            <a:chExt cx="3485322" cy="3445565"/>
          </a:xfrm>
        </p:grpSpPr>
        <p:sp>
          <p:nvSpPr>
            <p:cNvPr id="2" name="Owal 1"/>
            <p:cNvSpPr/>
            <p:nvPr/>
          </p:nvSpPr>
          <p:spPr>
            <a:xfrm>
              <a:off x="7805232" y="1630017"/>
              <a:ext cx="3485322" cy="34455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</a:endParaRPr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 rotWithShape="1">
            <a:blip r:embed="rId2"/>
            <a:srcRect l="380" t="6523" r="7976" b="-6523"/>
            <a:stretch/>
          </p:blipFill>
          <p:spPr>
            <a:xfrm>
              <a:off x="7950857" y="2133699"/>
              <a:ext cx="3194072" cy="24382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53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Pozostałe formy </a:t>
            </a:r>
            <a:r>
              <a:rPr lang="pl-PL" smtClean="0"/>
              <a:t>ochrony przyrody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308336"/>
              </p:ext>
            </p:extLst>
          </p:nvPr>
        </p:nvGraphicFramePr>
        <p:xfrm>
          <a:off x="609249" y="2076582"/>
          <a:ext cx="11185672" cy="310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103">
                  <a:extLst>
                    <a:ext uri="{9D8B030D-6E8A-4147-A177-3AD203B41FA5}">
                      <a16:colId xmlns:a16="http://schemas.microsoft.com/office/drawing/2014/main" val="3344024866"/>
                    </a:ext>
                  </a:extLst>
                </a:gridCol>
                <a:gridCol w="385894">
                  <a:extLst>
                    <a:ext uri="{9D8B030D-6E8A-4147-A177-3AD203B41FA5}">
                      <a16:colId xmlns:a16="http://schemas.microsoft.com/office/drawing/2014/main" val="970745598"/>
                    </a:ext>
                  </a:extLst>
                </a:gridCol>
                <a:gridCol w="671119">
                  <a:extLst>
                    <a:ext uri="{9D8B030D-6E8A-4147-A177-3AD203B41FA5}">
                      <a16:colId xmlns:a16="http://schemas.microsoft.com/office/drawing/2014/main" val="613198766"/>
                    </a:ext>
                  </a:extLst>
                </a:gridCol>
                <a:gridCol w="578841">
                  <a:extLst>
                    <a:ext uri="{9D8B030D-6E8A-4147-A177-3AD203B41FA5}">
                      <a16:colId xmlns:a16="http://schemas.microsoft.com/office/drawing/2014/main" val="3159738768"/>
                    </a:ext>
                  </a:extLst>
                </a:gridCol>
                <a:gridCol w="738231">
                  <a:extLst>
                    <a:ext uri="{9D8B030D-6E8A-4147-A177-3AD203B41FA5}">
                      <a16:colId xmlns:a16="http://schemas.microsoft.com/office/drawing/2014/main" val="905915674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1545708382"/>
                    </a:ext>
                  </a:extLst>
                </a:gridCol>
                <a:gridCol w="629174">
                  <a:extLst>
                    <a:ext uri="{9D8B030D-6E8A-4147-A177-3AD203B41FA5}">
                      <a16:colId xmlns:a16="http://schemas.microsoft.com/office/drawing/2014/main" val="3484914773"/>
                    </a:ext>
                  </a:extLst>
                </a:gridCol>
                <a:gridCol w="469784">
                  <a:extLst>
                    <a:ext uri="{9D8B030D-6E8A-4147-A177-3AD203B41FA5}">
                      <a16:colId xmlns:a16="http://schemas.microsoft.com/office/drawing/2014/main" val="879494725"/>
                    </a:ext>
                  </a:extLst>
                </a:gridCol>
                <a:gridCol w="494950">
                  <a:extLst>
                    <a:ext uri="{9D8B030D-6E8A-4147-A177-3AD203B41FA5}">
                      <a16:colId xmlns:a16="http://schemas.microsoft.com/office/drawing/2014/main" val="3626999933"/>
                    </a:ext>
                  </a:extLst>
                </a:gridCol>
                <a:gridCol w="511729">
                  <a:extLst>
                    <a:ext uri="{9D8B030D-6E8A-4147-A177-3AD203B41FA5}">
                      <a16:colId xmlns:a16="http://schemas.microsoft.com/office/drawing/2014/main" val="18134298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2636244159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175427745"/>
                    </a:ext>
                  </a:extLst>
                </a:gridCol>
                <a:gridCol w="805343">
                  <a:extLst>
                    <a:ext uri="{9D8B030D-6E8A-4147-A177-3AD203B41FA5}">
                      <a16:colId xmlns:a16="http://schemas.microsoft.com/office/drawing/2014/main" val="412866136"/>
                    </a:ext>
                  </a:extLst>
                </a:gridCol>
                <a:gridCol w="637564">
                  <a:extLst>
                    <a:ext uri="{9D8B030D-6E8A-4147-A177-3AD203B41FA5}">
                      <a16:colId xmlns:a16="http://schemas.microsoft.com/office/drawing/2014/main" val="216086289"/>
                    </a:ext>
                  </a:extLst>
                </a:gridCol>
                <a:gridCol w="528506">
                  <a:extLst>
                    <a:ext uri="{9D8B030D-6E8A-4147-A177-3AD203B41FA5}">
                      <a16:colId xmlns:a16="http://schemas.microsoft.com/office/drawing/2014/main" val="432322140"/>
                    </a:ext>
                  </a:extLst>
                </a:gridCol>
                <a:gridCol w="427839">
                  <a:extLst>
                    <a:ext uri="{9D8B030D-6E8A-4147-A177-3AD203B41FA5}">
                      <a16:colId xmlns:a16="http://schemas.microsoft.com/office/drawing/2014/main" val="1091734143"/>
                    </a:ext>
                  </a:extLst>
                </a:gridCol>
                <a:gridCol w="595618">
                  <a:extLst>
                    <a:ext uri="{9D8B030D-6E8A-4147-A177-3AD203B41FA5}">
                      <a16:colId xmlns:a16="http://schemas.microsoft.com/office/drawing/2014/main" val="230829207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335088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 dirty="0">
                          <a:effectLst/>
                        </a:rPr>
                        <a:t>gmina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Buk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Czerwonak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Dopiewo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Kleszczewo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Komorniki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Kostrzyn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Kórnik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Luboń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Mosina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Murowana Goślina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</a:rPr>
                        <a:t>Pobiedziska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Puszczykowo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Rokietnica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Stęszew 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Suchy Las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Swarzędz 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Tarnowo Podgórne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653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 dirty="0">
                          <a:effectLst/>
                        </a:rPr>
                        <a:t>parki narodowe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2006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 dirty="0">
                          <a:effectLst/>
                        </a:rPr>
                        <a:t>rezerwaty przyrody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2406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parki krajobrazowe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508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obszary chronionego krajobrazu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119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obszary Natura 2000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8128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pomniki przyrody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20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3941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użytki ekologiczne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-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-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4807896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536193" y="5746459"/>
            <a:ext cx="8733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Opracowanie WŚ na podstawie Centralnego Rejestru Form Ochrony Przyrody</a:t>
            </a:r>
            <a:endParaRPr lang="pl-PL" sz="1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36193" y="1690688"/>
            <a:ext cx="960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Formy ochrony przyrody na terenie powiatu poznańskiego – podział według gmin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22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0145" y="1933866"/>
            <a:ext cx="10515600" cy="2982083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Inne działania </a:t>
            </a:r>
            <a:br>
              <a:rPr lang="pl-PL" dirty="0" smtClean="0"/>
            </a:br>
            <a:r>
              <a:rPr lang="pl-PL" dirty="0" smtClean="0"/>
              <a:t>Wydziału Ochrony Środowiska, </a:t>
            </a:r>
            <a:br>
              <a:rPr lang="pl-PL" dirty="0" smtClean="0"/>
            </a:br>
            <a:r>
              <a:rPr lang="pl-PL" dirty="0" smtClean="0"/>
              <a:t>Rolnictwa i Leśnictwa </a:t>
            </a:r>
            <a:br>
              <a:rPr lang="pl-PL" dirty="0" smtClean="0"/>
            </a:br>
            <a:r>
              <a:rPr lang="pl-PL" dirty="0" smtClean="0"/>
              <a:t>służące ochronie środowiska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82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4284" y="276549"/>
            <a:ext cx="11199302" cy="2139480"/>
          </a:xfrm>
        </p:spPr>
        <p:txBody>
          <a:bodyPr/>
          <a:lstStyle/>
          <a:p>
            <a:pPr algn="ctr"/>
            <a:r>
              <a:rPr lang="pl-PL" dirty="0"/>
              <a:t>Wykonywanie zadań ustawowych przypisanych </a:t>
            </a:r>
            <a:r>
              <a:rPr lang="pl-PL" dirty="0" smtClean="0"/>
              <a:t>Staroście 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zakresu ochrony środowiska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1760" y="2416029"/>
            <a:ext cx="7319393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/>
              <a:t>Zadania Wydziału Ochrony Środowiska, Rolnictwa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i </a:t>
            </a:r>
            <a:r>
              <a:rPr lang="pl-PL" sz="2200" dirty="0"/>
              <a:t>Leśnictwa (WŚ) dotyczą między innymi:</a:t>
            </a:r>
          </a:p>
          <a:p>
            <a:r>
              <a:rPr lang="pl-PL" sz="2200" dirty="0"/>
              <a:t>pozwoleń zintegrowanych;</a:t>
            </a:r>
          </a:p>
          <a:p>
            <a:r>
              <a:rPr lang="pl-PL" sz="2200" dirty="0"/>
              <a:t>pozwoleń na wprowadzanie gazów i pyłów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do </a:t>
            </a:r>
            <a:r>
              <a:rPr lang="pl-PL" sz="2200" dirty="0"/>
              <a:t>powietrza;</a:t>
            </a:r>
          </a:p>
          <a:p>
            <a:r>
              <a:rPr lang="pl-PL" sz="2200" dirty="0"/>
              <a:t>pozwoleń na wytwarzanie odpadów i zezwoleń na prowadzenie działalności w zakresie gospodarowania odpadami;</a:t>
            </a:r>
          </a:p>
          <a:p>
            <a:r>
              <a:rPr lang="pl-PL" sz="2200" dirty="0"/>
              <a:t>nadzoru nad działalnością spółek wodnych</a:t>
            </a:r>
            <a:r>
              <a:rPr lang="pl-PL" sz="2200" dirty="0" smtClean="0"/>
              <a:t>; </a:t>
            </a:r>
          </a:p>
          <a:p>
            <a:r>
              <a:rPr lang="pl-PL" sz="2200" dirty="0"/>
              <a:t>wyłączania gruntów rolnych z produkcji rolniczej;</a:t>
            </a:r>
          </a:p>
          <a:p>
            <a:pPr marL="0" indent="0">
              <a:buNone/>
            </a:pPr>
            <a:endParaRPr lang="pl-PL" sz="2200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60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6387" y="520117"/>
            <a:ext cx="7843547" cy="5989740"/>
          </a:xfrm>
        </p:spPr>
        <p:txBody>
          <a:bodyPr>
            <a:normAutofit/>
          </a:bodyPr>
          <a:lstStyle/>
          <a:p>
            <a:r>
              <a:rPr lang="pl-PL" sz="2200" dirty="0"/>
              <a:t>projektów robót geologicznych i dokumentacji geologicznych, hydrogeologicznych i geologiczno-inżynierskich;</a:t>
            </a:r>
          </a:p>
          <a:p>
            <a:r>
              <a:rPr lang="pl-PL" sz="2200" dirty="0"/>
              <a:t>koncesji na wydobywanie kopalin;</a:t>
            </a:r>
          </a:p>
          <a:p>
            <a:r>
              <a:rPr lang="pl-PL" sz="2200" dirty="0" smtClean="0"/>
              <a:t>rekultywacji </a:t>
            </a:r>
            <a:r>
              <a:rPr lang="pl-PL" sz="2200" dirty="0"/>
              <a:t>gruntów zdewastowanych i zdegradowanych;</a:t>
            </a:r>
          </a:p>
          <a:p>
            <a:r>
              <a:rPr lang="pl-PL" sz="2200" dirty="0"/>
              <a:t>nadzoru nad gospodarką leśną w lasach niestanowiących własności Skarbu Państwa;</a:t>
            </a:r>
          </a:p>
          <a:p>
            <a:r>
              <a:rPr lang="pl-PL" sz="2200" dirty="0" smtClean="0"/>
              <a:t>wydawania </a:t>
            </a:r>
            <a:r>
              <a:rPr lang="pl-PL" sz="2200" dirty="0"/>
              <a:t>zaświadczeń dot. uproszczonych planów urządzenia lasu;</a:t>
            </a:r>
          </a:p>
          <a:p>
            <a:r>
              <a:rPr lang="pl-PL" sz="2200" dirty="0"/>
              <a:t>zezwoleń na usuwanie drzew i krzewów z gruntów będących własnością gmin</a:t>
            </a:r>
            <a:r>
              <a:rPr lang="pl-PL" sz="2200" dirty="0" smtClean="0"/>
              <a:t>;</a:t>
            </a:r>
          </a:p>
          <a:p>
            <a:r>
              <a:rPr lang="pl-PL" sz="2200" dirty="0"/>
              <a:t>prowadzenia rejestru zwierząt gatunków podlegających ograniczeniom na podstawie przepisów UE-CITES;</a:t>
            </a:r>
          </a:p>
          <a:p>
            <a:endParaRPr lang="pl-PL" sz="22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31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7025" y="327172"/>
            <a:ext cx="8267191" cy="5694726"/>
          </a:xfrm>
        </p:spPr>
        <p:txBody>
          <a:bodyPr>
            <a:noAutofit/>
          </a:bodyPr>
          <a:lstStyle/>
          <a:p>
            <a:r>
              <a:rPr lang="pl-PL" sz="2200" dirty="0" smtClean="0"/>
              <a:t>decyzji </a:t>
            </a:r>
            <a:r>
              <a:rPr lang="pl-PL" sz="2200" dirty="0"/>
              <a:t>o dopuszczalnym poziomie hałasu dla podmiotów prowadzących działalność gospodarczą;</a:t>
            </a:r>
          </a:p>
          <a:p>
            <a:r>
              <a:rPr lang="pl-PL" sz="2200" dirty="0"/>
              <a:t>zgłoszeń instalacji mogących negatywnie oddziaływać na środowisko;</a:t>
            </a:r>
          </a:p>
          <a:p>
            <a:r>
              <a:rPr lang="pl-PL" sz="2200" dirty="0" smtClean="0"/>
              <a:t>wydawania </a:t>
            </a:r>
            <a:r>
              <a:rPr lang="pl-PL" sz="2200" dirty="0"/>
              <a:t>kart wędkarskich;</a:t>
            </a:r>
          </a:p>
          <a:p>
            <a:r>
              <a:rPr lang="pl-PL" sz="2200" dirty="0"/>
              <a:t>rejestracji jachtów i innych jednostek pływających;</a:t>
            </a:r>
          </a:p>
          <a:p>
            <a:r>
              <a:rPr lang="pl-PL" sz="2200" dirty="0"/>
              <a:t>udostępniania informacji o środowisku;</a:t>
            </a:r>
          </a:p>
          <a:p>
            <a:r>
              <a:rPr lang="pl-PL" sz="2200" dirty="0" smtClean="0"/>
              <a:t>kontroli </a:t>
            </a:r>
            <a:r>
              <a:rPr lang="pl-PL" sz="2200" dirty="0"/>
              <a:t>przestrzegania przepisów o ochronie środowiska w zakresie objętych właściwością starosty;</a:t>
            </a:r>
          </a:p>
          <a:p>
            <a:r>
              <a:rPr lang="pl-PL" sz="2200" dirty="0"/>
              <a:t>ograniczania lub zakazu używania niektórych rodzajów jednostek pływających;</a:t>
            </a:r>
          </a:p>
          <a:p>
            <a:r>
              <a:rPr lang="pl-PL" sz="2200" dirty="0"/>
              <a:t>tworzenia obszaru ograniczonego użytkowania;</a:t>
            </a:r>
          </a:p>
          <a:p>
            <a:r>
              <a:rPr lang="pl-PL" sz="2200" dirty="0"/>
              <a:t>powiatowego programu ochrony środowiska;</a:t>
            </a:r>
          </a:p>
          <a:p>
            <a:r>
              <a:rPr lang="pl-PL" sz="2200" dirty="0"/>
              <a:t>spraw związanych z finansowaniem ochrony środowiska;</a:t>
            </a:r>
          </a:p>
          <a:p>
            <a:r>
              <a:rPr lang="pl-PL" sz="2200" dirty="0"/>
              <a:t>edukacji ekologicznej</a:t>
            </a:r>
            <a:r>
              <a:rPr lang="pl-PL" sz="2200" dirty="0" smtClean="0"/>
              <a:t>.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18908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9365" y="276550"/>
            <a:ext cx="9210954" cy="1400530"/>
          </a:xfrm>
        </p:spPr>
        <p:txBody>
          <a:bodyPr/>
          <a:lstStyle/>
          <a:p>
            <a:r>
              <a:rPr lang="pl-PL" sz="3500" dirty="0" smtClean="0"/>
              <a:t>Wydawanie decyzji administracyjnych, postanowień, zaświadczeń i opinii, przygotowywanie dokumentów </a:t>
            </a:r>
            <a:br>
              <a:rPr lang="pl-PL" sz="3500" dirty="0" smtClean="0"/>
            </a:br>
            <a:r>
              <a:rPr lang="pl-PL" sz="3500" dirty="0" smtClean="0"/>
              <a:t>w trybie ustaw:</a:t>
            </a:r>
            <a:endParaRPr lang="pl-PL" sz="3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9365" y="2707259"/>
            <a:ext cx="8946541" cy="3769042"/>
          </a:xfrm>
        </p:spPr>
        <p:txBody>
          <a:bodyPr/>
          <a:lstStyle/>
          <a:p>
            <a:r>
              <a:rPr lang="pl-PL" sz="2200" dirty="0"/>
              <a:t>z dnia 27 kwietnia 2001 r. Prawo ochrony środowiska;</a:t>
            </a:r>
          </a:p>
          <a:p>
            <a:r>
              <a:rPr lang="pl-PL" sz="2200" dirty="0"/>
              <a:t>z dnia 14 grudnia 2012 r. o odpadach;</a:t>
            </a:r>
          </a:p>
          <a:p>
            <a:r>
              <a:rPr lang="pl-PL" sz="2200" dirty="0"/>
              <a:t>z dnia 9 czerwca 2011 r. Prawo geologiczne i górnicze;</a:t>
            </a:r>
          </a:p>
          <a:p>
            <a:r>
              <a:rPr lang="pl-PL" sz="2200" dirty="0"/>
              <a:t>z dnia 28 września 1991 r. o lasach;</a:t>
            </a:r>
          </a:p>
          <a:p>
            <a:r>
              <a:rPr lang="pl-PL" sz="2200" dirty="0"/>
              <a:t>z dnia 13 października 1995 r. Prawo łowieckie; </a:t>
            </a:r>
          </a:p>
          <a:p>
            <a:r>
              <a:rPr lang="pl-PL" sz="2200" dirty="0"/>
              <a:t>z dnia 16 kwietnia 2004 r. o ochronie przyrody;</a:t>
            </a:r>
          </a:p>
          <a:p>
            <a:r>
              <a:rPr lang="pl-PL" sz="2200" dirty="0"/>
              <a:t>z dnia 28 marca 2003 r. o transporcie kolejowym;</a:t>
            </a:r>
          </a:p>
          <a:p>
            <a:r>
              <a:rPr lang="pl-PL" sz="2200" dirty="0"/>
              <a:t>z dnia 3 lutego 1995 r. o ochronie gruntów rolnych i leśnych;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27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7752" y="897622"/>
            <a:ext cx="8946541" cy="5417890"/>
          </a:xfrm>
        </p:spPr>
        <p:txBody>
          <a:bodyPr>
            <a:normAutofit lnSpcReduction="10000"/>
          </a:bodyPr>
          <a:lstStyle/>
          <a:p>
            <a:r>
              <a:rPr lang="pl-PL" sz="2200" dirty="0"/>
              <a:t>z dnia 20 lipca 2017 r. Prawo wodne; </a:t>
            </a:r>
          </a:p>
          <a:p>
            <a:r>
              <a:rPr lang="pl-PL" sz="2200" dirty="0"/>
              <a:t>z dnia 18 kwietnia 1985 r. o rybactwie śródlądowym;</a:t>
            </a:r>
          </a:p>
          <a:p>
            <a:r>
              <a:rPr lang="pl-PL" sz="2200" dirty="0"/>
              <a:t>z dnia 12 kwietnia 2018 r. o rejestracji jachtów i innych jednostek pływających o długości do 24 m;</a:t>
            </a:r>
          </a:p>
          <a:p>
            <a:r>
              <a:rPr lang="pl-PL" sz="2200" dirty="0"/>
              <a:t>z dnia 3 października 2008 r. o udostępnianiu informacji </a:t>
            </a:r>
            <a:br>
              <a:rPr lang="pl-PL" sz="2200" dirty="0"/>
            </a:br>
            <a:r>
              <a:rPr lang="pl-PL" sz="2200" dirty="0"/>
              <a:t>o środowisku i jego ochronie, udziale społeczeństwa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w </a:t>
            </a:r>
            <a:r>
              <a:rPr lang="pl-PL" sz="2200" dirty="0"/>
              <a:t>ochronie środowiska oraz o ocenach oddziaływania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na </a:t>
            </a:r>
            <a:r>
              <a:rPr lang="pl-PL" sz="2200" dirty="0"/>
              <a:t>środowisko;</a:t>
            </a:r>
          </a:p>
          <a:p>
            <a:r>
              <a:rPr lang="pl-PL" sz="2200" dirty="0"/>
              <a:t>z dnia 12 czerwca 2015 r. o systemie handlu uprawnieniami </a:t>
            </a:r>
            <a:br>
              <a:rPr lang="pl-PL" sz="2200" dirty="0"/>
            </a:br>
            <a:r>
              <a:rPr lang="pl-PL" sz="2200" dirty="0"/>
              <a:t>do emisji gazów cieplarnianych;</a:t>
            </a:r>
          </a:p>
          <a:p>
            <a:r>
              <a:rPr lang="pl-PL" sz="2200" dirty="0"/>
              <a:t>z dnia 29 czerwca 2007 r. o międzynarodowym przemieszczaniu odpadów;</a:t>
            </a:r>
          </a:p>
          <a:p>
            <a:r>
              <a:rPr lang="pl-PL" sz="2200" dirty="0"/>
              <a:t>z dnia 27 marca 2003 r. o planowaniu i zagospodarowaniu przestrzennym.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55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7054" y="419162"/>
            <a:ext cx="10561581" cy="1275414"/>
          </a:xfrm>
        </p:spPr>
        <p:txBody>
          <a:bodyPr/>
          <a:lstStyle/>
          <a:p>
            <a:pPr algn="ctr"/>
            <a:r>
              <a:rPr lang="pl-PL" sz="3200" dirty="0"/>
              <a:t>Liczba wydanych dokumentów w Wydziale Ochrony Środowiska, Rolnictwa i Leśnictwa w 2022 r.</a:t>
            </a:r>
            <a:br>
              <a:rPr lang="pl-PL" sz="3200" dirty="0"/>
            </a:br>
            <a:endParaRPr lang="pl-PL" sz="32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362780"/>
              </p:ext>
            </p:extLst>
          </p:nvPr>
        </p:nvGraphicFramePr>
        <p:xfrm>
          <a:off x="1195592" y="1694576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1224793" y="6031684"/>
            <a:ext cx="24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Opracowanie WŚ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838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Edukacja ekologiczna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46111" y="1506901"/>
            <a:ext cx="4630564" cy="47494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100" b="1" dirty="0"/>
              <a:t>Konferencja z zakresu ochrony środowiska</a:t>
            </a:r>
          </a:p>
          <a:p>
            <a:pPr marL="0" indent="0">
              <a:buNone/>
            </a:pPr>
            <a:r>
              <a:rPr lang="pl-PL" sz="2100" dirty="0" smtClean="0"/>
              <a:t>W </a:t>
            </a:r>
            <a:r>
              <a:rPr lang="pl-PL" sz="2100" dirty="0"/>
              <a:t>dniach 13-14 września 2022 r. </a:t>
            </a:r>
            <a:r>
              <a:rPr lang="pl-PL" sz="2100" dirty="0" smtClean="0"/>
              <a:t/>
            </a:r>
            <a:br>
              <a:rPr lang="pl-PL" sz="2100" dirty="0" smtClean="0"/>
            </a:br>
            <a:r>
              <a:rPr lang="pl-PL" sz="2100" dirty="0" smtClean="0"/>
              <a:t>w </a:t>
            </a:r>
            <a:r>
              <a:rPr lang="pl-PL" sz="2100" dirty="0"/>
              <a:t>Hotelu Łężeczki odbyła się konferencja z zakresu ochrony środowiska dla sołtysów powiatu poznańskiego. Jej celem było przedstawienie wybranych zagadnień dotyczących ekologii, zwłaszcza do działań służących poprawie jakości powietrza, ochronie przyrody i racjonalnemu gospodarowania energią, a także wymiana doświadczeń i dobrych praktyk w tym zakresie.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750" t="6012" r="5576" b="9332"/>
          <a:stretch/>
        </p:blipFill>
        <p:spPr>
          <a:xfrm>
            <a:off x="6350465" y="1281518"/>
            <a:ext cx="3700369" cy="2387845"/>
          </a:xfrm>
          <a:prstGeom prst="rect">
            <a:avLst/>
          </a:prstGeom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77" y="3804719"/>
            <a:ext cx="3700557" cy="245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6350277" y="6391693"/>
            <a:ext cx="3095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fot. A. Miszczak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6974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Edukacja ekologiczna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99647" y="1313518"/>
            <a:ext cx="5397652" cy="52466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300" b="1" dirty="0"/>
              <a:t>Szkolenie z zakresu ochrony i zagrożeń środowiska</a:t>
            </a:r>
          </a:p>
          <a:p>
            <a:pPr marL="0" indent="0">
              <a:buNone/>
            </a:pPr>
            <a:r>
              <a:rPr lang="pl-PL" sz="2300" dirty="0" smtClean="0"/>
              <a:t>W </a:t>
            </a:r>
            <a:r>
              <a:rPr lang="pl-PL" sz="2300" dirty="0"/>
              <a:t>dniach 29-30 maja 2023 r. w Hotelu Łężeczki odbyło się szkolenie z zakresu ochrony </a:t>
            </a:r>
            <a:r>
              <a:rPr lang="pl-PL" sz="2300" dirty="0" smtClean="0"/>
              <a:t>i </a:t>
            </a:r>
            <a:r>
              <a:rPr lang="pl-PL" sz="2300" dirty="0"/>
              <a:t>zagrożeń środowiska dla służb mundurowych. W trakcie szkolenia poruszono zagadnienia dotyczące m.in. zapewnienia dobrostanu zwierzętom gospodarskim, zasad organizacji polowań oraz wymagań dotyczących sprzętu wodnego na drogach wodnych. Pracownicy Wydziału ochrony środowiska przedstawili także działania powiatu poznańskiego w zakresie ograniczania niskiej emisji oraz ochrony drzew i krzewów w przestrzeni publicznej. 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05" y="1313518"/>
            <a:ext cx="3264552" cy="244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04" y="3969258"/>
            <a:ext cx="3264551" cy="244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1602108" y="6417671"/>
            <a:ext cx="3095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fot. A. Miszczak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1811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1278" y="678789"/>
            <a:ext cx="9638792" cy="4623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dirty="0" smtClean="0"/>
              <a:t>Na </a:t>
            </a:r>
            <a:r>
              <a:rPr lang="pl-PL" sz="2200" dirty="0"/>
              <a:t>podstawie ustawy z dnia 20 lipca 1991 r. o Inspekcji Ochrony Środowiska, </a:t>
            </a:r>
            <a:r>
              <a:rPr lang="pl-PL" sz="2200" dirty="0" smtClean="0"/>
              <a:t>organami </a:t>
            </a:r>
            <a:r>
              <a:rPr lang="pl-PL" sz="2200" dirty="0"/>
              <a:t>Inspekcji Ochrony Środowiska są:</a:t>
            </a:r>
          </a:p>
          <a:p>
            <a:r>
              <a:rPr lang="pl-PL" sz="2200" dirty="0" smtClean="0"/>
              <a:t>Główny </a:t>
            </a:r>
            <a:r>
              <a:rPr lang="pl-PL" sz="2200" dirty="0"/>
              <a:t>Inspektor Ochrony Środowiska;</a:t>
            </a:r>
          </a:p>
          <a:p>
            <a:r>
              <a:rPr lang="pl-PL" sz="2200" dirty="0"/>
              <a:t>wojewódzki inspektor ochrony środowiska jako organ rządowej administracji zespolonej w województwie.</a:t>
            </a:r>
          </a:p>
          <a:p>
            <a:pPr marL="0" indent="0">
              <a:buNone/>
            </a:pPr>
            <a:endParaRPr lang="pl-PL" sz="2200" dirty="0" smtClean="0"/>
          </a:p>
          <a:p>
            <a:pPr marL="0" indent="0">
              <a:buNone/>
            </a:pPr>
            <a:endParaRPr lang="pl-PL" sz="2200" dirty="0" smtClean="0"/>
          </a:p>
          <a:p>
            <a:pPr marL="0" indent="0">
              <a:buNone/>
            </a:pPr>
            <a:r>
              <a:rPr lang="pl-PL" sz="2200" dirty="0" smtClean="0"/>
              <a:t>Do głównych zadań Inspekcji Ochrony Środowiska należą: </a:t>
            </a:r>
          </a:p>
          <a:p>
            <a:r>
              <a:rPr lang="pl-PL" sz="2200" dirty="0" smtClean="0"/>
              <a:t>kontrola podmiotów korzystających ze środowiska – kompetencja WIOŚ; </a:t>
            </a:r>
          </a:p>
          <a:p>
            <a:r>
              <a:rPr lang="pl-PL" sz="2200" dirty="0" smtClean="0"/>
              <a:t>prowadzenie państwowego monitoringu środowiska i działalności laboratoryjnej – kompetencja GIOŚ. </a:t>
            </a:r>
          </a:p>
          <a:p>
            <a:pPr marL="0" indent="0">
              <a:buNone/>
            </a:pPr>
            <a:endParaRPr lang="pl-PL" sz="2200" dirty="0" smtClean="0"/>
          </a:p>
        </p:txBody>
      </p:sp>
      <p:grpSp>
        <p:nvGrpSpPr>
          <p:cNvPr id="5" name="Grupa 4"/>
          <p:cNvGrpSpPr/>
          <p:nvPr/>
        </p:nvGrpSpPr>
        <p:grpSpPr>
          <a:xfrm>
            <a:off x="9535212" y="2087252"/>
            <a:ext cx="2186609" cy="2027583"/>
            <a:chOff x="9389438" y="2113757"/>
            <a:chExt cx="2186609" cy="2027583"/>
          </a:xfrm>
        </p:grpSpPr>
        <p:sp>
          <p:nvSpPr>
            <p:cNvPr id="4" name="Owal 3"/>
            <p:cNvSpPr/>
            <p:nvPr/>
          </p:nvSpPr>
          <p:spPr>
            <a:xfrm>
              <a:off x="9389438" y="2113757"/>
              <a:ext cx="2186609" cy="202758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55123" y="2451650"/>
              <a:ext cx="1255238" cy="13517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262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972286"/>
            <a:ext cx="12192000" cy="821263"/>
          </a:xfrm>
          <a:noFill/>
        </p:spPr>
        <p:txBody>
          <a:bodyPr/>
          <a:lstStyle/>
          <a:p>
            <a:pPr algn="ctr"/>
            <a:r>
              <a:rPr lang="pl-PL" sz="5400" dirty="0" smtClean="0">
                <a:solidFill>
                  <a:schemeClr val="tx1"/>
                </a:solidFill>
              </a:rPr>
              <a:t>Dziękuję za uwagę!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																				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9051721" y="6117665"/>
            <a:ext cx="314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Małgorzata </a:t>
            </a:r>
            <a:r>
              <a:rPr lang="pl-PL" dirty="0" smtClean="0"/>
              <a:t>Waligórska</a:t>
            </a:r>
          </a:p>
          <a:p>
            <a:pPr algn="r"/>
            <a:r>
              <a:rPr lang="pl-PL" dirty="0" smtClean="0"/>
              <a:t>Anna </a:t>
            </a:r>
            <a:r>
              <a:rPr lang="pl-PL" dirty="0"/>
              <a:t>Miszczak</a:t>
            </a:r>
          </a:p>
        </p:txBody>
      </p:sp>
    </p:spTree>
    <p:extLst>
      <p:ext uri="{BB962C8B-B14F-4D97-AF65-F5344CB8AC3E}">
        <p14:creationId xmlns:p14="http://schemas.microsoft.com/office/powerpoint/2010/main" val="87373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94103"/>
            <a:ext cx="5019842" cy="1325563"/>
          </a:xfrm>
        </p:spPr>
        <p:txBody>
          <a:bodyPr/>
          <a:lstStyle/>
          <a:p>
            <a:r>
              <a:rPr lang="pl-PL" dirty="0" smtClean="0"/>
              <a:t>Monitoring jakości powietrza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59413"/>
            <a:ext cx="5019842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dirty="0" smtClean="0"/>
              <a:t>Zgodnie z Prawem Ochrony Środowiska strefy, w których dokonuje się oceny jakości powietrza, stanowią:</a:t>
            </a:r>
          </a:p>
          <a:p>
            <a:r>
              <a:rPr lang="pl-PL" sz="2400" dirty="0" smtClean="0"/>
              <a:t>aglomeracje (pow. 250 tys. mieszkańców); </a:t>
            </a:r>
          </a:p>
          <a:p>
            <a:r>
              <a:rPr lang="pl-PL" sz="2400" dirty="0" smtClean="0"/>
              <a:t>miasta (ok. 100 tys. mieszkańców); </a:t>
            </a:r>
          </a:p>
          <a:p>
            <a:r>
              <a:rPr lang="pl-PL" sz="2400" dirty="0" smtClean="0"/>
              <a:t>pozostały obszar województwa. </a:t>
            </a:r>
            <a:endParaRPr lang="pl-PL" sz="3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781" y="294103"/>
            <a:ext cx="5813978" cy="552426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412447" y="5818364"/>
            <a:ext cx="546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Podział województwa wielkopolskiego na strefy dla celów oceny jakości </a:t>
            </a:r>
            <a:r>
              <a:rPr lang="pl-PL" sz="1400" dirty="0" smtClean="0"/>
              <a:t>powietrza, źródło: GIOŚ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3546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Monitoring jakości powietrza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63945" y="1795692"/>
            <a:ext cx="5868140" cy="16988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/>
              <a:t>Na terenie powiatu poznańskiego badania jakości powietrza są prowadzone na trzech stacjach automatycznych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4733" t="6652" r="4803" b="5120"/>
          <a:stretch/>
        </p:blipFill>
        <p:spPr>
          <a:xfrm>
            <a:off x="894058" y="1417497"/>
            <a:ext cx="4163627" cy="4154011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58250"/>
              </p:ext>
            </p:extLst>
          </p:nvPr>
        </p:nvGraphicFramePr>
        <p:xfrm>
          <a:off x="5344355" y="3852906"/>
          <a:ext cx="6507319" cy="262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319">
                  <a:extLst>
                    <a:ext uri="{9D8B030D-6E8A-4147-A177-3AD203B41FA5}">
                      <a16:colId xmlns:a16="http://schemas.microsoft.com/office/drawing/2014/main" val="288523975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0817311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984231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4284848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4614181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6646651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363229199"/>
                    </a:ext>
                  </a:extLst>
                </a:gridCol>
              </a:tblGrid>
              <a:tr h="432965">
                <a:tc rowSpan="2">
                  <a:txBody>
                    <a:bodyPr/>
                    <a:lstStyle/>
                    <a:p>
                      <a:r>
                        <a:rPr lang="pl-PL" sz="1600" dirty="0" smtClean="0"/>
                        <a:t>Stacja pomiarowa</a:t>
                      </a:r>
                      <a:endParaRPr lang="pl-PL" sz="1600" dirty="0"/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Zakres monitoringu</a:t>
                      </a:r>
                      <a:endParaRPr lang="pl-P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10096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 err="1" smtClean="0">
                          <a:effectLst/>
                        </a:rPr>
                        <a:t>N</a:t>
                      </a:r>
                      <a:r>
                        <a:rPr lang="pl-PL" sz="1600" kern="1200" baseline="-25000" dirty="0" err="1" smtClean="0">
                          <a:effectLst/>
                        </a:rPr>
                        <a:t>x</a:t>
                      </a:r>
                      <a:r>
                        <a:rPr lang="pl-PL" sz="1600" kern="1200" dirty="0" err="1" smtClean="0">
                          <a:effectLst/>
                        </a:rPr>
                        <a:t>O</a:t>
                      </a:r>
                      <a:r>
                        <a:rPr lang="pl-PL" sz="1600" kern="1200" baseline="-25000" dirty="0" err="1" smtClean="0">
                          <a:effectLst/>
                        </a:rPr>
                        <a:t>x</a:t>
                      </a:r>
                      <a:endParaRPr lang="pl-PL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SO</a:t>
                      </a:r>
                      <a:r>
                        <a:rPr lang="pl-PL" sz="1600" baseline="-25000" dirty="0" smtClean="0"/>
                        <a:t>2</a:t>
                      </a:r>
                      <a:endParaRPr lang="pl-PL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C</a:t>
                      </a:r>
                      <a:r>
                        <a:rPr lang="pl-PL" sz="1600" baseline="-25000" dirty="0" smtClean="0"/>
                        <a:t>6</a:t>
                      </a:r>
                      <a:r>
                        <a:rPr lang="pl-PL" sz="1600" dirty="0" smtClean="0"/>
                        <a:t>H</a:t>
                      </a:r>
                      <a:r>
                        <a:rPr lang="pl-PL" sz="1600" baseline="-25000" dirty="0" smtClean="0"/>
                        <a:t>6</a:t>
                      </a:r>
                      <a:endParaRPr lang="pl-PL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O</a:t>
                      </a:r>
                      <a:r>
                        <a:rPr lang="pl-PL" sz="1600" baseline="-25000" dirty="0" smtClean="0"/>
                        <a:t>3</a:t>
                      </a:r>
                      <a:endParaRPr lang="pl-PL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CO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PM10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782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Borówiec, ul. </a:t>
                      </a:r>
                      <a:r>
                        <a:rPr lang="pl-PL" sz="1600" dirty="0" err="1" smtClean="0"/>
                        <a:t>Drapałka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052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Koziegłowy, os. Leśne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541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Mosina, ul.</a:t>
                      </a:r>
                      <a:r>
                        <a:rPr lang="pl-PL" sz="1600" baseline="0" dirty="0" smtClean="0"/>
                        <a:t> Czereśniowa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pl-PL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565707"/>
                  </a:ext>
                </a:extLst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838200" y="5637320"/>
            <a:ext cx="4148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/>
              <a:t>Lokalizacja stacji automatycznych pomiarów jakości powietrza na terenie powiatu poznańskiego</a:t>
            </a:r>
          </a:p>
          <a:p>
            <a:pPr algn="just"/>
            <a:r>
              <a:rPr lang="pl-PL" sz="1400" dirty="0" smtClean="0"/>
              <a:t>Opracowanie WŚ na podstawie danych GIOŚ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5848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1924</TotalTime>
  <Words>4824</Words>
  <Application>Microsoft Office PowerPoint</Application>
  <PresentationFormat>Panoramiczny</PresentationFormat>
  <Paragraphs>875</Paragraphs>
  <Slides>70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76" baseType="lpstr">
      <vt:lpstr>Arial</vt:lpstr>
      <vt:lpstr>Calibri</vt:lpstr>
      <vt:lpstr>Century Gothic</vt:lpstr>
      <vt:lpstr>Wingdings</vt:lpstr>
      <vt:lpstr>Wingdings 3</vt:lpstr>
      <vt:lpstr>Jon</vt:lpstr>
      <vt:lpstr>  INFORMACJA DOTYCZĄCA  STANU ORAZ OCHRONY  ŚRODOWISKA I PRZYRODY  W POWIECIE POZNAŃSKIM</vt:lpstr>
      <vt:lpstr>Plan prezentacji</vt:lpstr>
      <vt:lpstr>Organy administracji zajmujące się ochroną i monitoringiem środowiska</vt:lpstr>
      <vt:lpstr>Prezentacja programu PowerPoint</vt:lpstr>
      <vt:lpstr>Prezentacja programu PowerPoint</vt:lpstr>
      <vt:lpstr>Prezentacja programu PowerPoint</vt:lpstr>
      <vt:lpstr>Prezentacja programu PowerPoint</vt:lpstr>
      <vt:lpstr>Monitoring jakości powietrza</vt:lpstr>
      <vt:lpstr>Monitoring jakości powietrza</vt:lpstr>
      <vt:lpstr>Monitoring jakości powietrza </vt:lpstr>
      <vt:lpstr>Monitoring jakości powietrza </vt:lpstr>
      <vt:lpstr>Monitoring jakości powietrza </vt:lpstr>
      <vt:lpstr>Roczna ocena jakości powietrza  w województwie wielkopolskim</vt:lpstr>
      <vt:lpstr>Roczna ocena jakości powietrza  w województwie wielkopolskim</vt:lpstr>
      <vt:lpstr>Prezentacja programu PowerPoint</vt:lpstr>
      <vt:lpstr>Likwidacja źródeł niskiej emisji  w powiecie poznańskim</vt:lpstr>
      <vt:lpstr>Likwidacja źródeł niskiej emisji w powiecie poznańskim</vt:lpstr>
      <vt:lpstr>Likwidacja wyrobów azbestowych na terenie powiatu poznańskiego</vt:lpstr>
      <vt:lpstr>Likwidacja wyrobów azbestowych na terenie powiatu poznańskiego</vt:lpstr>
      <vt:lpstr>Monitoring jakości wód</vt:lpstr>
      <vt:lpstr>Monitoring jakości wód powierzchniowych</vt:lpstr>
      <vt:lpstr>Monitoring jakości wód powierzchniowych</vt:lpstr>
      <vt:lpstr>Monitoring jakości wód powierzchniowych</vt:lpstr>
      <vt:lpstr>Monitoring jakości wód powierzchniowych</vt:lpstr>
      <vt:lpstr>Monitoring jakości wód powierzchniowych</vt:lpstr>
      <vt:lpstr>Monitoring jakości wód powierzchniowych</vt:lpstr>
      <vt:lpstr>Monitoring jakości wód podziemnych</vt:lpstr>
      <vt:lpstr>Monitoring hałasu</vt:lpstr>
      <vt:lpstr>Monitoring hałasu</vt:lpstr>
      <vt:lpstr>Monitoring hałasu</vt:lpstr>
      <vt:lpstr>Monitoring hałasu</vt:lpstr>
      <vt:lpstr>Monitoring hałasu</vt:lpstr>
      <vt:lpstr>Monitoring hałasu</vt:lpstr>
      <vt:lpstr>Monitoring hałasu </vt:lpstr>
      <vt:lpstr>Monitoring hałasu</vt:lpstr>
      <vt:lpstr>Monitoring hałasu</vt:lpstr>
      <vt:lpstr>Monitoring hałasu</vt:lpstr>
      <vt:lpstr>Monitoring pól elektromagnetycznych </vt:lpstr>
      <vt:lpstr>Monitoring pól elektromagnetycznych </vt:lpstr>
      <vt:lpstr>Monitoring pól elektromagnetycznych </vt:lpstr>
      <vt:lpstr>Dodatkowe źródła informacji: </vt:lpstr>
      <vt:lpstr>Działalność kontrolna – WIOŚ w Poznaniu</vt:lpstr>
      <vt:lpstr>Działalność kontrolna – WIOŚ w Poznaniu </vt:lpstr>
      <vt:lpstr>Działalność kontrolna – WIOŚ w Poznaniu</vt:lpstr>
      <vt:lpstr>Prezentacja programu PowerPoint</vt:lpstr>
      <vt:lpstr>Działalność kontrolna – Starostwo Powiatowe</vt:lpstr>
      <vt:lpstr>Działalność kontrolna – Starostwo Powiatowe</vt:lpstr>
      <vt:lpstr>Działalność kontrolna – Starostwo Powiatowe</vt:lpstr>
      <vt:lpstr>Działalność kontrolna – Starostwo Powiatowe</vt:lpstr>
      <vt:lpstr>Ochrona przyrody</vt:lpstr>
      <vt:lpstr>Wielkopolski Park Narodowy</vt:lpstr>
      <vt:lpstr>Wielkopolski Park Narodowy</vt:lpstr>
      <vt:lpstr>Parki krajobrazowe</vt:lpstr>
      <vt:lpstr>Parki krajobrazowe</vt:lpstr>
      <vt:lpstr>Parki krajobrazowe</vt:lpstr>
      <vt:lpstr>Parki krajobrazowe</vt:lpstr>
      <vt:lpstr>Rezerwaty przyrody</vt:lpstr>
      <vt:lpstr>Rezerwaty przyrody</vt:lpstr>
      <vt:lpstr>Rezerwaty przyrody</vt:lpstr>
      <vt:lpstr>Pozostałe formy ochrony przyrody</vt:lpstr>
      <vt:lpstr>Inne działania  Wydziału Ochrony Środowiska,  Rolnictwa i Leśnictwa  służące ochronie środowiska</vt:lpstr>
      <vt:lpstr>Wykonywanie zadań ustawowych przypisanych Staroście  z zakresu ochrony środowiska </vt:lpstr>
      <vt:lpstr>Prezentacja programu PowerPoint</vt:lpstr>
      <vt:lpstr>Prezentacja programu PowerPoint</vt:lpstr>
      <vt:lpstr>Wydawanie decyzji administracyjnych, postanowień, zaświadczeń i opinii, przygotowywanie dokumentów  w trybie ustaw:</vt:lpstr>
      <vt:lpstr>Prezentacja programu PowerPoint</vt:lpstr>
      <vt:lpstr>Liczba wydanych dokumentów w Wydziale Ochrony Środowiska, Rolnictwa i Leśnictwa w 2022 r. </vt:lpstr>
      <vt:lpstr>Edukacja ekologiczna</vt:lpstr>
      <vt:lpstr>Edukacja ekologiczna</vt:lpstr>
      <vt:lpstr>Dziękuję za uwagę!                     </vt:lpstr>
    </vt:vector>
  </TitlesOfParts>
  <Company>Starostwo Powiatowe w Poznaniu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Miszczak</dc:creator>
  <cp:lastModifiedBy>Anna Miszczak</cp:lastModifiedBy>
  <cp:revision>149</cp:revision>
  <dcterms:created xsi:type="dcterms:W3CDTF">2023-10-20T09:57:43Z</dcterms:created>
  <dcterms:modified xsi:type="dcterms:W3CDTF">2023-11-21T08:51:50Z</dcterms:modified>
</cp:coreProperties>
</file>