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4.xml" ContentType="application/vnd.openxmlformats-officedocument.presentationml.notesSlide+xml"/>
  <Override PartName="/ppt/ink/ink25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350" r:id="rId3"/>
    <p:sldId id="264" r:id="rId4"/>
    <p:sldId id="306" r:id="rId5"/>
    <p:sldId id="263" r:id="rId6"/>
    <p:sldId id="271" r:id="rId7"/>
    <p:sldId id="267" r:id="rId8"/>
    <p:sldId id="359" r:id="rId9"/>
    <p:sldId id="328" r:id="rId10"/>
    <p:sldId id="360" r:id="rId11"/>
    <p:sldId id="269" r:id="rId12"/>
    <p:sldId id="363" r:id="rId13"/>
    <p:sldId id="364" r:id="rId14"/>
    <p:sldId id="365" r:id="rId15"/>
    <p:sldId id="349" r:id="rId16"/>
    <p:sldId id="361" r:id="rId17"/>
    <p:sldId id="362" r:id="rId18"/>
    <p:sldId id="366" r:id="rId19"/>
    <p:sldId id="367" r:id="rId20"/>
    <p:sldId id="368" r:id="rId21"/>
    <p:sldId id="279" r:id="rId22"/>
    <p:sldId id="351" r:id="rId23"/>
    <p:sldId id="325" r:id="rId24"/>
    <p:sldId id="327" r:id="rId25"/>
    <p:sldId id="354" r:id="rId26"/>
    <p:sldId id="357" r:id="rId27"/>
    <p:sldId id="278" r:id="rId28"/>
    <p:sldId id="282" r:id="rId29"/>
    <p:sldId id="283" r:id="rId30"/>
    <p:sldId id="293" r:id="rId31"/>
    <p:sldId id="294" r:id="rId32"/>
    <p:sldId id="355" r:id="rId33"/>
    <p:sldId id="290" r:id="rId34"/>
    <p:sldId id="317" r:id="rId35"/>
    <p:sldId id="369" r:id="rId36"/>
    <p:sldId id="344" r:id="rId37"/>
    <p:sldId id="356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3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5.7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  <inkml:trace contextRef="#ctx0" brushRef="#br0" timeOffset="1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3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5.7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3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  <inkml:trace contextRef="#ctx0" brushRef="#br0" timeOffset="1">0 0 24575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5.7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0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6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5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  <inkml:trace contextRef="#ctx0" brushRef="#br0" timeOffset="1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47.9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1:38:32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9B31E-E36E-4049-B9DB-772B82ECA76A}" type="datetimeFigureOut">
              <a:rPr lang="pl-PL" smtClean="0"/>
              <a:t>15.03.2024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A1DE7-AC50-4CA7-8F83-756D7FDA5C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81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187BEA2-9316-CB9A-A031-071263320D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A033A715-3B70-1B7E-AA62-56531F5001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3B98368-E87E-FFBB-92CF-28F124A51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A30797-7D63-4CB1-8B3D-83FC90888573}" type="slidenum">
              <a:rPr lang="en-US" altLang="pl-PL" smtClean="0">
                <a:latin typeface="Calibri" panose="020F0502020204030204" pitchFamily="34" charset="0"/>
              </a:rPr>
              <a:pPr/>
              <a:t>1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4169E9AD-83DF-AB65-F644-23DF26F6A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FABAFC6-1C6E-F7FB-10EC-B002A183B7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5B3F8562-BC93-E443-005D-4E417BEB6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5C014C-52B2-4679-889E-6F4636A41E09}" type="slidenum">
              <a:rPr lang="en-US" altLang="pl-PL" smtClean="0">
                <a:latin typeface="Calibri" panose="020F0502020204030204" pitchFamily="34" charset="0"/>
              </a:rPr>
              <a:pPr/>
              <a:t>10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1F90C95E-AECE-242E-AF13-33E3902DF2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9C20A54-19BD-3B1D-9615-F264AFD97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0FA7846D-A3ED-B72F-80C0-D11C0FFAE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6B4C76-9BC4-4A89-AEEE-C550E4AD7060}" type="slidenum">
              <a:rPr lang="en-US" altLang="pl-PL" smtClean="0">
                <a:latin typeface="Calibri" panose="020F0502020204030204" pitchFamily="34" charset="0"/>
              </a:rPr>
              <a:pPr/>
              <a:t>11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E7FA29D-203A-75E0-5C7C-78CC395D7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ACBD0DF-F92C-BA1D-C0FD-F955310474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ACA48ED3-80A7-D1C1-2F0E-6E2D6AF98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FD80BC-C9B1-4CBE-AD48-1F1485C0C3B3}" type="slidenum">
              <a:rPr lang="en-US" altLang="pl-PL" smtClean="0">
                <a:latin typeface="Calibri" panose="020F0502020204030204" pitchFamily="34" charset="0"/>
              </a:rPr>
              <a:pPr/>
              <a:t>12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BF1319E-0089-1C1D-2A45-0EB21990D7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408E500-59E6-A6FB-558C-9CCE8B8CF9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A6B9543-FB66-47BE-927D-F2C18D4DC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9891FC-B9B8-45BA-BD08-DD636EB5D708}" type="slidenum">
              <a:rPr lang="en-US" altLang="pl-PL" smtClean="0">
                <a:latin typeface="Calibri" panose="020F0502020204030204" pitchFamily="34" charset="0"/>
              </a:rPr>
              <a:pPr/>
              <a:t>13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36CA58CE-434D-F33F-972C-3BBA82F0F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E67EA0B-9BE2-8DED-DAEB-CA025EFEC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759685D-A3DB-4D19-E741-839A27F80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AB3C63-3C63-4769-8FC0-C0891868637E}" type="slidenum">
              <a:rPr lang="en-US" altLang="pl-PL" smtClean="0">
                <a:latin typeface="Calibri" panose="020F0502020204030204" pitchFamily="34" charset="0"/>
              </a:rPr>
              <a:pPr/>
              <a:t>14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E74DFD31-43E6-8DAD-99A6-4A7861F86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2375E2D8-C8F5-9A86-9C6E-E8037F236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11881C8-62FE-88ED-2580-1D35AB57B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51007E-DB59-4D0E-84F9-D8340877A5E2}" type="slidenum">
              <a:rPr lang="en-US" altLang="pl-PL" smtClean="0">
                <a:latin typeface="Calibri" panose="020F0502020204030204" pitchFamily="34" charset="0"/>
              </a:rPr>
              <a:pPr/>
              <a:t>15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EBA512A5-B718-E512-1A3E-835551024B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6C142199-5146-7A08-4855-A327726C4B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10C3B593-12F3-659C-F732-6EB563B3A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5A58CF-B837-4E89-A24E-C967E4611DC7}" type="slidenum">
              <a:rPr lang="en-US" altLang="pl-PL" smtClean="0">
                <a:latin typeface="Calibri" panose="020F0502020204030204" pitchFamily="34" charset="0"/>
              </a:rPr>
              <a:pPr/>
              <a:t>16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BBF9DDDA-6CEC-F7F1-19AA-62BFDA9FD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CAA12946-DD0A-DC8D-222B-5C88125B4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CB08D72-2597-9A3C-2CC3-3B56F8834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9E81A4-8A1C-4642-8216-93D5165E20F0}" type="slidenum">
              <a:rPr lang="en-US" altLang="pl-PL" smtClean="0">
                <a:latin typeface="Calibri" panose="020F0502020204030204" pitchFamily="34" charset="0"/>
              </a:rPr>
              <a:pPr/>
              <a:t>17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A5E06B4-0C89-B070-22EB-2E0613E828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8C7CE01-9E48-92EB-5547-EA56025B0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71C66C94-2389-2594-5FDE-3A4AF755C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21A091-FA71-4770-9BC4-F5D80DE68E87}" type="slidenum">
              <a:rPr lang="en-US" altLang="pl-PL" smtClean="0">
                <a:latin typeface="Calibri" panose="020F0502020204030204" pitchFamily="34" charset="0"/>
              </a:rPr>
              <a:pPr/>
              <a:t>18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BBFA07BF-514F-EF07-20F0-0E0DB6EFAF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FCB563A8-D39D-1911-5820-83B277BC83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6EEAF1E-DC0E-6B1C-0833-8FDD90B3D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20C913-6524-4CCA-8C59-18AD0806DF31}" type="slidenum">
              <a:rPr lang="en-US" altLang="pl-PL" smtClean="0">
                <a:latin typeface="Calibri" panose="020F0502020204030204" pitchFamily="34" charset="0"/>
              </a:rPr>
              <a:pPr/>
              <a:t>19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2EFD511E-E9B6-82AF-513C-F94E9EAD6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583227EF-AEAE-5F81-16D1-E6223F39B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7122022C-1C3B-787E-BECF-EEE628E8E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03541F-E9D1-44B0-B814-8E233F9599AC}" type="slidenum">
              <a:rPr lang="en-US" altLang="pl-PL" smtClean="0">
                <a:latin typeface="Calibri" panose="020F0502020204030204" pitchFamily="34" charset="0"/>
              </a:rPr>
              <a:pPr/>
              <a:t>2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A345F07F-6EBA-D912-0B80-0C21E277CA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7EAD5FFB-BB40-D4F8-05DC-C54B972965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B944784B-A77C-C296-F3E6-7FA3864BD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B4D7AD-0009-4839-A623-C8FEBEF72F60}" type="slidenum">
              <a:rPr lang="en-US" altLang="pl-PL" smtClean="0">
                <a:latin typeface="Calibri" panose="020F0502020204030204" pitchFamily="34" charset="0"/>
              </a:rPr>
              <a:pPr/>
              <a:t>20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9418B8EB-E22A-F853-64B8-1068F2084E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AD96133B-E79C-51F7-FAF2-790A6757CE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AE299D31-2065-AAE5-B2E9-E079E30AE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1FE169-64E1-4746-883B-F29FF85F80B4}" type="slidenum">
              <a:rPr lang="en-US" altLang="pl-PL" smtClean="0">
                <a:latin typeface="Calibri" panose="020F0502020204030204" pitchFamily="34" charset="0"/>
              </a:rPr>
              <a:pPr/>
              <a:t>21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2633BBA9-A476-B855-E609-B900320149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3E6B250C-4EDB-B646-3519-16E490370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F03437D0-B001-A912-2117-6E57726CC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4344E5-4761-41A2-A62D-C28736BA131B}" type="slidenum">
              <a:rPr lang="en-US" altLang="pl-PL" smtClean="0">
                <a:latin typeface="Calibri" panose="020F0502020204030204" pitchFamily="34" charset="0"/>
              </a:rPr>
              <a:pPr/>
              <a:t>22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E0FE08C-FFF8-6A3B-BB74-0F6653127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3E434937-E339-377C-81D4-BB88E3C63C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46F1177B-4E37-49C9-FF3A-D369A1EB3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14809E-FB20-45C7-BC83-C349D32CEA74}" type="slidenum">
              <a:rPr lang="en-US" altLang="pl-PL" smtClean="0">
                <a:latin typeface="Calibri" panose="020F0502020204030204" pitchFamily="34" charset="0"/>
              </a:rPr>
              <a:pPr/>
              <a:t>23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9E821518-35D6-545F-2014-3A34067577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8331C4D3-5241-BD01-9439-8664E591D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CAECD5AC-33E4-E8FE-56B4-DBA074F45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8FF373-1B36-420A-BF2D-D87B44D6F436}" type="slidenum">
              <a:rPr lang="en-US" altLang="pl-PL" smtClean="0">
                <a:latin typeface="Calibri" panose="020F0502020204030204" pitchFamily="34" charset="0"/>
              </a:rPr>
              <a:pPr/>
              <a:t>24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87BB975-2685-7FE5-AA79-A333481B85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1832A858-F386-E8CE-6337-0D5DAF181A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168AECF-46BE-024D-4C00-A5BCDA4EB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B7AAEF-A408-4E8E-959D-00D363B6D916}" type="slidenum">
              <a:rPr lang="en-US" altLang="pl-PL" smtClean="0">
                <a:latin typeface="Calibri" panose="020F0502020204030204" pitchFamily="34" charset="0"/>
              </a:rPr>
              <a:pPr/>
              <a:t>25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>
            <a:extLst>
              <a:ext uri="{FF2B5EF4-FFF2-40B4-BE49-F238E27FC236}">
                <a16:creationId xmlns:a16="http://schemas.microsoft.com/office/drawing/2014/main" id="{9342FBEA-937A-EE03-3944-75C121142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ymbol zastępczy notatek 2">
            <a:extLst>
              <a:ext uri="{FF2B5EF4-FFF2-40B4-BE49-F238E27FC236}">
                <a16:creationId xmlns:a16="http://schemas.microsoft.com/office/drawing/2014/main" id="{8D4104FC-A755-3CAF-19FE-BA45C97D1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58372" name="Symbol zastępczy numeru slajdu 3">
            <a:extLst>
              <a:ext uri="{FF2B5EF4-FFF2-40B4-BE49-F238E27FC236}">
                <a16:creationId xmlns:a16="http://schemas.microsoft.com/office/drawing/2014/main" id="{1769B3F6-1F0D-9FA2-0A26-31AD2527A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665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9463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66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38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10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82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3948F9-8F1F-4C1D-AE98-D04CD6B10D6E}" type="slidenum">
              <a:rPr lang="en-US" altLang="pl-PL" smtClean="0">
                <a:latin typeface="Calibri" panose="020F0502020204030204" pitchFamily="34" charset="0"/>
              </a:rPr>
              <a:pPr/>
              <a:t>26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64E787C-320E-3392-AF26-7AFEA28224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DEAA28CA-EA41-2E13-EAFE-385922C18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97FB229C-86B3-12F0-D1CA-B407E8C85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784AE4-161D-48DC-B017-3A56BCB973EB}" type="slidenum">
              <a:rPr lang="en-US" altLang="pl-PL" smtClean="0">
                <a:latin typeface="Calibri" panose="020F0502020204030204" pitchFamily="34" charset="0"/>
              </a:rPr>
              <a:pPr/>
              <a:t>27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35C0A86F-5F78-ABAA-3434-76BE0EF6B4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B7967EB2-1958-A444-8030-F053AE7B7D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BF6C1EB6-40C1-4E8F-D627-D05F87AF3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03B64E-087D-46BB-BACF-F47CC9AC1E9C}" type="slidenum">
              <a:rPr lang="en-US" altLang="pl-PL" smtClean="0">
                <a:latin typeface="Calibri" panose="020F0502020204030204" pitchFamily="34" charset="0"/>
              </a:rPr>
              <a:pPr/>
              <a:t>28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08AB08DB-DD86-95B6-E6FE-4DD8023A58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64E3319C-1E96-50A9-C977-8FB851FC36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C3B73F2D-6078-9FAC-8882-915427205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FF058F-0C51-4B30-8464-58285A6F0DC0}" type="slidenum">
              <a:rPr lang="en-US" altLang="pl-PL" smtClean="0">
                <a:latin typeface="Calibri" panose="020F0502020204030204" pitchFamily="34" charset="0"/>
              </a:rPr>
              <a:pPr/>
              <a:t>29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8A874B4A-65D0-F3BF-FAA4-5643FF1974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80D220F-C269-6674-6D80-E1BF4E77F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96EC17B2-58F0-DAC4-9094-7407D522B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BCB6CF-6EC0-44D9-8E19-302300521E98}" type="slidenum">
              <a:rPr lang="en-US" altLang="pl-PL" smtClean="0">
                <a:latin typeface="Calibri" panose="020F0502020204030204" pitchFamily="34" charset="0"/>
              </a:rPr>
              <a:pPr/>
              <a:t>3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>
            <a:extLst>
              <a:ext uri="{FF2B5EF4-FFF2-40B4-BE49-F238E27FC236}">
                <a16:creationId xmlns:a16="http://schemas.microsoft.com/office/drawing/2014/main" id="{49416CE4-2850-D43D-63EE-A2D5CD3E19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ymbol zastępczy notatek 2">
            <a:extLst>
              <a:ext uri="{FF2B5EF4-FFF2-40B4-BE49-F238E27FC236}">
                <a16:creationId xmlns:a16="http://schemas.microsoft.com/office/drawing/2014/main" id="{70E40DFF-1029-E5B1-ECAB-52DFF0A36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latin typeface="Times New Roman" panose="02020603050405020304" pitchFamily="18" charset="0"/>
            </a:endParaRPr>
          </a:p>
        </p:txBody>
      </p:sp>
      <p:sp>
        <p:nvSpPr>
          <p:cNvPr id="67588" name="Symbol zastępczy numeru slajdu 3">
            <a:extLst>
              <a:ext uri="{FF2B5EF4-FFF2-40B4-BE49-F238E27FC236}">
                <a16:creationId xmlns:a16="http://schemas.microsoft.com/office/drawing/2014/main" id="{332437F3-F606-0C25-DAC3-7ACEDBC5E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503646-6D6D-4816-A37E-E9850BF4AE9F}" type="slidenum">
              <a:rPr lang="pl-PL" altLang="pl-PL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pPr/>
              <a:t>31</a:t>
            </a:fld>
            <a:endParaRPr lang="pl-PL" altLang="pl-PL">
              <a:solidFill>
                <a:srgbClr val="000000"/>
              </a:solidFill>
              <a:latin typeface="Times New Roman" panose="02020603050405020304" pitchFamily="18" charset="0"/>
              <a:ea typeface="Arial Unicode MS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23DF6022-A861-1F2C-8181-D2710CB058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4AD75489-DC95-12F5-997E-2E00C60310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27B8303C-1B62-2463-6B0E-B5D43BCF8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125" indent="-284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9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8038" indent="-227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52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24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96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683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8672B3-9CF9-4806-BE70-575C28A4CAB8}" type="slidenum">
              <a:rPr lang="en-US" altLang="pl-PL" smtClean="0">
                <a:latin typeface="Calibri" panose="020F0502020204030204" pitchFamily="34" charset="0"/>
              </a:rPr>
              <a:pPr/>
              <a:t>33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ymbol zastępczy obrazu slajdu 1">
            <a:extLst>
              <a:ext uri="{FF2B5EF4-FFF2-40B4-BE49-F238E27FC236}">
                <a16:creationId xmlns:a16="http://schemas.microsoft.com/office/drawing/2014/main" id="{7591454F-E16B-3C93-A398-C9BDD3C335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ymbol zastępczy notatek 2">
            <a:extLst>
              <a:ext uri="{FF2B5EF4-FFF2-40B4-BE49-F238E27FC236}">
                <a16:creationId xmlns:a16="http://schemas.microsoft.com/office/drawing/2014/main" id="{BFF30C38-AD7A-51F6-3655-4D5AC5E77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latin typeface="Times New Roman" panose="02020603050405020304" pitchFamily="18" charset="0"/>
            </a:endParaRPr>
          </a:p>
        </p:txBody>
      </p:sp>
      <p:sp>
        <p:nvSpPr>
          <p:cNvPr id="72708" name="Symbol zastępczy numeru slajdu 3">
            <a:extLst>
              <a:ext uri="{FF2B5EF4-FFF2-40B4-BE49-F238E27FC236}">
                <a16:creationId xmlns:a16="http://schemas.microsoft.com/office/drawing/2014/main" id="{D739D3FB-61E4-328F-D3E1-246F24A04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383BEE-7FCA-40B8-8124-713E30BF4D58}" type="slidenum">
              <a:rPr lang="pl-PL" altLang="pl-PL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pPr/>
              <a:t>34</a:t>
            </a:fld>
            <a:endParaRPr lang="pl-PL" altLang="pl-PL">
              <a:solidFill>
                <a:srgbClr val="000000"/>
              </a:solidFill>
              <a:latin typeface="Times New Roman" panose="02020603050405020304" pitchFamily="18" charset="0"/>
              <a:ea typeface="Arial Unicode MS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ymbol zastępczy obrazu slajdu 1">
            <a:extLst>
              <a:ext uri="{FF2B5EF4-FFF2-40B4-BE49-F238E27FC236}">
                <a16:creationId xmlns:a16="http://schemas.microsoft.com/office/drawing/2014/main" id="{7591454F-E16B-3C93-A398-C9BDD3C335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ymbol zastępczy notatek 2">
            <a:extLst>
              <a:ext uri="{FF2B5EF4-FFF2-40B4-BE49-F238E27FC236}">
                <a16:creationId xmlns:a16="http://schemas.microsoft.com/office/drawing/2014/main" id="{BFF30C38-AD7A-51F6-3655-4D5AC5E77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latin typeface="Times New Roman" panose="02020603050405020304" pitchFamily="18" charset="0"/>
            </a:endParaRPr>
          </a:p>
        </p:txBody>
      </p:sp>
      <p:sp>
        <p:nvSpPr>
          <p:cNvPr id="72708" name="Symbol zastępczy numeru slajdu 3">
            <a:extLst>
              <a:ext uri="{FF2B5EF4-FFF2-40B4-BE49-F238E27FC236}">
                <a16:creationId xmlns:a16="http://schemas.microsoft.com/office/drawing/2014/main" id="{D739D3FB-61E4-328F-D3E1-246F24A04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1325" algn="l"/>
                <a:tab pos="889000" algn="l"/>
                <a:tab pos="1336675" algn="l"/>
                <a:tab pos="1785938" algn="l"/>
                <a:tab pos="2233613" algn="l"/>
                <a:tab pos="2682875" algn="l"/>
                <a:tab pos="3128963" algn="l"/>
                <a:tab pos="3579813" algn="l"/>
                <a:tab pos="4029075" algn="l"/>
                <a:tab pos="4476750" algn="l"/>
                <a:tab pos="4922838" algn="l"/>
                <a:tab pos="5372100" algn="l"/>
                <a:tab pos="5819775" algn="l"/>
                <a:tab pos="6267450" algn="l"/>
                <a:tab pos="6718300" algn="l"/>
                <a:tab pos="7162800" algn="l"/>
                <a:tab pos="7613650" algn="l"/>
                <a:tab pos="8062913" algn="l"/>
                <a:tab pos="8509000" algn="l"/>
                <a:tab pos="8961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383BEE-7FCA-40B8-8124-713E30BF4D58}" type="slidenum">
              <a:rPr lang="pl-PL" altLang="pl-PL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charset="-128"/>
              </a:rPr>
              <a:pPr/>
              <a:t>35</a:t>
            </a:fld>
            <a:endParaRPr lang="pl-PL" altLang="pl-PL">
              <a:solidFill>
                <a:srgbClr val="000000"/>
              </a:solidFill>
              <a:latin typeface="Times New Roman" panose="02020603050405020304" pitchFamily="18" charset="0"/>
              <a:ea typeface="Arial Unicode MS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5231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D54D3767-48DB-621F-1F2C-BF662C0FC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16DF5C93-60FF-7E29-5789-64C72DF81E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F9FDFA2F-1B11-97A4-0247-CB224825B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D6D38E-69D4-4ACB-8BC2-B376D31C3187}" type="slidenum">
              <a:rPr lang="en-US" altLang="pl-PL" smtClean="0">
                <a:latin typeface="Calibri" panose="020F0502020204030204" pitchFamily="34" charset="0"/>
              </a:rPr>
              <a:pPr/>
              <a:t>36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ymbol zastępczy obrazu slajdu 1">
            <a:extLst>
              <a:ext uri="{FF2B5EF4-FFF2-40B4-BE49-F238E27FC236}">
                <a16:creationId xmlns:a16="http://schemas.microsoft.com/office/drawing/2014/main" id="{ED1AC326-7F34-43C1-D8D3-748480E05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ymbol zastępczy notatek 2">
            <a:extLst>
              <a:ext uri="{FF2B5EF4-FFF2-40B4-BE49-F238E27FC236}">
                <a16:creationId xmlns:a16="http://schemas.microsoft.com/office/drawing/2014/main" id="{B4D68F7F-BC57-526D-605E-A24D15FF5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6804" name="Symbol zastępczy numeru slajdu 3">
            <a:extLst>
              <a:ext uri="{FF2B5EF4-FFF2-40B4-BE49-F238E27FC236}">
                <a16:creationId xmlns:a16="http://schemas.microsoft.com/office/drawing/2014/main" id="{B5B6DEB5-DECE-4F69-0774-C7CCBAEDF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665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9463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66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38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10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82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312DAE-D8E3-49B4-8878-28F062660525}" type="slidenum">
              <a:rPr lang="en-US" altLang="pl-PL" smtClean="0">
                <a:latin typeface="Calibri" panose="020F0502020204030204" pitchFamily="34" charset="0"/>
              </a:rPr>
              <a:pPr/>
              <a:t>37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C06D1A4D-6623-F439-2F2F-D7BEB9B7C0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B8A3862-1CE2-989E-312A-2A7B518960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134F29D-61F2-DC08-B3DD-7D87CDDF0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6CB73C-4F14-4B0D-BF4E-DB9F6B59D575}" type="slidenum">
              <a:rPr lang="en-US" altLang="pl-PL" smtClean="0">
                <a:latin typeface="Calibri" panose="020F0502020204030204" pitchFamily="34" charset="0"/>
              </a:rPr>
              <a:pPr/>
              <a:t>4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209946F-41AA-C539-7AF6-EBB7F38A41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E8444E0-C4DC-E680-2CAA-F46F3C23F1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16B1821B-A438-A7D0-8672-9E531040C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00328A-F892-4313-A264-DDB7760BD4A7}" type="slidenum">
              <a:rPr lang="en-US" altLang="pl-PL" smtClean="0">
                <a:latin typeface="Calibri" panose="020F0502020204030204" pitchFamily="34" charset="0"/>
              </a:rPr>
              <a:pPr/>
              <a:t>5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7FE9E60-045D-BB56-7D24-58E28A952D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56B7DD7-6052-3B69-D961-31CDE09328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3E11C7A-2540-AA94-B489-BE4036C8E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56ECBF-7491-4E2D-B4AC-F033B06B4C1F}" type="slidenum">
              <a:rPr lang="en-US" altLang="pl-PL" smtClean="0">
                <a:latin typeface="Calibri" panose="020F0502020204030204" pitchFamily="34" charset="0"/>
              </a:rPr>
              <a:pPr/>
              <a:t>6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72D7DBA-09C7-2636-53CD-2E612B56D7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6D4CA5C-3114-934A-D155-87D42328F1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9F8BAFB-7357-0807-9118-A2B24304B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23D937-7A64-4150-96C4-FBE47115AFAD}" type="slidenum">
              <a:rPr lang="en-US" altLang="pl-PL" smtClean="0">
                <a:latin typeface="Calibri" panose="020F0502020204030204" pitchFamily="34" charset="0"/>
              </a:rPr>
              <a:pPr/>
              <a:t>7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428A4EC0-D0BB-CDF1-EFD7-8FB9019F6A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BD8893C-D6C0-6A8F-89FA-156AA6166A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42F7BD35-2D49-2A62-B976-6F77E8C96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317C5B-5F55-4C6D-AE73-5F533D33DF11}" type="slidenum">
              <a:rPr lang="en-US" altLang="pl-PL" smtClean="0">
                <a:latin typeface="Calibri" panose="020F0502020204030204" pitchFamily="34" charset="0"/>
              </a:rPr>
              <a:pPr/>
              <a:t>8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9CF2375B-0662-C0E0-6757-8044A3B3B4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00A929A6-E37F-BC73-64F9-C2F3E8C114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1418035-15E5-5802-6B59-354230A07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8188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988" indent="-2238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1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3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5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78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ECE12A-859D-4902-BB79-E0F9F92B70A5}" type="slidenum">
              <a:rPr lang="en-US" altLang="pl-PL" smtClean="0">
                <a:latin typeface="Calibri" panose="020F0502020204030204" pitchFamily="34" charset="0"/>
              </a:rPr>
              <a:pPr/>
              <a:t>9</a:t>
            </a:fld>
            <a:endParaRPr lang="en-US" altLang="pl-PL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AF42F0CB-5224-96D2-51E3-9029EC5439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grpSp>
        <p:nvGrpSpPr>
          <p:cNvPr id="5" name="Group 43">
            <a:extLst>
              <a:ext uri="{FF2B5EF4-FFF2-40B4-BE49-F238E27FC236}">
                <a16:creationId xmlns:a16="http://schemas.microsoft.com/office/drawing/2014/main" id="{D72BB208-EE60-9A0B-BA33-B5E7357F3C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268538"/>
            <a:ext cx="5588000" cy="4589462"/>
            <a:chOff x="-1" y="1600199"/>
            <a:chExt cx="4501019" cy="5257801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870CC11-0A07-54B4-8AFB-D8EEC3145B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1600199"/>
              <a:ext cx="4127640" cy="2515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03C2DFB-0223-B9AD-D3F6-3C81FDEDA5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3580740"/>
              <a:ext cx="1600931" cy="3277260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5157B85A-2991-4A87-0CD2-D0A57CA034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" y="2438610"/>
              <a:ext cx="2894974" cy="2153316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EBCEB89-BE5B-669D-1B37-8E3B76F78C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4140" y="3886278"/>
              <a:ext cx="3276878" cy="2971722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9F4648-13F5-C50E-1941-AF1E40E83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6334" y="3993581"/>
              <a:ext cx="1720276" cy="2864419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</p:grpSp>
      <p:sp>
        <p:nvSpPr>
          <p:cNvPr id="11" name="Freeform 46">
            <a:extLst>
              <a:ext uri="{FF2B5EF4-FFF2-40B4-BE49-F238E27FC236}">
                <a16:creationId xmlns:a16="http://schemas.microsoft.com/office/drawing/2014/main" id="{3A9A86CD-1454-595B-E9B5-15D233028C75}"/>
              </a:ext>
            </a:extLst>
          </p:cNvPr>
          <p:cNvSpPr>
            <a:spLocks/>
          </p:cNvSpPr>
          <p:nvPr userDrawn="1"/>
        </p:nvSpPr>
        <p:spPr bwMode="auto">
          <a:xfrm>
            <a:off x="10058400" y="0"/>
            <a:ext cx="2133600" cy="2209800"/>
          </a:xfrm>
          <a:custGeom>
            <a:avLst/>
            <a:gdLst>
              <a:gd name="T0" fmla="*/ 0 w 1432"/>
              <a:gd name="T1" fmla="*/ 0 h 3492"/>
              <a:gd name="T2" fmla="*/ 2147483646 w 1432"/>
              <a:gd name="T3" fmla="*/ 0 h 3492"/>
              <a:gd name="T4" fmla="*/ 2147483646 w 1432"/>
              <a:gd name="T5" fmla="*/ 2147483646 h 3492"/>
              <a:gd name="T6" fmla="*/ 2147483646 w 1432"/>
              <a:gd name="T7" fmla="*/ 2147483646 h 3492"/>
              <a:gd name="T8" fmla="*/ 2147483646 w 1432"/>
              <a:gd name="T9" fmla="*/ 2147483646 h 3492"/>
              <a:gd name="T10" fmla="*/ 2147483646 w 1432"/>
              <a:gd name="T11" fmla="*/ 2147483646 h 3492"/>
              <a:gd name="T12" fmla="*/ 2147483646 w 1432"/>
              <a:gd name="T13" fmla="*/ 2147483646 h 3492"/>
              <a:gd name="T14" fmla="*/ 2147483646 w 1432"/>
              <a:gd name="T15" fmla="*/ 2147483646 h 3492"/>
              <a:gd name="T16" fmla="*/ 2147483646 w 1432"/>
              <a:gd name="T17" fmla="*/ 2147483646 h 3492"/>
              <a:gd name="T18" fmla="*/ 2147483646 w 1432"/>
              <a:gd name="T19" fmla="*/ 2147483646 h 3492"/>
              <a:gd name="T20" fmla="*/ 2147483646 w 1432"/>
              <a:gd name="T21" fmla="*/ 2147483646 h 3492"/>
              <a:gd name="T22" fmla="*/ 2147483646 w 1432"/>
              <a:gd name="T23" fmla="*/ 2147483646 h 3492"/>
              <a:gd name="T24" fmla="*/ 2147483646 w 1432"/>
              <a:gd name="T25" fmla="*/ 2147483646 h 3492"/>
              <a:gd name="T26" fmla="*/ 2147483646 w 1432"/>
              <a:gd name="T27" fmla="*/ 2147483646 h 3492"/>
              <a:gd name="T28" fmla="*/ 2147483646 w 1432"/>
              <a:gd name="T29" fmla="*/ 2147483646 h 3492"/>
              <a:gd name="T30" fmla="*/ 2147483646 w 1432"/>
              <a:gd name="T31" fmla="*/ 2147483646 h 3492"/>
              <a:gd name="T32" fmla="*/ 2147483646 w 1432"/>
              <a:gd name="T33" fmla="*/ 2147483646 h 3492"/>
              <a:gd name="T34" fmla="*/ 2147483646 w 1432"/>
              <a:gd name="T35" fmla="*/ 2147483646 h 3492"/>
              <a:gd name="T36" fmla="*/ 2147483646 w 1432"/>
              <a:gd name="T37" fmla="*/ 2147483646 h 3492"/>
              <a:gd name="T38" fmla="*/ 2147483646 w 1432"/>
              <a:gd name="T39" fmla="*/ 2147483646 h 3492"/>
              <a:gd name="T40" fmla="*/ 2147483646 w 1432"/>
              <a:gd name="T41" fmla="*/ 2147483646 h 3492"/>
              <a:gd name="T42" fmla="*/ 2147483646 w 1432"/>
              <a:gd name="T43" fmla="*/ 2147483646 h 3492"/>
              <a:gd name="T44" fmla="*/ 2147483646 w 1432"/>
              <a:gd name="T45" fmla="*/ 2147483646 h 3492"/>
              <a:gd name="T46" fmla="*/ 2147483646 w 1432"/>
              <a:gd name="T47" fmla="*/ 2147483646 h 3492"/>
              <a:gd name="T48" fmla="*/ 2147483646 w 1432"/>
              <a:gd name="T49" fmla="*/ 2147483646 h 3492"/>
              <a:gd name="T50" fmla="*/ 2147483646 w 1432"/>
              <a:gd name="T51" fmla="*/ 2147483646 h 3492"/>
              <a:gd name="T52" fmla="*/ 2147483646 w 1432"/>
              <a:gd name="T53" fmla="*/ 2147483646 h 3492"/>
              <a:gd name="T54" fmla="*/ 2147483646 w 1432"/>
              <a:gd name="T55" fmla="*/ 2147483646 h 3492"/>
              <a:gd name="T56" fmla="*/ 2147483646 w 1432"/>
              <a:gd name="T57" fmla="*/ 2147483646 h 3492"/>
              <a:gd name="T58" fmla="*/ 2147483646 w 1432"/>
              <a:gd name="T59" fmla="*/ 2147483646 h 3492"/>
              <a:gd name="T60" fmla="*/ 2147483646 w 1432"/>
              <a:gd name="T61" fmla="*/ 2147483646 h 3492"/>
              <a:gd name="T62" fmla="*/ 2147483646 w 1432"/>
              <a:gd name="T63" fmla="*/ 2147483646 h 3492"/>
              <a:gd name="T64" fmla="*/ 2147483646 w 1432"/>
              <a:gd name="T65" fmla="*/ 2147483646 h 3492"/>
              <a:gd name="T66" fmla="*/ 2147483646 w 1432"/>
              <a:gd name="T67" fmla="*/ 2147483646 h 3492"/>
              <a:gd name="T68" fmla="*/ 0 w 1432"/>
              <a:gd name="T69" fmla="*/ 0 h 34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 sz="1800"/>
          </a:p>
        </p:txBody>
      </p:sp>
      <p:sp>
        <p:nvSpPr>
          <p:cNvPr id="12" name="Freeform 47">
            <a:extLst>
              <a:ext uri="{FF2B5EF4-FFF2-40B4-BE49-F238E27FC236}">
                <a16:creationId xmlns:a16="http://schemas.microsoft.com/office/drawing/2014/main" id="{BD671B91-B180-4CEC-FB87-98FA6CFF26FC}"/>
              </a:ext>
            </a:extLst>
          </p:cNvPr>
          <p:cNvSpPr>
            <a:spLocks/>
          </p:cNvSpPr>
          <p:nvPr userDrawn="1"/>
        </p:nvSpPr>
        <p:spPr bwMode="auto">
          <a:xfrm>
            <a:off x="4978400" y="5715000"/>
            <a:ext cx="67056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1116449"/>
            <a:ext cx="9144000" cy="707886"/>
          </a:xfrm>
        </p:spPr>
        <p:txBody>
          <a:bodyPr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1900536"/>
            <a:ext cx="9144000" cy="461665"/>
          </a:xfrm>
        </p:spPr>
        <p:txBody>
          <a:bodyPr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831DCA6-5379-880E-1FB5-CB83F5587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6AE9-1EB2-4DA2-B9D7-FE26A3F4F6F5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D5B2CCE-6EC2-45ED-B63E-3E972589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A67036-2EAE-8D2D-A3A5-634CC425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D016-A3D8-4F63-BA51-CE01051D318F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26706664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F2D8E-3CE2-BA7F-696C-B2432C2D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CC33-E83A-458E-BED9-D1EF16031411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4419D-8A47-1167-2637-40CFF873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31084-0CAA-D955-0748-1E69C7D1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37C5-F08D-448A-A48C-B0D1DA012F64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35101618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90E1D-7185-941C-B8D9-952EFE74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47D17-4E1B-4A70-AC8B-DFC972022903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69CFB-8479-3BD4-E81D-1013BFA9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61C3C-5B24-F70F-5E9D-0E2E1605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A0A90-1D80-48E9-B776-04704F20D84F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55018799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5120" cy="1140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B69F3E-B201-C70D-4C43-A0969C2319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2F6A-8F93-4BC0-A5F3-63F896827D31}" type="datetime1">
              <a:rPr lang="en-US"/>
              <a:pPr>
                <a:defRPr/>
              </a:pPr>
              <a:t>3/15/2024</a:t>
            </a:fld>
            <a:endParaRPr lang="pl-PL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3B77EC-4325-B92A-2281-512BFA69E99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D4745-9B72-18A6-A41D-40C9C6E62C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49C6-544D-4551-8095-C00D5FC67878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6700968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DF9D-0597-31DF-B84E-77A42E2E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4215E-4035-4B6A-996E-C027CA3B8504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A014E-C37D-6F28-560F-92B6CD80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B18E-03E5-8CDA-A0F3-7666C5C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AA1C9-219E-434F-BC5B-D92B4265787B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8359497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3BB5-24CD-C9C8-3CBD-DB34BA4F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18229-BC58-49AB-A7FD-E4B05F730572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AA21E-5673-AAD1-F360-EEBE8347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A7637-5742-4564-EA1D-B28DB248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3EA8-2BB2-45A1-B41A-01840AC3D104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54132474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996BC8-1CE3-04B0-A431-A281EBA8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69CCA-F333-401C-B598-EC422D648EEB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19E4BA-8AC9-9ACD-1227-87553002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5CCB78-C502-658C-BB60-F4B66235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8AD9-824F-4AAB-B2F8-D7C87BA94CF1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62439455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24DFAC-92D2-5CD0-F0A2-ACD0019A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BD80-F4E9-4EBF-83AC-DB9B23148A54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604808-9BB0-6C42-924B-61C4403C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D94A14-0811-4A6B-D498-89302B81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D551-7B77-4BF7-BB0D-409824C87546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32345335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1507B2-C65C-FF20-3F10-89B67FF5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FBC4F-5222-4337-A585-9186A5902152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A4A0AD-5CC9-DF20-071E-389E3A10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0AB6EA-6307-E82E-BF5C-48476051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6433-FFED-49CA-9240-462F4675E2DE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33217741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30D0AC-AFE4-19DB-477C-31B6A304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4085-9594-43FA-A8EF-CE4D248304AC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2D55781-9AB2-4504-7C50-75437E37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D53ACD-6B7C-ADEF-67FD-38C3CF14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5D2A-6FB3-4321-A513-8915406B721A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1953009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0E9FF5-9F39-3813-1DD2-085C0E72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2543D-EEE0-45E6-90E9-FF59F85EC228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8284CC-6861-25F3-49D3-D186064D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20EA35-7EED-46DA-E8D3-157F0C38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B6BE-2287-4C88-A7F2-B1715A20717B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8173751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dirty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DD5D5A-AD76-E591-3B93-7CCC7D00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FCD50-2645-4FE7-9498-A9E9625B5CE4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98062F-0860-ABDD-912A-BC1E249C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FB5B8B-F5F1-A2B3-6456-66B15227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5BEB-9B40-42A8-AAD6-C2B31EA2B5B8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35970490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912B9-E003-9DEC-58D0-C80DA1624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C7F62C-B669-4BAB-AE25-D114768B3C0A}" type="datetime1">
              <a:rPr lang="en-US"/>
              <a:pPr>
                <a:defRPr/>
              </a:pPr>
              <a:t>3/15/2024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D9FE6-065A-4E10-7873-9C7D589C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28" name="Group 32">
            <a:extLst>
              <a:ext uri="{FF2B5EF4-FFF2-40B4-BE49-F238E27FC236}">
                <a16:creationId xmlns:a16="http://schemas.microsoft.com/office/drawing/2014/main" id="{4AABF5A8-3AD6-7BB7-F6B5-15437E5BE9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1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F2C64-4826-D616-CD07-639CC2E72180}"/>
                </a:ext>
              </a:extLst>
            </p:cNvPr>
            <p:cNvSpPr/>
            <p:nvPr userDrawn="1"/>
          </p:nvSpPr>
          <p:spPr>
            <a:xfrm>
              <a:off x="0" y="0"/>
              <a:ext cx="9144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39" name="Freeform 9">
              <a:extLst>
                <a:ext uri="{FF2B5EF4-FFF2-40B4-BE49-F238E27FC236}">
                  <a16:creationId xmlns:a16="http://schemas.microsoft.com/office/drawing/2014/main" id="{5DB182AC-DA26-9915-2601-32A4E3595C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43801" y="0"/>
              <a:ext cx="1600200" cy="2209800"/>
            </a:xfrm>
            <a:custGeom>
              <a:avLst/>
              <a:gdLst>
                <a:gd name="T0" fmla="*/ 0 w 1432"/>
                <a:gd name="T1" fmla="*/ 0 h 3492"/>
                <a:gd name="T2" fmla="*/ 2147483646 w 1432"/>
                <a:gd name="T3" fmla="*/ 0 h 3492"/>
                <a:gd name="T4" fmla="*/ 2147483646 w 1432"/>
                <a:gd name="T5" fmla="*/ 2147483646 h 3492"/>
                <a:gd name="T6" fmla="*/ 2147483646 w 1432"/>
                <a:gd name="T7" fmla="*/ 2147483646 h 3492"/>
                <a:gd name="T8" fmla="*/ 2147483646 w 1432"/>
                <a:gd name="T9" fmla="*/ 2147483646 h 3492"/>
                <a:gd name="T10" fmla="*/ 2147483646 w 1432"/>
                <a:gd name="T11" fmla="*/ 2147483646 h 3492"/>
                <a:gd name="T12" fmla="*/ 2147483646 w 1432"/>
                <a:gd name="T13" fmla="*/ 2147483646 h 3492"/>
                <a:gd name="T14" fmla="*/ 2147483646 w 1432"/>
                <a:gd name="T15" fmla="*/ 2147483646 h 3492"/>
                <a:gd name="T16" fmla="*/ 2147483646 w 1432"/>
                <a:gd name="T17" fmla="*/ 2147483646 h 3492"/>
                <a:gd name="T18" fmla="*/ 2147483646 w 1432"/>
                <a:gd name="T19" fmla="*/ 2147483646 h 3492"/>
                <a:gd name="T20" fmla="*/ 2147483646 w 1432"/>
                <a:gd name="T21" fmla="*/ 2147483646 h 3492"/>
                <a:gd name="T22" fmla="*/ 2147483646 w 1432"/>
                <a:gd name="T23" fmla="*/ 2147483646 h 3492"/>
                <a:gd name="T24" fmla="*/ 2147483646 w 1432"/>
                <a:gd name="T25" fmla="*/ 2147483646 h 3492"/>
                <a:gd name="T26" fmla="*/ 2147483646 w 1432"/>
                <a:gd name="T27" fmla="*/ 2147483646 h 3492"/>
                <a:gd name="T28" fmla="*/ 2147483646 w 1432"/>
                <a:gd name="T29" fmla="*/ 2147483646 h 3492"/>
                <a:gd name="T30" fmla="*/ 2147483646 w 1432"/>
                <a:gd name="T31" fmla="*/ 2147483646 h 3492"/>
                <a:gd name="T32" fmla="*/ 2147483646 w 1432"/>
                <a:gd name="T33" fmla="*/ 2147483646 h 3492"/>
                <a:gd name="T34" fmla="*/ 2147483646 w 1432"/>
                <a:gd name="T35" fmla="*/ 2147483646 h 3492"/>
                <a:gd name="T36" fmla="*/ 2147483646 w 1432"/>
                <a:gd name="T37" fmla="*/ 2147483646 h 3492"/>
                <a:gd name="T38" fmla="*/ 2147483646 w 1432"/>
                <a:gd name="T39" fmla="*/ 2147483646 h 3492"/>
                <a:gd name="T40" fmla="*/ 2147483646 w 1432"/>
                <a:gd name="T41" fmla="*/ 2147483646 h 3492"/>
                <a:gd name="T42" fmla="*/ 2147483646 w 1432"/>
                <a:gd name="T43" fmla="*/ 2147483646 h 3492"/>
                <a:gd name="T44" fmla="*/ 2147483646 w 1432"/>
                <a:gd name="T45" fmla="*/ 2147483646 h 3492"/>
                <a:gd name="T46" fmla="*/ 2147483646 w 1432"/>
                <a:gd name="T47" fmla="*/ 2147483646 h 3492"/>
                <a:gd name="T48" fmla="*/ 2147483646 w 1432"/>
                <a:gd name="T49" fmla="*/ 2147483646 h 3492"/>
                <a:gd name="T50" fmla="*/ 2147483646 w 1432"/>
                <a:gd name="T51" fmla="*/ 2147483646 h 3492"/>
                <a:gd name="T52" fmla="*/ 2147483646 w 1432"/>
                <a:gd name="T53" fmla="*/ 2147483646 h 3492"/>
                <a:gd name="T54" fmla="*/ 2147483646 w 1432"/>
                <a:gd name="T55" fmla="*/ 2147483646 h 3492"/>
                <a:gd name="T56" fmla="*/ 2147483646 w 1432"/>
                <a:gd name="T57" fmla="*/ 2147483646 h 3492"/>
                <a:gd name="T58" fmla="*/ 2147483646 w 1432"/>
                <a:gd name="T59" fmla="*/ 2147483646 h 3492"/>
                <a:gd name="T60" fmla="*/ 2147483646 w 1432"/>
                <a:gd name="T61" fmla="*/ 2147483646 h 3492"/>
                <a:gd name="T62" fmla="*/ 2147483646 w 1432"/>
                <a:gd name="T63" fmla="*/ 2147483646 h 3492"/>
                <a:gd name="T64" fmla="*/ 2147483646 w 1432"/>
                <a:gd name="T65" fmla="*/ 2147483646 h 3492"/>
                <a:gd name="T66" fmla="*/ 2147483646 w 1432"/>
                <a:gd name="T67" fmla="*/ 2147483646 h 3492"/>
                <a:gd name="T68" fmla="*/ 0 w 1432"/>
                <a:gd name="T69" fmla="*/ 0 h 34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1BB60E2-6D57-F214-D32D-9FE8C0B6F0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3800" y="5715000"/>
              <a:ext cx="5029201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1F138-3DB2-DF18-D3B2-841C88988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6DCFE1-5BD1-4BAD-9C5A-F16C594519FE}" type="slidenum">
              <a:rPr lang="en-US" altLang="pl-PL"/>
              <a:pPr>
                <a:defRPr/>
              </a:pPr>
              <a:t>‹#›</a:t>
            </a:fld>
            <a:endParaRPr lang="en-US" altLang="pl-PL" dirty="0"/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0DBA613F-6638-5CB4-F33D-13458E108F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66C687AF-A57B-B662-EC40-62F441C42B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grpSp>
        <p:nvGrpSpPr>
          <p:cNvPr id="1032" name="Group 11">
            <a:extLst>
              <a:ext uri="{FF2B5EF4-FFF2-40B4-BE49-F238E27FC236}">
                <a16:creationId xmlns:a16="http://schemas.microsoft.com/office/drawing/2014/main" id="{4A06042B-1F7F-79C4-C379-FBE0B90ACF42}"/>
              </a:ext>
            </a:extLst>
          </p:cNvPr>
          <p:cNvGrpSpPr>
            <a:grpSpLocks/>
          </p:cNvGrpSpPr>
          <p:nvPr/>
        </p:nvGrpSpPr>
        <p:grpSpPr bwMode="auto">
          <a:xfrm>
            <a:off x="0" y="2854326"/>
            <a:ext cx="4775200" cy="4003675"/>
            <a:chOff x="0" y="2533588"/>
            <a:chExt cx="8022336" cy="8966516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34FD701-AC3A-3258-5898-4FEA28952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2533588"/>
              <a:ext cx="4128517" cy="2513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CA6CABA-D0A4-B39C-F3D3-9E7C7CEBCD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4979648"/>
              <a:ext cx="3182621" cy="6520456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18AFD0A-3442-061D-BBAE-C1344704C5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372643"/>
              <a:ext cx="2894584" cy="2154524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3F8FE50-320C-669B-21BD-5CA02C175E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4189" y="5587609"/>
              <a:ext cx="6518147" cy="5912495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DC629DC-26E9-1F62-4A4D-C6DC9C8AAD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5701" y="5800928"/>
              <a:ext cx="3420872" cy="5699176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80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DD7E0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D926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D9263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D9263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D9263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7D92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.png"/><Relationship Id="rId7" Type="http://schemas.openxmlformats.org/officeDocument/2006/relationships/customXml" Target="../ink/ink3.xml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customXml" Target="../ink/ink7.xml"/><Relationship Id="rId5" Type="http://schemas.openxmlformats.org/officeDocument/2006/relationships/image" Target="../media/image12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customXml" Target="../ink/ink11.xml"/><Relationship Id="rId12" Type="http://schemas.openxmlformats.org/officeDocument/2006/relationships/customXml" Target="../ink/ink16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11" Type="http://schemas.openxmlformats.org/officeDocument/2006/relationships/customXml" Target="../ink/ink15.xml"/><Relationship Id="rId5" Type="http://schemas.openxmlformats.org/officeDocument/2006/relationships/image" Target="../media/image12.png"/><Relationship Id="rId15" Type="http://schemas.openxmlformats.org/officeDocument/2006/relationships/image" Target="../media/image14.jpeg"/><Relationship Id="rId10" Type="http://schemas.openxmlformats.org/officeDocument/2006/relationships/customXml" Target="../ink/ink14.xml"/><Relationship Id="rId4" Type="http://schemas.openxmlformats.org/officeDocument/2006/relationships/customXml" Target="../ink/ink9.xml"/><Relationship Id="rId9" Type="http://schemas.openxmlformats.org/officeDocument/2006/relationships/customXml" Target="../ink/ink13.xml"/><Relationship Id="rId1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customXml" Target="../ink/ink19.xml"/><Relationship Id="rId12" Type="http://schemas.openxmlformats.org/officeDocument/2006/relationships/customXml" Target="../ink/ink24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.xml"/><Relationship Id="rId11" Type="http://schemas.openxmlformats.org/officeDocument/2006/relationships/customXml" Target="../ink/ink23.xml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openxmlformats.org/officeDocument/2006/relationships/customXml" Target="../ink/ink22.xml"/><Relationship Id="rId4" Type="http://schemas.openxmlformats.org/officeDocument/2006/relationships/customXml" Target="../ink/ink17.xml"/><Relationship Id="rId9" Type="http://schemas.openxmlformats.org/officeDocument/2006/relationships/customXml" Target="../ink/ink21.xml"/><Relationship Id="rId1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customXml" Target="../ink/ink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5">
            <a:extLst>
              <a:ext uri="{FF2B5EF4-FFF2-40B4-BE49-F238E27FC236}">
                <a16:creationId xmlns:a16="http://schemas.microsoft.com/office/drawing/2014/main" id="{34E8F96B-3C54-AD94-9C6F-E92DC77B3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5C98E66-FCBF-2B60-3873-FB73FFDD95D8}"/>
              </a:ext>
            </a:extLst>
          </p:cNvPr>
          <p:cNvSpPr/>
          <p:nvPr/>
        </p:nvSpPr>
        <p:spPr>
          <a:xfrm>
            <a:off x="2021645" y="2240444"/>
            <a:ext cx="8220147" cy="265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defRPr/>
            </a:pPr>
            <a:r>
              <a:rPr lang="pl-PL" sz="2800" b="1" dirty="0">
                <a:ln w="0"/>
                <a:solidFill>
                  <a:srgbClr val="4437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SPRAWOZDANIE Z DZIAŁALNOŚCI </a:t>
            </a:r>
          </a:p>
          <a:p>
            <a:pPr algn="ctr">
              <a:lnSpc>
                <a:spcPts val="5000"/>
              </a:lnSpc>
              <a:defRPr/>
            </a:pPr>
            <a:r>
              <a:rPr lang="pl-PL" sz="2800" b="1" dirty="0">
                <a:ln w="0"/>
                <a:solidFill>
                  <a:srgbClr val="4437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POWIATOWEGO CENTRUM POMOCY RODZINIE</a:t>
            </a:r>
          </a:p>
          <a:p>
            <a:pPr algn="ctr">
              <a:lnSpc>
                <a:spcPts val="5000"/>
              </a:lnSpc>
              <a:defRPr/>
            </a:pPr>
            <a:r>
              <a:rPr lang="pl-PL" sz="2800" b="1" dirty="0">
                <a:ln w="0"/>
                <a:solidFill>
                  <a:srgbClr val="4437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POZNANIU </a:t>
            </a:r>
          </a:p>
          <a:p>
            <a:pPr algn="ctr">
              <a:lnSpc>
                <a:spcPts val="5000"/>
              </a:lnSpc>
              <a:defRPr/>
            </a:pPr>
            <a:r>
              <a:rPr lang="pl-PL" sz="2800" b="1" dirty="0">
                <a:ln w="0"/>
                <a:solidFill>
                  <a:srgbClr val="4437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ROK 2023</a:t>
            </a:r>
          </a:p>
        </p:txBody>
      </p:sp>
      <p:sp>
        <p:nvSpPr>
          <p:cNvPr id="6148" name="pole tekstowe 7">
            <a:extLst>
              <a:ext uri="{FF2B5EF4-FFF2-40B4-BE49-F238E27FC236}">
                <a16:creationId xmlns:a16="http://schemas.microsoft.com/office/drawing/2014/main" id="{E90C8C4B-5B5A-94BB-6DDF-646F60EC9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6416676"/>
            <a:ext cx="251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443708"/>
                </a:solidFill>
              </a:rPr>
              <a:t>Poznań, dnia  11 marca 2024 r.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5">
            <a:extLst>
              <a:ext uri="{FF2B5EF4-FFF2-40B4-BE49-F238E27FC236}">
                <a16:creationId xmlns:a16="http://schemas.microsoft.com/office/drawing/2014/main" id="{946A5D57-F696-F431-B922-4B7F90DEB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45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F4D2581-5631-2BD3-B062-3571CEC90758}"/>
              </a:ext>
            </a:extLst>
          </p:cNvPr>
          <p:cNvSpPr txBox="1"/>
          <p:nvPr/>
        </p:nvSpPr>
        <p:spPr>
          <a:xfrm>
            <a:off x="1635853" y="1268414"/>
            <a:ext cx="90686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1" dirty="0">
                <a:latin typeface="+mj-lt"/>
              </a:rPr>
              <a:t>Pomoc dla dzieci i pełnoletnich wychowanków rodzin zastępczych oraz wysokość świadczeń w 2023 r.: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776A3E8-F834-37CB-8DCE-AA1F857AAC7E}"/>
              </a:ext>
            </a:extLst>
          </p:cNvPr>
          <p:cNvGraphicFramePr>
            <a:graphicFrameLocks noGrp="1"/>
          </p:cNvGraphicFramePr>
          <p:nvPr/>
        </p:nvGraphicFramePr>
        <p:xfrm>
          <a:off x="1992314" y="1606551"/>
          <a:ext cx="7818437" cy="5053016"/>
        </p:xfrm>
        <a:graphic>
          <a:graphicData uri="http://schemas.openxmlformats.org/drawingml/2006/table">
            <a:tbl>
              <a:tblPr/>
              <a:tblGrid>
                <a:gridCol w="446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4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l.p.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               </a:t>
                      </a:r>
                      <a:r>
                        <a:rPr kumimoji="0" lang="pl-PL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Rodzaj decyzji</a:t>
                      </a: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 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Świadczenia na dziecko wychowujące się</a:t>
                      </a:r>
                      <a:r>
                        <a:rPr kumimoji="0" lang="en-US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 </a:t>
                      </a: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rodzinie zastępczej</a:t>
                      </a:r>
                      <a:r>
                        <a:rPr kumimoji="0" lang="en-US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Świadczenie na pokrycie kosztów utrzymania dziecka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899,00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1 361,00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Dodatek na dziecko niepełnosprawne 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Dofinansowanie do wypoczynku poza miejscem zamieszkania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Świadczenie na pokrycie niezbędnych wydatków związanych</a:t>
                      </a:r>
                      <a:r>
                        <a:rPr kumimoji="0" lang="en-US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z </a:t>
                      </a: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potrzebami przyjmowanego dziecka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1 500,00 zł 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Świadczenie na pokrycie niezbędnych wydatków związanych </a:t>
                      </a:r>
                      <a:r>
                        <a:rPr kumimoji="0" lang="en-US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z </a:t>
                      </a: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wystąpieniem  zdarzeń losowych</a:t>
                      </a:r>
                      <a:r>
                        <a:rPr kumimoji="0" lang="en-US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innych zdarzeń mających wpływ na jakość sprawowanej opieki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2 041,50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Dofinansowanie do utrzymania lokalu mieszkalnego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Zależne od rachunków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Dofinansowanie do remontu  mieszkania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Zależne od kosztorysu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Dodatek wychowawczy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Pomoc dla usamodzielnianych wychowanków rodzin zastępczych: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Pomoc na kontynuowanie nauki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681,00 zł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Zagospodarowanie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2 039,00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4 077,00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77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"/>
                        <a:tabLst>
                          <a:tab pos="457200" algn="l"/>
                        </a:tabLst>
                      </a:pPr>
                      <a:r>
                        <a:rPr kumimoji="0" lang="en-US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kumimoji="0" lang="pl-PL" alt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samodzielnienie</a:t>
                      </a:r>
                      <a:endParaRPr kumimoji="0" lang="pl-PL" alt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2 244,00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4 486,00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8 968,00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156" marR="65156" marT="9051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kumimoji="0" lang="pl-PL" alt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Uzyskanie odpowiednich warunków mieszkaniowych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400,00 zł</a:t>
                      </a:r>
                      <a:endParaRPr kumimoji="0" lang="pl-PL" alt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156" marR="65156" marT="905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5">
            <a:extLst>
              <a:ext uri="{FF2B5EF4-FFF2-40B4-BE49-F238E27FC236}">
                <a16:creationId xmlns:a16="http://schemas.microsoft.com/office/drawing/2014/main" id="{435C373E-CF44-E731-10A2-D1F702A3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1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7FA71BB-2BEC-8160-B567-20E365B8F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209" y="758824"/>
            <a:ext cx="4656138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Instytucjonalna forma pieczy zastępczej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1C147D-A453-103C-5B8F-26DE53CD7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302" y="1111123"/>
            <a:ext cx="692638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Placówki opiekuńczo – wychowawcze z terenu powiatu poznańskiego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9D578B1-2C19-027B-AFAD-429009054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956" y="4294453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tx1"/>
                </a:solidFill>
              </a:rPr>
              <a:t>Łącznie: 64 miejsc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552DC72-AE7F-24B6-DD8E-0514BC509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991101"/>
            <a:ext cx="7443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E28E073-B56B-B2EE-8181-64C66B235D8D}"/>
              </a:ext>
            </a:extLst>
          </p:cNvPr>
          <p:cNvGraphicFramePr>
            <a:graphicFrameLocks noGrp="1"/>
          </p:cNvGraphicFramePr>
          <p:nvPr/>
        </p:nvGraphicFramePr>
        <p:xfrm>
          <a:off x="1992313" y="4819651"/>
          <a:ext cx="8362950" cy="1279525"/>
        </p:xfrm>
        <a:graphic>
          <a:graphicData uri="http://schemas.openxmlformats.org/drawingml/2006/table">
            <a:tbl>
              <a:tblPr/>
              <a:tblGrid>
                <a:gridCol w="791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2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05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Placówka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Ośrodek Wspomagania Rodziny w Kobylnicy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Ośrodek Wspomagania Rodziny nr 2 w Jasinie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Dziecka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Kórniku-Bninie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Dziecka w Kórniku- Bninie nr 2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Rodzinny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Swarzędzu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73">
                <a:tc>
                  <a:txBody>
                    <a:bodyPr/>
                    <a:lstStyle/>
                    <a:p>
                      <a:r>
                        <a:rPr lang="pl-PL" sz="1200" dirty="0"/>
                        <a:t>Liczba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4*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	</a:t>
                      </a:r>
                    </a:p>
                    <a:p>
                      <a:pPr algn="ctr"/>
                      <a:r>
                        <a:rPr lang="pl-PL" sz="1200" b="1" dirty="0"/>
                        <a:t>10*</a:t>
                      </a:r>
                    </a:p>
                    <a:p>
                      <a:pPr algn="ctr"/>
                      <a:endParaRPr lang="pl-PL" sz="1200" dirty="0"/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F83EB9-3F04-20D0-1C52-2AF336300CAA}"/>
              </a:ext>
            </a:extLst>
          </p:cNvPr>
          <p:cNvSpPr txBox="1"/>
          <p:nvPr/>
        </p:nvSpPr>
        <p:spPr>
          <a:xfrm>
            <a:off x="2468563" y="4552951"/>
            <a:ext cx="72532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alt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dzieci umieszczonych w placówkach funkcjonujących na terenie powiatu poznańskiego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F10BD7E-FDF4-D688-663E-7B37934624F2}"/>
                  </a:ext>
                </a:extLst>
              </p14:cNvPr>
              <p14:cNvContentPartPr/>
              <p14:nvPr/>
            </p14:nvContentPartPr>
            <p14:xfrm>
              <a:off x="6859203" y="6190649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F10BD7E-FDF4-D688-663E-7B37934624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883" y="6186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7AA7E8B6-3CB9-B4A9-DA47-C0640D603EAD}"/>
                  </a:ext>
                </a:extLst>
              </p14:cNvPr>
              <p14:cNvContentPartPr/>
              <p14:nvPr/>
            </p14:nvContentPartPr>
            <p14:xfrm>
              <a:off x="7496763" y="4873409"/>
              <a:ext cx="360" cy="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7AA7E8B6-3CB9-B4A9-DA47-C0640D603E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2443" y="4869089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657" name="Grupa 16">
            <a:extLst>
              <a:ext uri="{FF2B5EF4-FFF2-40B4-BE49-F238E27FC236}">
                <a16:creationId xmlns:a16="http://schemas.microsoft.com/office/drawing/2014/main" id="{AEC0B3CD-0B2E-E726-A3F7-A46E8690E0EC}"/>
              </a:ext>
            </a:extLst>
          </p:cNvPr>
          <p:cNvGrpSpPr>
            <a:grpSpLocks/>
          </p:cNvGrpSpPr>
          <p:nvPr/>
        </p:nvGrpSpPr>
        <p:grpSpPr bwMode="auto">
          <a:xfrm>
            <a:off x="7278688" y="4832350"/>
            <a:ext cx="0" cy="0"/>
            <a:chOff x="5754603" y="483164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BCA94B26-793C-BE48-F32E-9C1CAB54BAC8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BCA94B26-793C-BE48-F32E-9C1CAB54BAC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05DD6885-ECD2-0DE0-9755-E0A4A1D4DD92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05DD6885-ECD2-0DE0-9755-E0A4A1D4DD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44A3F8D4-C411-BC62-0C30-6CC6D316DAE2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44A3F8D4-C411-BC62-0C30-6CC6D316DA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A9E73825-8771-14D9-6CE7-B7AA8FE9D33D}"/>
                  </a:ext>
                </a:extLst>
              </p14:cNvPr>
              <p14:cNvContentPartPr/>
              <p14:nvPr/>
            </p14:nvContentPartPr>
            <p14:xfrm>
              <a:off x="5869203" y="4705649"/>
              <a:ext cx="360" cy="360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A9E73825-8771-14D9-6CE7-B7AA8FE9D3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4883" y="4701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A7AB5C80-C113-0609-1190-CAC461531D33}"/>
                  </a:ext>
                </a:extLst>
              </p14:cNvPr>
              <p14:cNvContentPartPr/>
              <p14:nvPr/>
            </p14:nvContentPartPr>
            <p14:xfrm>
              <a:off x="5877483" y="4563449"/>
              <a:ext cx="360" cy="36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A7AB5C80-C113-0609-1190-CAC461531D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3163" y="45591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B3463D81-D011-51FA-B9E1-4F547CA35C81}"/>
                  </a:ext>
                </a:extLst>
              </p14:cNvPr>
              <p14:cNvContentPartPr/>
              <p14:nvPr/>
            </p14:nvContentPartPr>
            <p14:xfrm>
              <a:off x="5827443" y="3741209"/>
              <a:ext cx="360" cy="36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B3463D81-D011-51FA-B9E1-4F547CA35C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3123" y="3736889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4645" name="pole tekstowe 24644">
            <a:extLst>
              <a:ext uri="{FF2B5EF4-FFF2-40B4-BE49-F238E27FC236}">
                <a16:creationId xmlns:a16="http://schemas.microsoft.com/office/drawing/2014/main" id="{2BA9A4A2-C4B8-1AD0-6B30-48C9349E917B}"/>
              </a:ext>
            </a:extLst>
          </p:cNvPr>
          <p:cNvSpPr txBox="1"/>
          <p:nvPr/>
        </p:nvSpPr>
        <p:spPr>
          <a:xfrm>
            <a:off x="2468564" y="6348149"/>
            <a:ext cx="7731125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dirty="0"/>
              <a:t>*2 dzieci w związku z konfliktem zbrojnym na Ukrainie zostało umieszczonych w placówkach na terenie powiatu poznańskiego, w tym   1 dziecko w Ośrodku Wspomagania Rodziny nr 1 w Kobylnicy i 1 dziecko w Ośrodku Wspomagania Rodziny nr 2 w Jasinie.</a:t>
            </a:r>
          </a:p>
        </p:txBody>
      </p:sp>
      <p:sp>
        <p:nvSpPr>
          <p:cNvPr id="24647" name="pole tekstowe 24646">
            <a:extLst>
              <a:ext uri="{FF2B5EF4-FFF2-40B4-BE49-F238E27FC236}">
                <a16:creationId xmlns:a16="http://schemas.microsoft.com/office/drawing/2014/main" id="{CECE1577-2BA7-3FBE-12F7-2C4709B906C4}"/>
              </a:ext>
            </a:extLst>
          </p:cNvPr>
          <p:cNvSpPr txBox="1"/>
          <p:nvPr/>
        </p:nvSpPr>
        <p:spPr>
          <a:xfrm>
            <a:off x="2456656" y="6109447"/>
            <a:ext cx="2127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dirty="0"/>
              <a:t>Łącznie: 20 dzieci 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CD1228BC-ADCF-8CDD-EB44-2ACF0170C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44745"/>
              </p:ext>
            </p:extLst>
          </p:nvPr>
        </p:nvGraphicFramePr>
        <p:xfrm>
          <a:off x="1992314" y="1414093"/>
          <a:ext cx="8362951" cy="2858455"/>
        </p:xfrm>
        <a:graphic>
          <a:graphicData uri="http://schemas.openxmlformats.org/drawingml/2006/table">
            <a:tbl>
              <a:tblPr/>
              <a:tblGrid>
                <a:gridCol w="87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2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8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59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Placówka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Ośrodek Wspomagania Rodziny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 Kobylnicy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Ośrodek Wspomagania Rodziny nr 2 w Jasinie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Dziecka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Kórniku-Bninie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Dziecka w Kórniku- Bninie nr 2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 Rodzinny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Swarzędzu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Interwencyjny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Socjalizacyjny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Interwencyjny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Socjalizacyjny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Socjalizacyjny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Socjalizacyjny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Rodzinny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Liczba miejsc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14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Ogółem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                         14</a:t>
                      </a: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T w="12700" cap="flat" cmpd="sng" algn="ctr">
                      <a:solidFill>
                        <a:srgbClr val="DD7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T w="12700" cap="flat" cmpd="sng" algn="ctr">
                      <a:solidFill>
                        <a:srgbClr val="DD7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28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DD7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DD7E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3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Koszty utrzymania 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10 714,06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9 680,86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9 111,94                    9 104,75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4 691,88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5">
            <a:extLst>
              <a:ext uri="{FF2B5EF4-FFF2-40B4-BE49-F238E27FC236}">
                <a16:creationId xmlns:a16="http://schemas.microsoft.com/office/drawing/2014/main" id="{17FBF88E-C74F-859D-6247-9EEF4FAA5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4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62020E2-DE48-355E-7BAF-0409F67C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877889"/>
            <a:ext cx="4656138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Instytucjonalna forma pieczy zastępczej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320F044-9D41-5EBE-CCE3-B8C5FE884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209676"/>
            <a:ext cx="678608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Placówki opiekuńczo – wychowawcze z terenu powiatu poznańskiego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4D904E-F586-1F15-585C-54F27560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991101"/>
            <a:ext cx="7443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187BE35E-CBB3-D36A-F8A9-D4CEC1B3F501}"/>
                  </a:ext>
                </a:extLst>
              </p14:cNvPr>
              <p14:cNvContentPartPr/>
              <p14:nvPr/>
            </p14:nvContentPartPr>
            <p14:xfrm>
              <a:off x="6859203" y="6190649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187BE35E-CBB3-D36A-F8A9-D4CEC1B3F5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883" y="6186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3DA11DA9-74A0-44BD-95B4-FF1D211EDAD3}"/>
                  </a:ext>
                </a:extLst>
              </p14:cNvPr>
              <p14:cNvContentPartPr/>
              <p14:nvPr/>
            </p14:nvContentPartPr>
            <p14:xfrm>
              <a:off x="7496763" y="4873409"/>
              <a:ext cx="360" cy="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3DA11DA9-74A0-44BD-95B4-FF1D211EDA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2443" y="4869089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80" name="Grupa 16">
            <a:extLst>
              <a:ext uri="{FF2B5EF4-FFF2-40B4-BE49-F238E27FC236}">
                <a16:creationId xmlns:a16="http://schemas.microsoft.com/office/drawing/2014/main" id="{A0A95A52-E955-C115-568D-1DB5974CA871}"/>
              </a:ext>
            </a:extLst>
          </p:cNvPr>
          <p:cNvGrpSpPr>
            <a:grpSpLocks/>
          </p:cNvGrpSpPr>
          <p:nvPr/>
        </p:nvGrpSpPr>
        <p:grpSpPr bwMode="auto">
          <a:xfrm>
            <a:off x="7278688" y="4832350"/>
            <a:ext cx="0" cy="0"/>
            <a:chOff x="5754603" y="483164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FCB48A8F-D5AD-5D76-414A-E1567392E179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FCB48A8F-D5AD-5D76-414A-E1567392E17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E3D0B289-D704-E588-79F7-A0DE30F0CB08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E3D0B289-D704-E588-79F7-A0DE30F0CB0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7F1876BE-EA13-52AE-1957-6CCD9496E2A3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7F1876BE-EA13-52AE-1957-6CCD9496E2A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0DAA61A5-4342-0408-AC1A-92BC875CC984}"/>
                  </a:ext>
                </a:extLst>
              </p14:cNvPr>
              <p14:cNvContentPartPr/>
              <p14:nvPr/>
            </p14:nvContentPartPr>
            <p14:xfrm>
              <a:off x="5869203" y="4705649"/>
              <a:ext cx="360" cy="360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0DAA61A5-4342-0408-AC1A-92BC875CC9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4883" y="4701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E29FED56-7181-DA9E-0990-26726D00C060}"/>
                  </a:ext>
                </a:extLst>
              </p14:cNvPr>
              <p14:cNvContentPartPr/>
              <p14:nvPr/>
            </p14:nvContentPartPr>
            <p14:xfrm>
              <a:off x="5877483" y="4563449"/>
              <a:ext cx="360" cy="36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E29FED56-7181-DA9E-0990-26726D00C0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3163" y="45591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E9248234-00FE-FC25-1DAF-F72D6FBAD698}"/>
                  </a:ext>
                </a:extLst>
              </p14:cNvPr>
              <p14:cNvContentPartPr/>
              <p14:nvPr/>
            </p14:nvContentPartPr>
            <p14:xfrm>
              <a:off x="5827443" y="3741209"/>
              <a:ext cx="360" cy="36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E9248234-00FE-FC25-1DAF-F72D6FBAD6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3123" y="373688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8684" name="Obraz 4">
            <a:extLst>
              <a:ext uri="{FF2B5EF4-FFF2-40B4-BE49-F238E27FC236}">
                <a16:creationId xmlns:a16="http://schemas.microsoft.com/office/drawing/2014/main" id="{DB64E59C-F075-0D5F-742C-11C71536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1579563"/>
            <a:ext cx="3735387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Obraz 18">
            <a:extLst>
              <a:ext uri="{FF2B5EF4-FFF2-40B4-BE49-F238E27FC236}">
                <a16:creationId xmlns:a16="http://schemas.microsoft.com/office/drawing/2014/main" id="{F2FEC25C-C55B-C4E2-FB40-BFE002C7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4308476"/>
            <a:ext cx="374015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Obraz 22">
            <a:extLst>
              <a:ext uri="{FF2B5EF4-FFF2-40B4-BE49-F238E27FC236}">
                <a16:creationId xmlns:a16="http://schemas.microsoft.com/office/drawing/2014/main" id="{11ADDA33-36DD-37CB-A521-2E108832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6" y="1503363"/>
            <a:ext cx="3514725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Obraz 24641">
            <a:extLst>
              <a:ext uri="{FF2B5EF4-FFF2-40B4-BE49-F238E27FC236}">
                <a16:creationId xmlns:a16="http://schemas.microsoft.com/office/drawing/2014/main" id="{B0417149-FFE6-ACBD-A261-7C6AD142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4437063"/>
            <a:ext cx="32131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5">
            <a:extLst>
              <a:ext uri="{FF2B5EF4-FFF2-40B4-BE49-F238E27FC236}">
                <a16:creationId xmlns:a16="http://schemas.microsoft.com/office/drawing/2014/main" id="{CA92B733-BA18-9B83-8C0F-A47E2B644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D6997D-29B7-5948-257D-B471C6C8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877888"/>
            <a:ext cx="465613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Instytucjonalna forma pieczy zastępczej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EC5BFFA-CFF8-FFA5-74F0-9ACF1D89D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1" y="1209675"/>
            <a:ext cx="6786563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Placówki opiekuńczo – wychowawcze z terenu powiatu poznańskiego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6BBEBDF-103C-731F-CAA7-A75D21F93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991101"/>
            <a:ext cx="7443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F2D2E874-0E52-6FBA-1470-8107604805C2}"/>
                  </a:ext>
                </a:extLst>
              </p14:cNvPr>
              <p14:cNvContentPartPr/>
              <p14:nvPr/>
            </p14:nvContentPartPr>
            <p14:xfrm>
              <a:off x="6859203" y="6190649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F2D2E874-0E52-6FBA-1470-8107604805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883" y="6186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55FF0669-ACF2-1B47-5434-FBC5B5B5C9CB}"/>
                  </a:ext>
                </a:extLst>
              </p14:cNvPr>
              <p14:cNvContentPartPr/>
              <p14:nvPr/>
            </p14:nvContentPartPr>
            <p14:xfrm>
              <a:off x="7496763" y="4873409"/>
              <a:ext cx="360" cy="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55FF0669-ACF2-1B47-5434-FBC5B5B5C9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2443" y="4869089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28" name="Grupa 16">
            <a:extLst>
              <a:ext uri="{FF2B5EF4-FFF2-40B4-BE49-F238E27FC236}">
                <a16:creationId xmlns:a16="http://schemas.microsoft.com/office/drawing/2014/main" id="{D354A99D-98A6-C2D7-0BDD-B381CF9C969B}"/>
              </a:ext>
            </a:extLst>
          </p:cNvPr>
          <p:cNvGrpSpPr>
            <a:grpSpLocks/>
          </p:cNvGrpSpPr>
          <p:nvPr/>
        </p:nvGrpSpPr>
        <p:grpSpPr bwMode="auto">
          <a:xfrm>
            <a:off x="7278688" y="4832350"/>
            <a:ext cx="0" cy="0"/>
            <a:chOff x="5754603" y="483164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63B51DAA-7C5A-A0C8-ACB9-556AD2B58837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63B51DAA-7C5A-A0C8-ACB9-556AD2B588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3E8B0D40-AE81-F2ED-C518-AEA964DE4B61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3E8B0D40-AE81-F2ED-C518-AEA964DE4B6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Pismo odręczne 15">
                  <a:extLst>
                    <a:ext uri="{FF2B5EF4-FFF2-40B4-BE49-F238E27FC236}">
                      <a16:creationId xmlns:a16="http://schemas.microsoft.com/office/drawing/2014/main" id="{E6E2114A-C291-B4F5-066B-0BD20BA05008}"/>
                    </a:ext>
                  </a:extLst>
                </p14:cNvPr>
                <p14:cNvContentPartPr/>
                <p14:nvPr/>
              </p14:nvContentPartPr>
              <p14:xfrm>
                <a:off x="5754603" y="4831649"/>
                <a:ext cx="360" cy="360"/>
              </p14:xfrm>
            </p:contentPart>
          </mc:Choice>
          <mc:Fallback xmlns="">
            <p:pic>
              <p:nvPicPr>
                <p:cNvPr id="16" name="Pismo odręczne 15">
                  <a:extLst>
                    <a:ext uri="{FF2B5EF4-FFF2-40B4-BE49-F238E27FC236}">
                      <a16:creationId xmlns:a16="http://schemas.microsoft.com/office/drawing/2014/main" id="{E6E2114A-C291-B4F5-066B-0BD20BA0500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50283" y="4827329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37CCE138-58FA-3CCB-7EA4-ACC397B8ED5F}"/>
                  </a:ext>
                </a:extLst>
              </p14:cNvPr>
              <p14:cNvContentPartPr/>
              <p14:nvPr/>
            </p14:nvContentPartPr>
            <p14:xfrm>
              <a:off x="5869203" y="4705649"/>
              <a:ext cx="360" cy="360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37CCE138-58FA-3CCB-7EA4-ACC397B8ED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4883" y="47013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43C60B77-5923-1A7A-24BA-1DAE2B6D2221}"/>
                  </a:ext>
                </a:extLst>
              </p14:cNvPr>
              <p14:cNvContentPartPr/>
              <p14:nvPr/>
            </p14:nvContentPartPr>
            <p14:xfrm>
              <a:off x="5877483" y="4563449"/>
              <a:ext cx="360" cy="36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43C60B77-5923-1A7A-24BA-1DAE2B6D22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3163" y="455912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D31FE100-8F9B-D5B5-FFED-EFA32304E3F1}"/>
                  </a:ext>
                </a:extLst>
              </p14:cNvPr>
              <p14:cNvContentPartPr/>
              <p14:nvPr/>
            </p14:nvContentPartPr>
            <p14:xfrm>
              <a:off x="5827443" y="3741209"/>
              <a:ext cx="360" cy="36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D31FE100-8F9B-D5B5-FFED-EFA32304E3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3123" y="373688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30732" name="Obraz 20">
            <a:extLst>
              <a:ext uri="{FF2B5EF4-FFF2-40B4-BE49-F238E27FC236}">
                <a16:creationId xmlns:a16="http://schemas.microsoft.com/office/drawing/2014/main" id="{1C53F065-89AC-A410-27E9-1B0FB8F4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9" y="4165600"/>
            <a:ext cx="408463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Obraz 26">
            <a:extLst>
              <a:ext uri="{FF2B5EF4-FFF2-40B4-BE49-F238E27FC236}">
                <a16:creationId xmlns:a16="http://schemas.microsoft.com/office/drawing/2014/main" id="{C7F14A7E-3B3B-961A-2F7E-F2B3667F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1635126"/>
            <a:ext cx="3659188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Obraz 24639">
            <a:extLst>
              <a:ext uri="{FF2B5EF4-FFF2-40B4-BE49-F238E27FC236}">
                <a16:creationId xmlns:a16="http://schemas.microsoft.com/office/drawing/2014/main" id="{D58C282B-FB5D-07D0-C80C-E73276D3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1568451"/>
            <a:ext cx="3852862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Obraz 6">
            <a:extLst>
              <a:ext uri="{FF2B5EF4-FFF2-40B4-BE49-F238E27FC236}">
                <a16:creationId xmlns:a16="http://schemas.microsoft.com/office/drawing/2014/main" id="{E6AD52F9-528F-75ED-ED0E-1F6EE53F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4416426"/>
            <a:ext cx="36607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5">
            <a:extLst>
              <a:ext uri="{FF2B5EF4-FFF2-40B4-BE49-F238E27FC236}">
                <a16:creationId xmlns:a16="http://schemas.microsoft.com/office/drawing/2014/main" id="{56BFDAA1-9867-717A-0DDC-7E187C0EB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9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AB20E1F-F490-0CED-A855-43494056F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877888"/>
            <a:ext cx="465613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Instytucjonalna forma pieczy zastępczej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A9CEB2F-A1B9-8D5C-E77B-78F8C5B7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1" y="1209675"/>
            <a:ext cx="6786563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Placówki opiekuńczo – wychowawcze z terenu powiatu poznańskiego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A6AE4CE-FEC7-FCEE-67B2-AADFF7F3A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991101"/>
            <a:ext cx="7443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2BB05E52-53C7-A1CA-0D4C-22698F0B813F}"/>
                  </a:ext>
                </a:extLst>
              </p14:cNvPr>
              <p14:cNvContentPartPr/>
              <p14:nvPr/>
            </p14:nvContentPartPr>
            <p14:xfrm>
              <a:off x="6859203" y="6190649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2BB05E52-53C7-A1CA-0D4C-22698F0B81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883" y="6186329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32777" name="Obraz 10">
            <a:extLst>
              <a:ext uri="{FF2B5EF4-FFF2-40B4-BE49-F238E27FC236}">
                <a16:creationId xmlns:a16="http://schemas.microsoft.com/office/drawing/2014/main" id="{839630F8-BA8F-48CB-5ADC-EB6AD02E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9" y="2178845"/>
            <a:ext cx="5623437" cy="34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1798E5-7F6F-1BC9-06B8-C9EF7AE002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308" y="2154977"/>
            <a:ext cx="4538443" cy="35877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5">
            <a:extLst>
              <a:ext uri="{FF2B5EF4-FFF2-40B4-BE49-F238E27FC236}">
                <a16:creationId xmlns:a16="http://schemas.microsoft.com/office/drawing/2014/main" id="{FA280C7B-C69D-5A1C-2C8C-1136A680E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" y="86912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E2B5A1E-8216-A84F-B3C6-329857961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536007"/>
              </p:ext>
            </p:extLst>
          </p:nvPr>
        </p:nvGraphicFramePr>
        <p:xfrm>
          <a:off x="2390862" y="1797051"/>
          <a:ext cx="7441035" cy="2506664"/>
        </p:xfrm>
        <a:graphic>
          <a:graphicData uri="http://schemas.openxmlformats.org/drawingml/2006/table">
            <a:tbl>
              <a:tblPr/>
              <a:tblGrid>
                <a:gridCol w="3025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5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2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Powód opuszczenia pieczy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dzieci z rodzin zastępczych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dzieci z instytucjonalnej pieczy zastępczej</a:t>
                      </a:r>
                      <a:endParaRPr kumimoji="0" lang="pl-PL" altLang="pl-PL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4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Powrót do rodziny naturalnej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Skierowanych do adopcji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kumimoji="0" lang="pl-PL" altLang="pl-PL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Umieszczenie  w instytucjonalnej formie pieczy zastępczej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Umieszczenie w innej rodzinie zastępczej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4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Inny powód</a:t>
                      </a:r>
                      <a:endParaRPr kumimoji="0" lang="pl-PL" altLang="pl-PL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pl-PL" altLang="pl-PL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8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757" name="pole tekstowe 3">
            <a:extLst>
              <a:ext uri="{FF2B5EF4-FFF2-40B4-BE49-F238E27FC236}">
                <a16:creationId xmlns:a16="http://schemas.microsoft.com/office/drawing/2014/main" id="{FD481634-E715-B0F7-B9A7-B213E346A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1365250"/>
            <a:ext cx="824547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Powody opuszczenia przez dzieci rodzinnej i instytucjonalnej pieczy zastępczej</a:t>
            </a:r>
            <a:endParaRPr lang="pl-PL" altLang="pl-PL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850" name="pole tekstowe 3">
            <a:extLst>
              <a:ext uri="{FF2B5EF4-FFF2-40B4-BE49-F238E27FC236}">
                <a16:creationId xmlns:a16="http://schemas.microsoft.com/office/drawing/2014/main" id="{A4AD7402-D488-4F48-3564-ECF19721C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392614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221C04"/>
                </a:solidFill>
              </a:rPr>
              <a:t>Odpłatność gmin z tytułu przebywania dzieci w pieczy zastępczej w przypadku umieszczenia dziecka w rodzinie zastępczej w wysokości: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851" name="pole tekstowe 5">
            <a:extLst>
              <a:ext uri="{FF2B5EF4-FFF2-40B4-BE49-F238E27FC236}">
                <a16:creationId xmlns:a16="http://schemas.microsoft.com/office/drawing/2014/main" id="{C31AE8AC-7428-F7A8-5077-81785621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5084764"/>
            <a:ext cx="83343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03275" algn="l"/>
              </a:tabLst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03275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l-PL" altLang="pl-PL" sz="1600">
                <a:solidFill>
                  <a:srgbClr val="221C04"/>
                </a:solidFill>
              </a:rPr>
              <a:t>10 </a:t>
            </a:r>
            <a:r>
              <a:rPr lang="pl-PL" altLang="pl-PL" sz="1600" i="1">
                <a:solidFill>
                  <a:srgbClr val="221C04"/>
                </a:solidFill>
              </a:rPr>
              <a:t>% </a:t>
            </a:r>
            <a:r>
              <a:rPr lang="pl-PL" altLang="pl-PL" sz="1600">
                <a:solidFill>
                  <a:srgbClr val="221C04"/>
                </a:solidFill>
              </a:rPr>
              <a:t>wydatków na opiekę i wychowanie dziecka - w pierwszym roku pobytu dziecka w pieczy zastępczej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l-PL" altLang="pl-PL" sz="1600">
                <a:solidFill>
                  <a:srgbClr val="221C04"/>
                </a:solidFill>
              </a:rPr>
              <a:t>30 % 	wydatków na opiekę i wychowanie dziecka - w drugim roku pobytu dziecka w pieczy zastępczej;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l-PL" altLang="pl-PL" sz="1600">
                <a:solidFill>
                  <a:srgbClr val="221C04"/>
                </a:solidFill>
              </a:rPr>
              <a:t>50% 	wydatków na opiekę i wychowanie dziecka - w trzecim roku i następnych latach pobytu dziecka w pieczy zastępczej. 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5">
            <a:extLst>
              <a:ext uri="{FF2B5EF4-FFF2-40B4-BE49-F238E27FC236}">
                <a16:creationId xmlns:a16="http://schemas.microsoft.com/office/drawing/2014/main" id="{9092ADF4-D870-6561-DCFA-FDD6C38EE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14CDD41-7C11-89C7-CD08-F60916780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709" y="885479"/>
            <a:ext cx="67691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RODZICIELSTWA ZASTĘPCZEGO</a:t>
            </a:r>
          </a:p>
        </p:txBody>
      </p:sp>
      <p:pic>
        <p:nvPicPr>
          <p:cNvPr id="36868" name="Obraz 3">
            <a:extLst>
              <a:ext uri="{FF2B5EF4-FFF2-40B4-BE49-F238E27FC236}">
                <a16:creationId xmlns:a16="http://schemas.microsoft.com/office/drawing/2014/main" id="{DA88F4F1-E343-9537-3330-3103C102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882775"/>
            <a:ext cx="3443287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pole tekstowe 6">
            <a:extLst>
              <a:ext uri="{FF2B5EF4-FFF2-40B4-BE49-F238E27FC236}">
                <a16:creationId xmlns:a16="http://schemas.microsoft.com/office/drawing/2014/main" id="{A249A0EB-986A-361B-DD9F-231679C4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29" y="1738314"/>
            <a:ext cx="6289122" cy="337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60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pl-PL" altLang="pl-PL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roku 2023 z okazji Dnia Rodzicielstwa Zastępczego, Powiatowe Centrum Pomocy Rodzinie zorganizowało kampanię promującą pieczę zastępczą w ramach „Tygodnia rodzicielstwa zastępczego”. Pracownicy Centrum przez tydzień odwiedzali gminy powiatu poznańskiego, przeprowadzali quiz o rodzicielstwie zastępczym, rozdawali materiały promujące pieczę zastępczą i udzielali informacji dotyczących rodzicielstwa zastępczego oraz odpowiadali na pytania mieszkańców</a:t>
            </a:r>
            <a:r>
              <a:rPr lang="pl-PL" altLang="pl-PL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5">
            <a:extLst>
              <a:ext uri="{FF2B5EF4-FFF2-40B4-BE49-F238E27FC236}">
                <a16:creationId xmlns:a16="http://schemas.microsoft.com/office/drawing/2014/main" id="{AD5A36A3-D21A-5813-8187-086BBB5E2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" y="8753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A91710D-0FFA-2427-261D-4FCA370C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911226"/>
            <a:ext cx="67691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RODZICIELSTWA ZASTĘPCZEGO</a:t>
            </a:r>
            <a:endParaRPr lang="pl-PL" alt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6" name="Obraz 3">
            <a:extLst>
              <a:ext uri="{FF2B5EF4-FFF2-40B4-BE49-F238E27FC236}">
                <a16:creationId xmlns:a16="http://schemas.microsoft.com/office/drawing/2014/main" id="{C5C79D8F-DB52-9773-DA48-BCFB5DCB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2" y="1773238"/>
            <a:ext cx="287813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az 4">
            <a:extLst>
              <a:ext uri="{FF2B5EF4-FFF2-40B4-BE49-F238E27FC236}">
                <a16:creationId xmlns:a16="http://schemas.microsoft.com/office/drawing/2014/main" id="{5549B68B-B93F-444C-7C6D-A815E5CC7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905000"/>
            <a:ext cx="39655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Obraz 7">
            <a:extLst>
              <a:ext uri="{FF2B5EF4-FFF2-40B4-BE49-F238E27FC236}">
                <a16:creationId xmlns:a16="http://schemas.microsoft.com/office/drawing/2014/main" id="{B30D8E0B-CFEB-4862-6D9F-416B0BA0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4649789"/>
            <a:ext cx="39655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az 11">
            <a:extLst>
              <a:ext uri="{FF2B5EF4-FFF2-40B4-BE49-F238E27FC236}">
                <a16:creationId xmlns:a16="http://schemas.microsoft.com/office/drawing/2014/main" id="{B4E106E4-973E-937A-7D57-E93C831F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4308475"/>
            <a:ext cx="38036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pole tekstowe 1">
            <a:extLst>
              <a:ext uri="{FF2B5EF4-FFF2-40B4-BE49-F238E27FC236}">
                <a16:creationId xmlns:a16="http://schemas.microsoft.com/office/drawing/2014/main" id="{AF48FB0A-FC7E-F75C-1440-6324D8566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1" y="1373188"/>
            <a:ext cx="418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Tydzień rodzicielstwa zastępczego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az 5">
            <a:extLst>
              <a:ext uri="{FF2B5EF4-FFF2-40B4-BE49-F238E27FC236}">
                <a16:creationId xmlns:a16="http://schemas.microsoft.com/office/drawing/2014/main" id="{CCEAC47B-5558-4DA7-FD49-EB635EEE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1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20DB0D7-9D03-F1FE-B2EE-7154C267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911226"/>
            <a:ext cx="67691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RODZICIELSTWA ZASTĘPCZEGO</a:t>
            </a:r>
            <a:endParaRPr lang="pl-PL" alt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4" name="Obraz 2">
            <a:extLst>
              <a:ext uri="{FF2B5EF4-FFF2-40B4-BE49-F238E27FC236}">
                <a16:creationId xmlns:a16="http://schemas.microsoft.com/office/drawing/2014/main" id="{2A4CC573-D88D-7115-177E-ABFBF9AD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844675"/>
            <a:ext cx="3938588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az 4">
            <a:extLst>
              <a:ext uri="{FF2B5EF4-FFF2-40B4-BE49-F238E27FC236}">
                <a16:creationId xmlns:a16="http://schemas.microsoft.com/office/drawing/2014/main" id="{3C57A4FD-18C1-0C81-2CEC-7260D783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835150"/>
            <a:ext cx="45450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az 6">
            <a:extLst>
              <a:ext uri="{FF2B5EF4-FFF2-40B4-BE49-F238E27FC236}">
                <a16:creationId xmlns:a16="http://schemas.microsoft.com/office/drawing/2014/main" id="{A5B9C3AF-5E01-62C3-C66C-93400BD1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598989"/>
            <a:ext cx="22733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Obraz 8">
            <a:extLst>
              <a:ext uri="{FF2B5EF4-FFF2-40B4-BE49-F238E27FC236}">
                <a16:creationId xmlns:a16="http://schemas.microsoft.com/office/drawing/2014/main" id="{87080331-97D7-0B2E-905A-F01A5781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598989"/>
            <a:ext cx="20891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pole tekstowe 9">
            <a:extLst>
              <a:ext uri="{FF2B5EF4-FFF2-40B4-BE49-F238E27FC236}">
                <a16:creationId xmlns:a16="http://schemas.microsoft.com/office/drawing/2014/main" id="{AF9B4BF7-A74B-3A14-E573-DAA40DC92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1373188"/>
            <a:ext cx="676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chemeClr val="tx1"/>
                </a:solidFill>
                <a:cs typeface="Calibri" panose="020F0502020204030204" pitchFamily="34" charset="0"/>
              </a:rPr>
              <a:t>Piknik integracyjny dla rodzin zastępczych- Dziewicza Góra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5">
            <a:extLst>
              <a:ext uri="{FF2B5EF4-FFF2-40B4-BE49-F238E27FC236}">
                <a16:creationId xmlns:a16="http://schemas.microsoft.com/office/drawing/2014/main" id="{897F68D0-3571-4F67-4289-E223FA450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A8D53FE6-AC15-DFD8-BEDB-62A9F0BE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911226"/>
            <a:ext cx="67691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RODZICIELSTWA ZASTĘPCZEGO</a:t>
            </a:r>
            <a:endParaRPr lang="pl-PL" alt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2" name="pole tekstowe 9">
            <a:extLst>
              <a:ext uri="{FF2B5EF4-FFF2-40B4-BE49-F238E27FC236}">
                <a16:creationId xmlns:a16="http://schemas.microsoft.com/office/drawing/2014/main" id="{272AF4B4-956A-006B-1243-F21DE4A1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1373188"/>
            <a:ext cx="676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chemeClr val="tx1"/>
                </a:solidFill>
                <a:cs typeface="Calibri" panose="020F0502020204030204" pitchFamily="34" charset="0"/>
              </a:rPr>
              <a:t>Piknik integracyjny dla rodzin zastępczych- Dziewicza Góra</a:t>
            </a:r>
          </a:p>
        </p:txBody>
      </p:sp>
      <p:pic>
        <p:nvPicPr>
          <p:cNvPr id="43013" name="Obraz 3">
            <a:extLst>
              <a:ext uri="{FF2B5EF4-FFF2-40B4-BE49-F238E27FC236}">
                <a16:creationId xmlns:a16="http://schemas.microsoft.com/office/drawing/2014/main" id="{401AE4A5-10B8-1C58-3A5D-C24BEFF1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935163"/>
            <a:ext cx="30956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Obraz 7">
            <a:extLst>
              <a:ext uri="{FF2B5EF4-FFF2-40B4-BE49-F238E27FC236}">
                <a16:creationId xmlns:a16="http://schemas.microsoft.com/office/drawing/2014/main" id="{0CAA7F97-32F6-3430-1B41-146FD4F1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919288"/>
            <a:ext cx="2532062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Obraz 11">
            <a:extLst>
              <a:ext uri="{FF2B5EF4-FFF2-40B4-BE49-F238E27FC236}">
                <a16:creationId xmlns:a16="http://schemas.microsoft.com/office/drawing/2014/main" id="{EACECA5F-9436-796C-C57C-12F0464F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1" y="1919289"/>
            <a:ext cx="240506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5">
            <a:extLst>
              <a:ext uri="{FF2B5EF4-FFF2-40B4-BE49-F238E27FC236}">
                <a16:creationId xmlns:a16="http://schemas.microsoft.com/office/drawing/2014/main" id="{1CE76874-13A7-3092-1A44-2B27A105F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AA17609-0373-679D-4ED4-7E8749405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844676"/>
            <a:ext cx="81359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400" dirty="0">
                <a:solidFill>
                  <a:srgbClr val="221C04"/>
                </a:solidFill>
              </a:rPr>
              <a:t>Powiatowe Centrum Pomocy Rodzinie to jednostka organizacyjna powiatu poznańskiego. </a:t>
            </a:r>
            <a:br>
              <a:rPr lang="pl-PL" altLang="pl-PL" sz="1400" dirty="0">
                <a:solidFill>
                  <a:srgbClr val="221C04"/>
                </a:solidFill>
              </a:rPr>
            </a:br>
            <a:r>
              <a:rPr lang="pl-PL" altLang="pl-PL" sz="1400" dirty="0">
                <a:solidFill>
                  <a:srgbClr val="221C04"/>
                </a:solidFill>
              </a:rPr>
              <a:t>Realizuje zadania z zakresu pomocy społecznej, wspierania rodziny i systemu pieczy zastępczej, przeciwdziałania przemocy w rodzinie oraz rehabilitacji społecznej osób z niepełnosprawnościami.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400" dirty="0">
                <a:solidFill>
                  <a:srgbClr val="221C04"/>
                </a:solidFill>
              </a:rPr>
              <a:t>Powiatowe </a:t>
            </a:r>
            <a:r>
              <a:rPr lang="pl-PL" altLang="pl-PL" sz="1600" dirty="0">
                <a:solidFill>
                  <a:srgbClr val="221C04"/>
                </a:solidFill>
              </a:rPr>
              <a:t>Centrum</a:t>
            </a:r>
            <a:r>
              <a:rPr lang="pl-PL" altLang="pl-PL" sz="1400" dirty="0">
                <a:solidFill>
                  <a:srgbClr val="221C04"/>
                </a:solidFill>
              </a:rPr>
              <a:t> Pomocy Rodzinie, zostało wyznaczone Organizatorem Rodzinnej Pieczy Zastępczej zgodnie z Zarządzeniem Nr 91/2011 Starosty Poznańskiego.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rgbClr val="221C04"/>
                </a:solidFill>
              </a:rPr>
              <a:t>W 2023 roku w Powiatowym Centrum Pomocy Rodzinie zatrudnionych było 50 osób, z czego 21 osób realizuje zadania Organizatora pieczy (10 koordynatorów, 7 specjalistów pracy z rodziną, 1 starszego specjalistę ds. instytucjonalnej pieczy zastępczej oraz 3 psychologów).</a:t>
            </a:r>
            <a:endParaRPr lang="pl-PL" altLang="pl-PL" sz="1800" dirty="0">
              <a:solidFill>
                <a:srgbClr val="221C04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pl-PL" altLang="pl-PL" sz="1800" dirty="0">
              <a:solidFill>
                <a:srgbClr val="221C04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pl-PL" altLang="pl-PL" sz="1800" dirty="0">
              <a:solidFill>
                <a:srgbClr val="221C04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5">
            <a:extLst>
              <a:ext uri="{FF2B5EF4-FFF2-40B4-BE49-F238E27FC236}">
                <a16:creationId xmlns:a16="http://schemas.microsoft.com/office/drawing/2014/main" id="{F8466C51-58FE-95E2-DEEC-3EEAFCE3D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173EFE2-28EE-E8EF-B10F-210087DA0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911226"/>
            <a:ext cx="67691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RODZICIELSTWA ZASTĘPCZEGO</a:t>
            </a:r>
            <a:endParaRPr lang="pl-PL" alt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60" name="pole tekstowe 9">
            <a:extLst>
              <a:ext uri="{FF2B5EF4-FFF2-40B4-BE49-F238E27FC236}">
                <a16:creationId xmlns:a16="http://schemas.microsoft.com/office/drawing/2014/main" id="{59B71A4C-9B2F-44B0-06DE-FC9BB0C07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1438275"/>
            <a:ext cx="545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chemeClr val="tx1"/>
                </a:solidFill>
                <a:cs typeface="Calibri" panose="020F0502020204030204" pitchFamily="34" charset="0"/>
              </a:rPr>
              <a:t>Dzień dziecka na Malta Ski i powiatowe Mikołajki</a:t>
            </a:r>
          </a:p>
        </p:txBody>
      </p:sp>
      <p:pic>
        <p:nvPicPr>
          <p:cNvPr id="45061" name="Obraz 2">
            <a:extLst>
              <a:ext uri="{FF2B5EF4-FFF2-40B4-BE49-F238E27FC236}">
                <a16:creationId xmlns:a16="http://schemas.microsoft.com/office/drawing/2014/main" id="{6D1A0D2F-DAF9-F481-7CE4-9E625260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4" y="1931989"/>
            <a:ext cx="26257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az 4">
            <a:extLst>
              <a:ext uri="{FF2B5EF4-FFF2-40B4-BE49-F238E27FC236}">
                <a16:creationId xmlns:a16="http://schemas.microsoft.com/office/drawing/2014/main" id="{DA59869C-7190-4ED2-F3BC-FB7B7E65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1881188"/>
            <a:ext cx="28892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az 6">
            <a:extLst>
              <a:ext uri="{FF2B5EF4-FFF2-40B4-BE49-F238E27FC236}">
                <a16:creationId xmlns:a16="http://schemas.microsoft.com/office/drawing/2014/main" id="{573ED9BD-6351-D82F-62DE-072441DF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931989"/>
            <a:ext cx="259238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Obraz 8">
            <a:extLst>
              <a:ext uri="{FF2B5EF4-FFF2-40B4-BE49-F238E27FC236}">
                <a16:creationId xmlns:a16="http://schemas.microsoft.com/office/drawing/2014/main" id="{BA8D56F7-7AF5-F2EB-3D5E-BE0751DE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4926014"/>
            <a:ext cx="27051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az 10">
            <a:extLst>
              <a:ext uri="{FF2B5EF4-FFF2-40B4-BE49-F238E27FC236}">
                <a16:creationId xmlns:a16="http://schemas.microsoft.com/office/drawing/2014/main" id="{B2DC3610-9FE1-C449-8E3E-4DE3D3E8D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4545014"/>
            <a:ext cx="247332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az 14">
            <a:extLst>
              <a:ext uri="{FF2B5EF4-FFF2-40B4-BE49-F238E27FC236}">
                <a16:creationId xmlns:a16="http://schemas.microsoft.com/office/drawing/2014/main" id="{6052BE97-C26C-EDCB-A11A-3F7E2BC2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5019676"/>
            <a:ext cx="25923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az 5">
            <a:extLst>
              <a:ext uri="{FF2B5EF4-FFF2-40B4-BE49-F238E27FC236}">
                <a16:creationId xmlns:a16="http://schemas.microsoft.com/office/drawing/2014/main" id="{7A6DDDBE-C6AF-8DCE-C245-1171AA576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13">
            <a:extLst>
              <a:ext uri="{FF2B5EF4-FFF2-40B4-BE49-F238E27FC236}">
                <a16:creationId xmlns:a16="http://schemas.microsoft.com/office/drawing/2014/main" id="{D1840482-2623-05B4-B9DD-4A567485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191" y="3357658"/>
            <a:ext cx="7395522" cy="434787"/>
          </a:xfrm>
          <a:prstGeom prst="rect">
            <a:avLst/>
          </a:prstGeom>
          <a:noFill/>
          <a:ln>
            <a:noFill/>
          </a:ln>
        </p:spPr>
        <p:txBody>
          <a:bodyPr wrap="square" lIns="90455" tIns="45206" rIns="90455" bIns="45206" anchor="ctr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 Unicode MS" pitchFamily="34" charset="-128"/>
                <a:cs typeface="Times New Roman" pitchFamily="18" charset="0"/>
              </a:rPr>
              <a:t>DZIAŁANIA Z ZAKRESU POMOCY SPOŁECZNEJ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5">
            <a:extLst>
              <a:ext uri="{FF2B5EF4-FFF2-40B4-BE49-F238E27FC236}">
                <a16:creationId xmlns:a16="http://schemas.microsoft.com/office/drawing/2014/main" id="{93A952AA-9A5E-D13E-F1D2-2200A09CF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" y="1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C:\Users\tomasz.woznica\Desktop\Nowy folder\DPS\budynek pensjonariuszy 1.JPG">
            <a:extLst>
              <a:ext uri="{FF2B5EF4-FFF2-40B4-BE49-F238E27FC236}">
                <a16:creationId xmlns:a16="http://schemas.microsoft.com/office/drawing/2014/main" id="{003353DD-C5DF-8664-F005-773CDE1237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14" y="2532976"/>
            <a:ext cx="3211573" cy="1980000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</p:spPr>
      </p:pic>
      <p:sp>
        <p:nvSpPr>
          <p:cNvPr id="4" name="pole tekstowe 13">
            <a:extLst>
              <a:ext uri="{FF2B5EF4-FFF2-40B4-BE49-F238E27FC236}">
                <a16:creationId xmlns:a16="http://schemas.microsoft.com/office/drawing/2014/main" id="{BDCDAB34-F0F0-93F1-49BF-7DA857A3E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992" y="984112"/>
            <a:ext cx="6096000" cy="434787"/>
          </a:xfrm>
          <a:prstGeom prst="rect">
            <a:avLst/>
          </a:prstGeom>
          <a:noFill/>
          <a:ln>
            <a:noFill/>
          </a:ln>
        </p:spPr>
        <p:txBody>
          <a:bodyPr lIns="90455" tIns="45206" rIns="90455" bIns="45206" anchor="ctr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DOM POMOCY SPOŁECZNEJ W LISÓWKACH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693584D-4306-596E-12E7-6D004651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41464"/>
            <a:ext cx="807085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DPS w Lisówkach przeznaczony jest dla 100 osób w tym: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88 miejsc dla osób w podeszłym wieku i 12 miejsc dla osób przewlekle somatycznie i chorych. 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2023 r. do domu przyjętych zostało 29 osób w tym: 14 kobiety i 15 mężczyzn.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E278D34-79B5-4618-03EB-1AB7FEA6C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852739"/>
            <a:ext cx="44894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osób skierowanych do Domu Pomocy Społecznej w Lisówkach to mieszkańcy powiatu poznańskiego. 6 osób </a:t>
            </a: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skierowanych</a:t>
            </a: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do Domu Pomocy Społecznej to mieszkańcy Poznania. 7 osób to osoby zamieszkałe poza powiatem poznańskim.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endParaRPr lang="pl-PL" altLang="pl-PL" sz="16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Średni miesięczny koszt utrzymania mieszkańca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 Domu Pomocy Społecznej w Lisówkach w roku 2023 ustalony został w wysokości 4.995,00 zł.</a:t>
            </a:r>
          </a:p>
        </p:txBody>
      </p:sp>
      <p:pic>
        <p:nvPicPr>
          <p:cNvPr id="7" name="Picture 2" descr="C:\Users\tomasz.woznica\Desktop\Nowy folder\DPS\wejście główne.JPG">
            <a:extLst>
              <a:ext uri="{FF2B5EF4-FFF2-40B4-BE49-F238E27FC236}">
                <a16:creationId xmlns:a16="http://schemas.microsoft.com/office/drawing/2014/main" id="{AAF0F6E9-8B5F-77BB-DB3A-4E97A6AB832C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7681" y="4512976"/>
            <a:ext cx="3502800" cy="1980000"/>
          </a:xfrm>
          <a:prstGeom prst="rect">
            <a:avLst/>
          </a:prstGeom>
          <a:noFill/>
          <a:effectLst>
            <a:softEdge rad="2794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5">
            <a:extLst>
              <a:ext uri="{FF2B5EF4-FFF2-40B4-BE49-F238E27FC236}">
                <a16:creationId xmlns:a16="http://schemas.microsoft.com/office/drawing/2014/main" id="{602C2BE3-0BE9-3406-AB41-44D377CED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13">
            <a:extLst>
              <a:ext uri="{FF2B5EF4-FFF2-40B4-BE49-F238E27FC236}">
                <a16:creationId xmlns:a16="http://schemas.microsoft.com/office/drawing/2014/main" id="{8D009A45-61F2-BEEE-EBDE-7B7839463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1054195"/>
            <a:ext cx="7056437" cy="434787"/>
          </a:xfrm>
          <a:prstGeom prst="rect">
            <a:avLst/>
          </a:prstGeom>
          <a:noFill/>
          <a:ln>
            <a:noFill/>
          </a:ln>
        </p:spPr>
        <p:txBody>
          <a:bodyPr lIns="90455" tIns="45206" rIns="90455" bIns="45206" anchor="ctr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DOM SAMODZIELNEGO RODZICA W LISÓWKACH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3455ED-B1CE-BBB8-21EF-D370BC335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973263"/>
            <a:ext cx="475932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Dom Samodzielnego Rodzica w Lisówkach przeznaczony jest dla 30 osób. Prowadzenie placówki zostało zlecone Fundacji Inicjowania Rozwoju Lokalnego.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2023 do Domu Samodzielnego Rodzica</a:t>
            </a:r>
            <a:b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 Lisówkach zostało przyjętych 22 rodzin                   (50 osób), w tym: 21 kobiety (w tym 3 kobiety</a:t>
            </a:r>
            <a:b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 ciąży), 1 mężczyzna i 28 dzieci.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5" name="pole tekstowe 4">
            <a:extLst>
              <a:ext uri="{FF2B5EF4-FFF2-40B4-BE49-F238E27FC236}">
                <a16:creationId xmlns:a16="http://schemas.microsoft.com/office/drawing/2014/main" id="{8F1C8EE6-4D5F-C46F-CD57-002A2D38F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1" y="5165725"/>
            <a:ext cx="475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tx1"/>
                </a:solidFill>
                <a:cs typeface="Calibri" panose="020F0502020204030204" pitchFamily="34" charset="0"/>
              </a:rPr>
              <a:t>Średni miesięczny koszt utrzymania mieszkańca w Domu dla matek z małoletnimi dziećmi i kobiet w ciąży w Lisówkach w roku 2023 ustalony został w wysokości 2000,00 zł.</a:t>
            </a:r>
            <a:endParaRPr lang="pl-PL" altLang="pl-PL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06" name="Obraz 4">
            <a:extLst>
              <a:ext uri="{FF2B5EF4-FFF2-40B4-BE49-F238E27FC236}">
                <a16:creationId xmlns:a16="http://schemas.microsoft.com/office/drawing/2014/main" id="{194614C8-9B1B-54C5-1D06-65D7B09B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6" y="1576389"/>
            <a:ext cx="3814763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Obraz 6">
            <a:extLst>
              <a:ext uri="{FF2B5EF4-FFF2-40B4-BE49-F238E27FC236}">
                <a16:creationId xmlns:a16="http://schemas.microsoft.com/office/drawing/2014/main" id="{6CBCD08F-5701-F883-21F7-58FC561C0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3663951"/>
            <a:ext cx="373062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5">
            <a:extLst>
              <a:ext uri="{FF2B5EF4-FFF2-40B4-BE49-F238E27FC236}">
                <a16:creationId xmlns:a16="http://schemas.microsoft.com/office/drawing/2014/main" id="{49DD5DA8-2583-7EEB-9337-72ADB35AF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" y="69357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13">
            <a:extLst>
              <a:ext uri="{FF2B5EF4-FFF2-40B4-BE49-F238E27FC236}">
                <a16:creationId xmlns:a16="http://schemas.microsoft.com/office/drawing/2014/main" id="{6AB8B1EA-5CF7-2838-10F6-B04C0B356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810" y="1117695"/>
            <a:ext cx="7112642" cy="434787"/>
          </a:xfrm>
          <a:prstGeom prst="rect">
            <a:avLst/>
          </a:prstGeom>
          <a:noFill/>
          <a:ln>
            <a:noFill/>
          </a:ln>
        </p:spPr>
        <p:txBody>
          <a:bodyPr wrap="square" lIns="90455" tIns="45206" rIns="90455" bIns="45206" anchor="ctr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MIESZKANIA WSPOMAGANE W LISÓWKACH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06F5FEC-4274-785D-8B31-115467ED3A29}"/>
              </a:ext>
            </a:extLst>
          </p:cNvPr>
          <p:cNvSpPr txBox="1"/>
          <p:nvPr/>
        </p:nvSpPr>
        <p:spPr>
          <a:xfrm>
            <a:off x="1589088" y="2314576"/>
            <a:ext cx="4578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Mieszkanie Wspomagane w Lisówkach przeznaczone jest dla 10 osób.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107249A-AB04-89DC-7974-647A48E97AE8}"/>
              </a:ext>
            </a:extLst>
          </p:cNvPr>
          <p:cNvSpPr txBox="1"/>
          <p:nvPr/>
        </p:nvSpPr>
        <p:spPr>
          <a:xfrm>
            <a:off x="1668624" y="3897312"/>
            <a:ext cx="38893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Z Mieszkania Wspomaganego w Lisówkach w 2023 roku skorzystało 3 osób.</a:t>
            </a:r>
          </a:p>
        </p:txBody>
      </p:sp>
      <p:pic>
        <p:nvPicPr>
          <p:cNvPr id="53254" name="Obraz 9">
            <a:extLst>
              <a:ext uri="{FF2B5EF4-FFF2-40B4-BE49-F238E27FC236}">
                <a16:creationId xmlns:a16="http://schemas.microsoft.com/office/drawing/2014/main" id="{DFA2937A-D598-6B8A-0F56-47F564E0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676400"/>
            <a:ext cx="36004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Obraz 16">
            <a:extLst>
              <a:ext uri="{FF2B5EF4-FFF2-40B4-BE49-F238E27FC236}">
                <a16:creationId xmlns:a16="http://schemas.microsoft.com/office/drawing/2014/main" id="{6777CFFB-AF12-5FA8-9767-6A502398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3794125"/>
            <a:ext cx="4316413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Obraz 17">
            <a:extLst>
              <a:ext uri="{FF2B5EF4-FFF2-40B4-BE49-F238E27FC236}">
                <a16:creationId xmlns:a16="http://schemas.microsoft.com/office/drawing/2014/main" id="{E7C71536-DC0C-E910-FB44-990D0CF5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6261100"/>
            <a:ext cx="2955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76485D8-951C-4417-E7AD-C0AC8E483548}"/>
              </a:ext>
            </a:extLst>
          </p:cNvPr>
          <p:cNvSpPr txBox="1"/>
          <p:nvPr/>
        </p:nvSpPr>
        <p:spPr>
          <a:xfrm>
            <a:off x="1725612" y="5257800"/>
            <a:ext cx="4129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dirty="0"/>
              <a:t>Średni miesięczny koszt utrzymania mieszkańca w Mieszkaniu Wspomaganym w Lisówkach w roku 2023 ustalony został w wysokości 1 634,00 zł.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D29802A7-8D3B-D589-3E3C-5ABFC9C4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928" y="1213062"/>
            <a:ext cx="732919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l-PL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OŚRODEK INTERWENCJI KRYZYSOWEJ W KOBYLNICY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2F6146E-E1EE-68B4-9334-06D7D3ACC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103" y="1859189"/>
            <a:ext cx="7920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221C04"/>
                </a:solidFill>
              </a:rPr>
              <a:t>W 2023 roku w hostelu  Ośrodka Interwencji Kryzysowej </a:t>
            </a:r>
            <a:r>
              <a:rPr lang="pl-PL" altLang="pl-PL" sz="1600" b="1" dirty="0">
                <a:solidFill>
                  <a:srgbClr val="221C04"/>
                </a:solidFill>
              </a:rPr>
              <a:t>przebywało 20 osób (w tym: 8 osób dorosłych i 12 dzieci) stanowiąc 7 rodzin z </a:t>
            </a: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6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gminy Swarzędz - 12 osób, gminy Komorniki - 3 osoby, gminy Kleszczewo - 3 osoby, gminy Kostrzyn- 2 osoby.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E06C474-D66E-16F9-06C2-564901FCA9CE}"/>
              </a:ext>
            </a:extLst>
          </p:cNvPr>
          <p:cNvSpPr txBox="1"/>
          <p:nvPr/>
        </p:nvSpPr>
        <p:spPr>
          <a:xfrm>
            <a:off x="2372875" y="2658071"/>
            <a:ext cx="8208962" cy="2457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pl-PL" sz="1600" b="1" dirty="0">
              <a:solidFill>
                <a:srgbClr val="221C04"/>
              </a:solidFill>
            </a:endParaRPr>
          </a:p>
          <a:p>
            <a:pPr algn="just">
              <a:defRPr/>
            </a:pPr>
            <a:r>
              <a:rPr lang="pl-PL" sz="1600" dirty="0">
                <a:solidFill>
                  <a:srgbClr val="221C04"/>
                </a:solidFill>
              </a:rPr>
              <a:t>Bezpłatna pomoc specjalistyczna obejmującą swoim działaniem teren powiatu poznańskiego: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221C04"/>
                </a:solidFill>
              </a:rPr>
              <a:t>udzielenie szybkiej i doraźnej pomocy osobom znajdującym się w sytuacji kryzysowej, </a:t>
            </a:r>
          </a:p>
          <a:p>
            <a:pPr algn="just">
              <a:lnSpc>
                <a:spcPts val="2100"/>
              </a:lnSpc>
              <a:tabLst>
                <a:tab pos="265113" algn="l"/>
              </a:tabLst>
              <a:defRPr/>
            </a:pPr>
            <a:r>
              <a:rPr lang="pl-PL" sz="1600" dirty="0">
                <a:solidFill>
                  <a:srgbClr val="221C04"/>
                </a:solidFill>
              </a:rPr>
              <a:t>	z </a:t>
            </a:r>
            <a:r>
              <a:rPr lang="pl-PL" sz="1600" b="1" dirty="0">
                <a:solidFill>
                  <a:srgbClr val="221C04"/>
                </a:solidFill>
              </a:rPr>
              <a:t>wyłączeniem przypadków dotyczących bezdomności</a:t>
            </a:r>
            <a:r>
              <a:rPr lang="pl-PL" sz="1600" dirty="0">
                <a:solidFill>
                  <a:srgbClr val="221C04"/>
                </a:solidFill>
              </a:rPr>
              <a:t>,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221C04"/>
                </a:solidFill>
              </a:rPr>
              <a:t>prowadzenie poradnictwa specjalistycznego: psychologicznego, socjalnego, prawnego oraz pedagogicznego,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221C04"/>
                </a:solidFill>
              </a:rPr>
              <a:t> realizacja powiatowego programu przeciwdziałania przemocy w rodzinie,</a:t>
            </a:r>
          </a:p>
          <a:p>
            <a:pPr marL="285750" indent="-285750" algn="just">
              <a:lnSpc>
                <a:spcPts val="2100"/>
              </a:lnSpc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221C04"/>
                </a:solidFill>
              </a:rPr>
              <a:t>prowadzenie terapii wspierającej</a:t>
            </a:r>
          </a:p>
          <a:p>
            <a:pPr algn="just">
              <a:lnSpc>
                <a:spcPts val="2100"/>
              </a:lnSpc>
              <a:defRPr/>
            </a:pPr>
            <a:endParaRPr lang="pl-PL" sz="1600" dirty="0">
              <a:solidFill>
                <a:srgbClr val="221C04"/>
              </a:solidFill>
            </a:endParaRPr>
          </a:p>
        </p:txBody>
      </p:sp>
      <p:pic>
        <p:nvPicPr>
          <p:cNvPr id="55302" name="Obraz 5">
            <a:extLst>
              <a:ext uri="{FF2B5EF4-FFF2-40B4-BE49-F238E27FC236}">
                <a16:creationId xmlns:a16="http://schemas.microsoft.com/office/drawing/2014/main" id="{BCC8CD10-9930-1FE3-D5D4-28146D71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28" y="4869657"/>
            <a:ext cx="257016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Obraz 8">
            <a:extLst>
              <a:ext uri="{FF2B5EF4-FFF2-40B4-BE49-F238E27FC236}">
                <a16:creationId xmlns:a16="http://schemas.microsoft.com/office/drawing/2014/main" id="{9058321B-C786-BA85-ABAA-1DA1559F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8" y="4835525"/>
            <a:ext cx="2852738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81D5DBB-DFFD-B380-CEF5-80A1D0A15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209"/>
            <a:ext cx="4950381" cy="12802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342E04-5D45-5818-6424-66B9B427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28035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l-PL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MIESZKANIA TRENINGOWE W KOBYLNICY  </a:t>
            </a:r>
          </a:p>
          <a:p>
            <a:pPr marL="0" indent="0" algn="ctr">
              <a:buNone/>
              <a:defRPr/>
            </a:pPr>
            <a:endParaRPr lang="pl-PL" altLang="pl-PL" b="1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pl-PL" altLang="pl-PL" b="1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pl-PL" sz="1800" dirty="0">
                <a:solidFill>
                  <a:schemeClr val="tx1"/>
                </a:solidFill>
                <a:latin typeface="+mj-lt"/>
              </a:rPr>
              <a:t> Trzy mieszkania treningowe w Kobylnicy</a:t>
            </a:r>
          </a:p>
          <a:p>
            <a:pPr marL="0" indent="0" eaLnBrk="1" hangingPunct="1">
              <a:buNone/>
              <a:defRPr/>
            </a:pPr>
            <a:r>
              <a:rPr lang="pl-PL" sz="1800" dirty="0">
                <a:solidFill>
                  <a:schemeClr val="tx1"/>
                </a:solidFill>
                <a:latin typeface="+mj-lt"/>
              </a:rPr>
              <a:t> przeznaczone dla 8 osób.</a:t>
            </a:r>
          </a:p>
          <a:p>
            <a:pPr marL="0" indent="0" eaLnBrk="1" hangingPunct="1">
              <a:buNone/>
              <a:defRPr/>
            </a:pPr>
            <a:endParaRPr lang="pl-PL" altLang="pl-PL" sz="1800" dirty="0">
              <a:solidFill>
                <a:srgbClr val="221C04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 </a:t>
            </a: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pl-PL" altLang="pl-PL" sz="1800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2023 roku z pobytu w mieszkaniu</a:t>
            </a:r>
          </a:p>
          <a:p>
            <a:pPr marL="0" indent="0" eaLnBrk="1" hangingPunct="1"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skorzystało łącznie </a:t>
            </a:r>
            <a:r>
              <a:rPr lang="pl-PL" altLang="pl-PL" sz="1800" b="1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osoby.</a:t>
            </a:r>
            <a:endParaRPr lang="pl-PL" altLang="pl-PL" sz="1800" b="1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pl-PL" altLang="pl-PL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pl-PL" dirty="0"/>
          </a:p>
        </p:txBody>
      </p:sp>
      <p:sp>
        <p:nvSpPr>
          <p:cNvPr id="57347" name="Symbol zastępczy numeru slajdu 3">
            <a:extLst>
              <a:ext uri="{FF2B5EF4-FFF2-40B4-BE49-F238E27FC236}">
                <a16:creationId xmlns:a16="http://schemas.microsoft.com/office/drawing/2014/main" id="{7897A505-2311-4320-017F-3502656CC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80BD6-C80D-4470-B711-1050CBCF22C4}" type="slidenum">
              <a:rPr lang="en-US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pic>
        <p:nvPicPr>
          <p:cNvPr id="57349" name="Obraz 5">
            <a:extLst>
              <a:ext uri="{FF2B5EF4-FFF2-40B4-BE49-F238E27FC236}">
                <a16:creationId xmlns:a16="http://schemas.microsoft.com/office/drawing/2014/main" id="{4458A1BF-CEE4-2B02-E1F0-6BA445A4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411664"/>
            <a:ext cx="3311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Obraz 10">
            <a:extLst>
              <a:ext uri="{FF2B5EF4-FFF2-40B4-BE49-F238E27FC236}">
                <a16:creationId xmlns:a16="http://schemas.microsoft.com/office/drawing/2014/main" id="{89CDB3E3-9247-14B3-70FC-9E68CC39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38" y="2134228"/>
            <a:ext cx="27162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5EBAB4F-E54E-9ABE-E0AA-DC6CF953A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2"/>
            <a:ext cx="5456393" cy="14204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az 5">
            <a:extLst>
              <a:ext uri="{FF2B5EF4-FFF2-40B4-BE49-F238E27FC236}">
                <a16:creationId xmlns:a16="http://schemas.microsoft.com/office/drawing/2014/main" id="{FBA28C1A-8D82-58E2-283D-6FD558C31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92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8B2DC03-CAEF-E203-FC14-55F42C8E1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4" y="1385889"/>
            <a:ext cx="7546975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OŚRODEK WSPARCIA DLA OSÓB Z ZABURZENIAMI PSYCHICZNYMI</a:t>
            </a:r>
            <a:endParaRPr lang="pl-PL" altLang="pl-PL" sz="2000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5D195EE-1F67-F1F0-A723-E45DEE8CA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2351088"/>
            <a:ext cx="7537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500"/>
              </a:lnSpc>
              <a:spcBef>
                <a:spcPct val="0"/>
              </a:spcBef>
              <a:buNone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terenie Powiatu Poznańskiego funkcjonuje ośrodek wsparcia dysponujący 25 miejscami dla osób z zaburzeniami psychicznymi – Środowiskowy Dom Samopomocy (ŚDS) w Puszczykowie. ŚDS finansowany jest z budżetu Wojewody i prowadzony przez Fundację Polskich Kawalerów Maltańskich "Pomoc Maltańska”.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6E67AE7-E864-7F51-B5B5-8A1B9CFBA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4076700"/>
            <a:ext cx="75374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500"/>
              </a:lnSpc>
              <a:spcBef>
                <a:spcPct val="0"/>
              </a:spcBef>
              <a:buNone/>
            </a:pPr>
            <a:endParaRPr lang="pl-PL" altLang="pl-PL" sz="180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00"/>
              </a:lnSpc>
              <a:spcBef>
                <a:spcPct val="0"/>
              </a:spcBef>
              <a:buNone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zajęciach ŚDS w 2023 r. uczestniczyło 28 osób z gmin: Mosina: 16 – osób, Puszczykowo: 8 – osób, Luboń – 3 osoby, Kórnik 1 – osoba.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6376BFD-337F-4DD0-501C-8524A3C7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297113"/>
            <a:ext cx="80645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83213" algn="l"/>
              </a:tabLst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83213" algn="l"/>
              </a:tabLst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83213" algn="l"/>
              </a:tabLst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83213" algn="l"/>
              </a:tabLst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 b="1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Środki na rehabilitację społeczną w 2023 r.	</a:t>
            </a:r>
            <a:r>
              <a:rPr lang="pl-PL" altLang="pl-PL" sz="1800" b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12 243 408 zł </a:t>
            </a:r>
            <a:endParaRPr lang="pl-PL" altLang="pl-PL" sz="180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przeznaczeniem na: </a:t>
            </a:r>
          </a:p>
          <a:p>
            <a:pPr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dofinansowanie kosztów działalności WTZ   	  </a:t>
            </a:r>
            <a:r>
              <a:rPr lang="pl-PL" altLang="pl-PL" sz="1800" b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8 530 368 zł</a:t>
            </a:r>
          </a:p>
          <a:p>
            <a:pPr>
              <a:lnSpc>
                <a:spcPts val="2600"/>
              </a:lnSpc>
              <a:spcBef>
                <a:spcPct val="0"/>
              </a:spcBef>
              <a:buNone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pozostałe zadania z zakresu reh. społecznej               	  </a:t>
            </a:r>
            <a:r>
              <a:rPr lang="pl-PL" altLang="pl-PL" sz="1800" b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3 159 040 zł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5D3DB34-BC93-2A1F-655D-4A2EDEB25226}"/>
              </a:ext>
            </a:extLst>
          </p:cNvPr>
          <p:cNvSpPr/>
          <p:nvPr/>
        </p:nvSpPr>
        <p:spPr>
          <a:xfrm>
            <a:off x="2206626" y="3884614"/>
            <a:ext cx="77057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dirty="0">
                <a:solidFill>
                  <a:srgbClr val="221C0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Rada Powiatu w Poznaniu Uchwałą nr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XLVI/640/VI/2022 </a:t>
            </a:r>
            <a:r>
              <a:rPr lang="pl-PL" dirty="0">
                <a:solidFill>
                  <a:srgbClr val="221C0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dnia 14 grudnia 2022 roku przeznaczyła z budżetu Powiatu środki w wysokości </a:t>
            </a:r>
            <a:r>
              <a:rPr 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300 000 </a:t>
            </a:r>
            <a:r>
              <a:rPr lang="pl-PL" dirty="0">
                <a:solidFill>
                  <a:srgbClr val="221C0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 na zadania</a:t>
            </a:r>
          </a:p>
          <a:p>
            <a:pPr algn="just">
              <a:defRPr/>
            </a:pPr>
            <a:r>
              <a:rPr lang="pl-PL" dirty="0">
                <a:solidFill>
                  <a:srgbClr val="221C0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zakresu rehabilitacji społecznej. </a:t>
            </a:r>
            <a:endParaRPr lang="pl-PL" dirty="0">
              <a:solidFill>
                <a:srgbClr val="221C04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791F36D-B058-E725-E248-06D42F71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5897563"/>
            <a:ext cx="7848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26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dofinansowanie zaopatrzenia w przedmioty ortopedyczne i środki pomocnicze;</a:t>
            </a:r>
          </a:p>
          <a:p>
            <a:pPr algn="just">
              <a:lnSpc>
                <a:spcPts val="26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dofinansowanie zaopatrzenia w sprzęt rehabilitacyjny </a:t>
            </a:r>
          </a:p>
        </p:txBody>
      </p:sp>
      <p:sp>
        <p:nvSpPr>
          <p:cNvPr id="5" name="Strzałka w prawo 4">
            <a:extLst>
              <a:ext uri="{FF2B5EF4-FFF2-40B4-BE49-F238E27FC236}">
                <a16:creationId xmlns:a16="http://schemas.microsoft.com/office/drawing/2014/main" id="{BD61E8A5-1A2A-09AE-5FE0-225C131B727D}"/>
              </a:ext>
            </a:extLst>
          </p:cNvPr>
          <p:cNvSpPr/>
          <p:nvPr/>
        </p:nvSpPr>
        <p:spPr>
          <a:xfrm>
            <a:off x="6672263" y="2400301"/>
            <a:ext cx="792162" cy="20796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3015" name="Prostokąt 6">
            <a:extLst>
              <a:ext uri="{FF2B5EF4-FFF2-40B4-BE49-F238E27FC236}">
                <a16:creationId xmlns:a16="http://schemas.microsoft.com/office/drawing/2014/main" id="{1ACE308B-E042-F1B8-CC49-F5FBBC8C0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551" y="1828464"/>
            <a:ext cx="561657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ZADANIA Z ZAKRESU REHABILITACJI SPOŁECZNEJ </a:t>
            </a:r>
            <a:endParaRPr lang="pl-PL" altLang="pl-PL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1CE4646C-0D19-1201-313A-9FEF245182B0}"/>
              </a:ext>
            </a:extLst>
          </p:cNvPr>
          <p:cNvSpPr/>
          <p:nvPr/>
        </p:nvSpPr>
        <p:spPr>
          <a:xfrm>
            <a:off x="6672263" y="3095626"/>
            <a:ext cx="792162" cy="20796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9" name="Strzałka w prawo 8">
            <a:extLst>
              <a:ext uri="{FF2B5EF4-FFF2-40B4-BE49-F238E27FC236}">
                <a16:creationId xmlns:a16="http://schemas.microsoft.com/office/drawing/2014/main" id="{D9FF7F37-F257-18B7-40DD-8B31B1F1886A}"/>
              </a:ext>
            </a:extLst>
          </p:cNvPr>
          <p:cNvSpPr/>
          <p:nvPr/>
        </p:nvSpPr>
        <p:spPr>
          <a:xfrm>
            <a:off x="6672263" y="3429001"/>
            <a:ext cx="792162" cy="2063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1450" name="pole tekstowe 9">
            <a:extLst>
              <a:ext uri="{FF2B5EF4-FFF2-40B4-BE49-F238E27FC236}">
                <a16:creationId xmlns:a16="http://schemas.microsoft.com/office/drawing/2014/main" id="{49C3D32F-E50D-D1B4-5EDB-0C73B590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814" y="64627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4AA9599-3BB9-B061-FAF5-B9BA54461153}"/>
              </a:ext>
            </a:extLst>
          </p:cNvPr>
          <p:cNvSpPr txBox="1"/>
          <p:nvPr/>
        </p:nvSpPr>
        <p:spPr>
          <a:xfrm>
            <a:off x="2475190" y="1293879"/>
            <a:ext cx="7037506" cy="43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ZESPÓŁ DS. OSÓB Z NIEPEŁNOSPRAWNOŚCIAMI</a:t>
            </a:r>
          </a:p>
        </p:txBody>
      </p:sp>
      <p:sp>
        <p:nvSpPr>
          <p:cNvPr id="59404" name="pole tekstowe 11">
            <a:extLst>
              <a:ext uri="{FF2B5EF4-FFF2-40B4-BE49-F238E27FC236}">
                <a16:creationId xmlns:a16="http://schemas.microsoft.com/office/drawing/2014/main" id="{B7461764-3322-D48B-0C78-F50414DD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9" y="4767263"/>
            <a:ext cx="7780337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Rada Powiatu w Poznaniu Uchwałą nr LIV/725/VI/2023 z dnia 20 września 2023 r. przeznaczyła z budżetu Powiatu dodatkowe środki w wysokości </a:t>
            </a:r>
            <a:r>
              <a:rPr lang="pl-PL" sz="18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100 000 </a:t>
            </a:r>
            <a:r>
              <a:rPr 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zł</a:t>
            </a:r>
            <a:r>
              <a:rPr lang="pl-PL" altLang="pl-PL" sz="1800" b="1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dirty="0">
              <a:solidFill>
                <a:srgbClr val="221C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Otrzymane środki zostały przeznaczone na: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C6A8F2-3A4C-1C45-E3CB-1FD723D00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3"/>
            <a:ext cx="4950381" cy="12863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5">
            <a:extLst>
              <a:ext uri="{FF2B5EF4-FFF2-40B4-BE49-F238E27FC236}">
                <a16:creationId xmlns:a16="http://schemas.microsoft.com/office/drawing/2014/main" id="{D1865658-6E3C-C422-D057-4C433533B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C2EDE42-EC71-223A-C7A9-E1988A4F1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544800"/>
              </p:ext>
            </p:extLst>
          </p:nvPr>
        </p:nvGraphicFramePr>
        <p:xfrm>
          <a:off x="2279651" y="2420939"/>
          <a:ext cx="7921625" cy="3367087"/>
        </p:xfrm>
        <a:graphic>
          <a:graphicData uri="http://schemas.openxmlformats.org/drawingml/2006/table">
            <a:tbl>
              <a:tblPr/>
              <a:tblGrid>
                <a:gridCol w="44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17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pl-PL" sz="1200" u="none" strike="noStrike" dirty="0">
                          <a:effectLst/>
                        </a:rPr>
                        <a:t>Zadania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Złożone wnioski 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w 2023 r.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Realizacja łącznie ze środkami powiatu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w 2023 r.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80">
                <a:tc vMerge="1">
                  <a:txBody>
                    <a:bodyPr/>
                    <a:lstStyle/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osoby/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wnioski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wydane środki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77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Turnus rehabilitacyjny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717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1 018 290,00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Bariery architektoniczne 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455 330,76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Bariery w komunikowaniu się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199 497,42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8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Bariery techniczne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296 924,87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Sprzęt rehabilitacyjny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312 536,00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u="none" strike="noStrike" dirty="0">
                          <a:effectLst/>
                        </a:rPr>
                        <a:t>Przedmioty ortopedyczne i środki pomocnicze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1054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727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1 225 761,00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8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u="none" strike="noStrike" dirty="0">
                          <a:effectLst/>
                        </a:rPr>
                        <a:t>Sport, kultura, rekreacja i turystyka ON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44 000,00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532">
                <a:tc gridSpan="2">
                  <a:txBody>
                    <a:bodyPr/>
                    <a:lstStyle/>
                    <a:p>
                      <a:pPr algn="r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2420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1718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3 552 340,05</a:t>
                      </a:r>
                    </a:p>
                  </a:txBody>
                  <a:tcPr marL="9525" marR="9525" marT="9521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2640AE1-D297-037F-D3A9-DD3B1752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417638"/>
            <a:ext cx="8353425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zadań ze środków PFRON i Powiatu Poznańskiego w 2023 r.</a:t>
            </a:r>
          </a:p>
        </p:txBody>
      </p:sp>
      <p:sp>
        <p:nvSpPr>
          <p:cNvPr id="63555" name="pole tekstowe 2">
            <a:extLst>
              <a:ext uri="{FF2B5EF4-FFF2-40B4-BE49-F238E27FC236}">
                <a16:creationId xmlns:a16="http://schemas.microsoft.com/office/drawing/2014/main" id="{F2AF8A8A-4A2B-FB23-20E9-8245954B3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6" y="5384800"/>
            <a:ext cx="2881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sz="1600" b="1">
                <a:latin typeface="Calibri" panose="020F0502020204030204" pitchFamily="34" charset="0"/>
                <a:cs typeface="Calibri" panose="020F0502020204030204" pitchFamily="34" charset="0"/>
              </a:rPr>
              <a:t>Łącznie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az 5">
            <a:extLst>
              <a:ext uri="{FF2B5EF4-FFF2-40B4-BE49-F238E27FC236}">
                <a16:creationId xmlns:a16="http://schemas.microsoft.com/office/drawing/2014/main" id="{173AFFDE-8AAB-6F18-F83B-88CCD31F9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2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63BDA55-25E4-50CC-4963-D22502FA3BEC}"/>
              </a:ext>
            </a:extLst>
          </p:cNvPr>
          <p:cNvSpPr txBox="1"/>
          <p:nvPr/>
        </p:nvSpPr>
        <p:spPr>
          <a:xfrm>
            <a:off x="2359025" y="2978946"/>
            <a:ext cx="7561262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ts val="2100"/>
              </a:lnSpc>
              <a:defRPr/>
            </a:pPr>
            <a:r>
              <a:rPr lang="pl-PL" b="1" dirty="0">
                <a:solidFill>
                  <a:srgbClr val="221C04"/>
                </a:solidFill>
              </a:rPr>
              <a:t>Organizator rodzinnej pieczy zastępczej </a:t>
            </a:r>
            <a:r>
              <a:rPr lang="pl-PL" dirty="0">
                <a:solidFill>
                  <a:srgbClr val="221C04"/>
                </a:solidFill>
              </a:rPr>
              <a:t>to wyznaczona w powiecie jednostka, której powiat powierzył zadania organizacji pieczy zastępczej, której zadania polegają na rozwijaniu rodzinnej opieki zastępczej oraz wspieraniu rodzinnej opieki nad dzieckiem.</a:t>
            </a:r>
          </a:p>
          <a:p>
            <a:pPr>
              <a:defRPr/>
            </a:pPr>
            <a:endParaRPr lang="pl-PL" dirty="0">
              <a:solidFill>
                <a:srgbClr val="221C04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71BB288-DF25-33C9-8D64-EB835709F351}"/>
              </a:ext>
            </a:extLst>
          </p:cNvPr>
          <p:cNvSpPr txBox="1"/>
          <p:nvPr/>
        </p:nvSpPr>
        <p:spPr>
          <a:xfrm>
            <a:off x="2279650" y="2276476"/>
            <a:ext cx="7488238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ts val="2100"/>
              </a:lnSpc>
              <a:defRPr/>
            </a:pPr>
            <a:endParaRPr lang="pl-PL" sz="155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74F79C3-5F3D-712A-C2EC-3B01A673E8C2}"/>
              </a:ext>
            </a:extLst>
          </p:cNvPr>
          <p:cNvSpPr txBox="1"/>
          <p:nvPr/>
        </p:nvSpPr>
        <p:spPr>
          <a:xfrm>
            <a:off x="2359025" y="3595688"/>
            <a:ext cx="764540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2000"/>
              </a:lnSpc>
              <a:defRPr/>
            </a:pPr>
            <a:endParaRPr lang="pl-PL" sz="155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E057B8-CA94-3DE8-A89B-151D9BB6FD43}"/>
              </a:ext>
            </a:extLst>
          </p:cNvPr>
          <p:cNvSpPr txBox="1"/>
          <p:nvPr/>
        </p:nvSpPr>
        <p:spPr>
          <a:xfrm>
            <a:off x="2030136" y="1414139"/>
            <a:ext cx="6805805" cy="43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3899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alt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Times New Roman" pitchFamily="18" charset="0"/>
              </a:rPr>
              <a:t>ORGANIZATOR RODZINNEJ PIECZY ZASTĘPCZEJ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az 3">
            <a:extLst>
              <a:ext uri="{FF2B5EF4-FFF2-40B4-BE49-F238E27FC236}">
                <a16:creationId xmlns:a16="http://schemas.microsoft.com/office/drawing/2014/main" id="{E5A03BA1-88A2-7B6D-BB12-31303FD0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"/>
            <a:ext cx="49482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pole tekstowe 1">
            <a:extLst>
              <a:ext uri="{FF2B5EF4-FFF2-40B4-BE49-F238E27FC236}">
                <a16:creationId xmlns:a16="http://schemas.microsoft.com/office/drawing/2014/main" id="{3B110D34-0CFA-7052-0F6E-757D61A85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712" y="931864"/>
            <a:ext cx="775652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Dofinansowanie kosztów działalności Warsztatów Terapii Zajęciowej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3673FEE-8902-6D6D-0B43-9AD03A0F54BB}"/>
              </a:ext>
            </a:extLst>
          </p:cNvPr>
          <p:cNvSpPr txBox="1"/>
          <p:nvPr/>
        </p:nvSpPr>
        <p:spPr>
          <a:xfrm>
            <a:off x="2155825" y="1374776"/>
            <a:ext cx="8072438" cy="297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ts val="2268"/>
              </a:lnSpc>
              <a:defRPr/>
            </a:pPr>
            <a:r>
              <a:rPr lang="pl-PL" sz="1600" dirty="0">
                <a:solidFill>
                  <a:srgbClr val="221C04"/>
                </a:solidFill>
              </a:rPr>
              <a:t>Na terenie Powiatu Poznańskiego działa </a:t>
            </a:r>
            <a:r>
              <a:rPr lang="pl-PL" sz="1600" b="1" dirty="0">
                <a:solidFill>
                  <a:srgbClr val="221C04"/>
                </a:solidFill>
              </a:rPr>
              <a:t>8</a:t>
            </a:r>
            <a:r>
              <a:rPr lang="pl-PL" sz="1600" dirty="0">
                <a:solidFill>
                  <a:srgbClr val="221C04"/>
                </a:solidFill>
              </a:rPr>
              <a:t> WTZ obejmujących terapią </a:t>
            </a:r>
            <a:r>
              <a:rPr lang="pl-PL" sz="1600" b="1" dirty="0">
                <a:solidFill>
                  <a:srgbClr val="221C04"/>
                </a:solidFill>
              </a:rPr>
              <a:t>308</a:t>
            </a:r>
            <a:r>
              <a:rPr lang="pl-PL" sz="1600" dirty="0">
                <a:solidFill>
                  <a:srgbClr val="221C04"/>
                </a:solidFill>
              </a:rPr>
              <a:t> uczestników:</a:t>
            </a:r>
          </a:p>
          <a:p>
            <a:pPr algn="just">
              <a:lnSpc>
                <a:spcPts val="1089"/>
              </a:lnSpc>
              <a:defRPr/>
            </a:pPr>
            <a:endParaRPr lang="pl-PL" sz="1451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Swarzędzu i Kobylnicy dla 50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Konarzewie i Otuszu dla 89 uczestników;</a:t>
            </a:r>
          </a:p>
          <a:p>
            <a:pPr>
              <a:lnSpc>
                <a:spcPts val="1200"/>
              </a:lnSpc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Boduszewie dla 29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Drzązgowie dla 20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Tarnowie Podgórnym dla 35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Murowanej Goślinie dla 25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Pobiedziskach dla 30 uczestników;</a:t>
            </a: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endParaRPr lang="pl-PL" sz="1600" dirty="0">
              <a:solidFill>
                <a:srgbClr val="221C04"/>
              </a:solidFill>
            </a:endParaRPr>
          </a:p>
          <a:p>
            <a:pPr marL="259204" indent="-259204">
              <a:lnSpc>
                <a:spcPts val="1200"/>
              </a:lnSpc>
              <a:buFont typeface="Courier New" panose="02070309020205020404" pitchFamily="49" charset="0"/>
              <a:buChar char="o"/>
              <a:defRPr/>
            </a:pPr>
            <a:r>
              <a:rPr lang="pl-PL" sz="1600" dirty="0">
                <a:solidFill>
                  <a:srgbClr val="221C04"/>
                </a:solidFill>
              </a:rPr>
              <a:t>WTZ w Luboniu dla 30 uczestników</a:t>
            </a:r>
            <a:r>
              <a:rPr lang="pl-PL" sz="1451" dirty="0">
                <a:solidFill>
                  <a:srgbClr val="221C04"/>
                </a:solidFill>
              </a:rPr>
              <a:t>.</a:t>
            </a:r>
          </a:p>
          <a:p>
            <a:pPr algn="just">
              <a:lnSpc>
                <a:spcPts val="1089"/>
              </a:lnSpc>
              <a:defRPr/>
            </a:pPr>
            <a:r>
              <a:rPr lang="pl-PL" sz="1451" b="1" dirty="0"/>
              <a:t>		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7E158BB-E1E6-1819-30A9-7C223A0994FC}"/>
              </a:ext>
            </a:extLst>
          </p:cNvPr>
          <p:cNvSpPr txBox="1"/>
          <p:nvPr/>
        </p:nvSpPr>
        <p:spPr>
          <a:xfrm>
            <a:off x="1763714" y="6253163"/>
            <a:ext cx="8664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00" dirty="0">
                <a:latin typeface="+mj-lt"/>
              </a:rPr>
              <a:t>Powiat Poznański znając potrzeby osób niepełnosprawnych przebywających w WTZ zwiększył środki finansowe z obowiązujących 10% do 20 % kosztów.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8FD7674-1DDF-C1F9-7A3D-B8275B932227}"/>
              </a:ext>
            </a:extLst>
          </p:cNvPr>
          <p:cNvGraphicFramePr>
            <a:graphicFrameLocks noGrp="1"/>
          </p:cNvGraphicFramePr>
          <p:nvPr/>
        </p:nvGraphicFramePr>
        <p:xfrm>
          <a:off x="2090739" y="4254500"/>
          <a:ext cx="7756525" cy="19446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767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5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1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</a:rPr>
                        <a:t>Rodzaj dofinansowania</a:t>
                      </a:r>
                      <a:endParaRPr lang="pl-PL" sz="1400" b="1" dirty="0">
                        <a:solidFill>
                          <a:srgbClr val="221C0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2023</a:t>
                      </a: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6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1" marR="17281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Kwota</a:t>
                      </a: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Liczna ON</a:t>
                      </a: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</a:rPr>
                        <a:t>Dofinansowanie kosztów  WTZ ze</a:t>
                      </a:r>
                      <a:r>
                        <a:rPr lang="pl-PL" sz="1400" baseline="0" dirty="0">
                          <a:solidFill>
                            <a:srgbClr val="221C04"/>
                          </a:solidFill>
                          <a:effectLst/>
                        </a:rPr>
                        <a:t> środków </a:t>
                      </a: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</a:rPr>
                        <a:t>PFRON</a:t>
                      </a:r>
                      <a:endParaRPr lang="pl-PL" sz="1400" dirty="0">
                        <a:solidFill>
                          <a:srgbClr val="221C0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9 084 768</a:t>
                      </a:r>
                    </a:p>
                  </a:txBody>
                  <a:tcPr marL="17284" marR="172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308</a:t>
                      </a:r>
                    </a:p>
                  </a:txBody>
                  <a:tcPr marL="17284" marR="1728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221C04"/>
                          </a:solidFill>
                          <a:effectLst/>
                        </a:rPr>
                        <a:t>Dofinansowanie (20%) ze środków budżetu powiatu</a:t>
                      </a:r>
                      <a:endParaRPr lang="pl-PL" sz="1400" dirty="0">
                        <a:solidFill>
                          <a:srgbClr val="221C0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4" marR="17284" marT="0" marB="0" anchor="ctr">
                    <a:solidFill>
                      <a:srgbClr val="FDF8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u="none" dirty="0"/>
                        <a:t>2 271 192</a:t>
                      </a:r>
                    </a:p>
                  </a:txBody>
                  <a:tcPr marL="17284" marR="17284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2">
            <a:extLst>
              <a:ext uri="{FF2B5EF4-FFF2-40B4-BE49-F238E27FC236}">
                <a16:creationId xmlns:a16="http://schemas.microsoft.com/office/drawing/2014/main" id="{A437BB42-ADF8-98BE-8911-932E81713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98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1D5D6B6-F132-CE4F-7D0A-F36716EF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1119188"/>
            <a:ext cx="7705725" cy="61134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pl-PL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Pilotażowy</a:t>
            </a:r>
            <a:r>
              <a:rPr lang="en-US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„</a:t>
            </a:r>
            <a:r>
              <a:rPr lang="en-US" altLang="pl-PL" b="1" dirty="0" err="1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Aktywny</a:t>
            </a:r>
            <a:r>
              <a:rPr lang="en-US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l-PL" b="1" dirty="0" err="1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Samorząd</a:t>
            </a:r>
            <a:r>
              <a:rPr lang="en-US" altLang="pl-PL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altLang="pl-PL" b="1" dirty="0">
              <a:solidFill>
                <a:srgbClr val="221C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500"/>
              </a:lnSpc>
              <a:spcBef>
                <a:spcPct val="0"/>
              </a:spcBef>
              <a:buNone/>
              <a:defRPr/>
            </a:pPr>
            <a:endParaRPr lang="pl-PL" altLang="pl-PL" sz="1400" b="1" dirty="0">
              <a:solidFill>
                <a:srgbClr val="221C04"/>
              </a:solidFill>
            </a:endParaRPr>
          </a:p>
          <a:p>
            <a:pPr algn="just">
              <a:lnSpc>
                <a:spcPts val="2500"/>
              </a:lnSpc>
              <a:spcBef>
                <a:spcPct val="0"/>
              </a:spcBef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Państwowy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Fundusz</a:t>
            </a:r>
            <a:r>
              <a:rPr lang="en-US" altLang="pl-PL" sz="1800" dirty="0">
                <a:solidFill>
                  <a:srgbClr val="221C04"/>
                </a:solidFill>
              </a:rPr>
              <a:t> Re</a:t>
            </a:r>
            <a:r>
              <a:rPr lang="pl-PL" altLang="pl-PL" sz="1800" dirty="0">
                <a:solidFill>
                  <a:srgbClr val="221C04"/>
                </a:solidFill>
              </a:rPr>
              <a:t>habilitacji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Osób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Niepełnosprawnych dla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Powiatu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Poznańskiego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na realizację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programu </a:t>
            </a:r>
            <a:r>
              <a:rPr lang="en-US" altLang="pl-PL" sz="1800" dirty="0">
                <a:solidFill>
                  <a:srgbClr val="221C04"/>
                </a:solidFill>
              </a:rPr>
              <a:t>w 20</a:t>
            </a:r>
            <a:r>
              <a:rPr lang="pl-PL" altLang="pl-PL" sz="1800" dirty="0">
                <a:solidFill>
                  <a:srgbClr val="221C04"/>
                </a:solidFill>
              </a:rPr>
              <a:t>23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roku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przeznaczył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 err="1">
                <a:solidFill>
                  <a:srgbClr val="221C04"/>
                </a:solidFill>
              </a:rPr>
              <a:t>śro</a:t>
            </a:r>
            <a:r>
              <a:rPr lang="en-US" altLang="pl-PL" sz="1800" dirty="0">
                <a:solidFill>
                  <a:srgbClr val="221C04"/>
                </a:solidFill>
              </a:rPr>
              <a:t>d</a:t>
            </a:r>
            <a:r>
              <a:rPr lang="pl-PL" altLang="pl-PL" sz="1800" dirty="0">
                <a:solidFill>
                  <a:srgbClr val="221C04"/>
                </a:solidFill>
              </a:rPr>
              <a:t>ki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finansowe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dirty="0">
                <a:solidFill>
                  <a:srgbClr val="221C04"/>
                </a:solidFill>
              </a:rPr>
              <a:t>ogółem</a:t>
            </a:r>
            <a:r>
              <a:rPr lang="en-US" altLang="pl-PL" sz="1800" dirty="0">
                <a:solidFill>
                  <a:srgbClr val="221C04"/>
                </a:solidFill>
              </a:rPr>
              <a:t> w </a:t>
            </a:r>
            <a:r>
              <a:rPr lang="pl-PL" altLang="pl-PL" sz="1800" dirty="0">
                <a:solidFill>
                  <a:srgbClr val="221C04"/>
                </a:solidFill>
              </a:rPr>
              <a:t>wysokości:</a:t>
            </a:r>
            <a:r>
              <a:rPr lang="en-US" altLang="pl-PL" sz="1800" dirty="0">
                <a:solidFill>
                  <a:srgbClr val="221C04"/>
                </a:solidFill>
              </a:rPr>
              <a:t> </a:t>
            </a:r>
            <a:r>
              <a:rPr lang="pl-PL" altLang="pl-PL" sz="1800" b="1" dirty="0">
                <a:solidFill>
                  <a:schemeClr val="tx1"/>
                </a:solidFill>
              </a:rPr>
              <a:t>1 470 427,01zł.</a:t>
            </a:r>
            <a:endParaRPr lang="pl-PL" altLang="pl-PL" sz="1800" b="1" dirty="0">
              <a:solidFill>
                <a:srgbClr val="221C04"/>
              </a:solidFill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w tym:</a:t>
            </a:r>
          </a:p>
          <a:p>
            <a:pPr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Moduł I: </a:t>
            </a:r>
            <a:r>
              <a:rPr lang="pl-PL" altLang="pl-PL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1 344 182,43 zł</a:t>
            </a:r>
            <a:r>
              <a:rPr lang="pl-PL" altLang="pl-PL" sz="1800" b="1" dirty="0">
                <a:solidFill>
                  <a:srgbClr val="221C04"/>
                </a:solidFill>
              </a:rPr>
              <a:t>, 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- likwidacja bariery transportowej                                                                                              (prawo jazdy i oprzyrządowanie posiadanego samochodu)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- bariery w dostępie do uczestnictwa w społeczeństwie informatycznym                                             (zakup   sprzętu elektronicznego i szkolenia)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- bariery  w poruszaniu się 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(wózki elektryczne protezy) 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- utrzymanie akt. zawodowej </a:t>
            </a:r>
          </a:p>
          <a:p>
            <a:pPr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pl-PL" altLang="pl-PL" sz="1800" i="1" dirty="0">
                <a:solidFill>
                  <a:srgbClr val="221C04"/>
                </a:solidFill>
              </a:rPr>
              <a:t>(zapewnienie opieki dla os. zależnej)   </a:t>
            </a:r>
          </a:p>
          <a:p>
            <a:pPr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Moduł II: </a:t>
            </a:r>
            <a:r>
              <a:rPr lang="pl-PL" altLang="pl-PL" sz="1800" b="1" dirty="0">
                <a:solidFill>
                  <a:schemeClr val="tx1"/>
                </a:solidFill>
                <a:cs typeface="Calibri" panose="020F0502020204030204" pitchFamily="34" charset="0"/>
              </a:rPr>
              <a:t>297 942,65 zł</a:t>
            </a:r>
            <a:r>
              <a:rPr lang="pl-PL" altLang="pl-PL" sz="1800" b="1" dirty="0">
                <a:solidFill>
                  <a:srgbClr val="221C04"/>
                </a:solidFill>
              </a:rPr>
              <a:t>,</a:t>
            </a:r>
          </a:p>
          <a:p>
            <a:pPr>
              <a:lnSpc>
                <a:spcPts val="1500"/>
              </a:lnSpc>
              <a:spcBef>
                <a:spcPct val="0"/>
              </a:spcBef>
              <a:buNone/>
              <a:defRPr/>
            </a:pPr>
            <a:r>
              <a:rPr lang="pl-PL" altLang="pl-PL" sz="1800" dirty="0">
                <a:solidFill>
                  <a:srgbClr val="221C04"/>
                </a:solidFill>
              </a:rPr>
              <a:t>(</a:t>
            </a:r>
            <a:r>
              <a:rPr lang="pl-PL" altLang="pl-PL" sz="1800" i="1" dirty="0">
                <a:solidFill>
                  <a:schemeClr val="tx1"/>
                </a:solidFill>
              </a:rPr>
              <a:t>pomoc w uzyskaniu wykształcenia na poziomie wyższym)</a:t>
            </a:r>
          </a:p>
          <a:p>
            <a:pPr>
              <a:lnSpc>
                <a:spcPts val="1500"/>
              </a:lnSpc>
              <a:spcBef>
                <a:spcPct val="0"/>
              </a:spcBef>
              <a:buNone/>
              <a:defRPr/>
            </a:pPr>
            <a:endParaRPr lang="pl-PL" altLang="pl-PL" sz="1400" i="1" dirty="0">
              <a:solidFill>
                <a:schemeClr val="tx1"/>
              </a:solidFill>
            </a:endParaRPr>
          </a:p>
          <a:p>
            <a:pPr>
              <a:lnSpc>
                <a:spcPts val="1500"/>
              </a:lnSpc>
              <a:spcBef>
                <a:spcPct val="0"/>
              </a:spcBef>
              <a:buNone/>
              <a:defRPr/>
            </a:pPr>
            <a:endParaRPr lang="pl-PL" altLang="pl-PL" sz="1400" i="1" dirty="0">
              <a:solidFill>
                <a:srgbClr val="221C04"/>
              </a:solidFill>
            </a:endParaRPr>
          </a:p>
          <a:p>
            <a:pPr algn="just">
              <a:lnSpc>
                <a:spcPts val="4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l-PL" altLang="pl-PL" sz="1400" dirty="0">
              <a:solidFill>
                <a:srgbClr val="221C04"/>
              </a:solidFill>
            </a:endParaRPr>
          </a:p>
          <a:p>
            <a:pPr algn="just">
              <a:lnSpc>
                <a:spcPts val="2500"/>
              </a:lnSpc>
              <a:spcBef>
                <a:spcPct val="0"/>
              </a:spcBef>
              <a:buNone/>
              <a:defRPr/>
            </a:pPr>
            <a:endParaRPr lang="pl-PL" altLang="pl-PL" sz="1800" dirty="0">
              <a:solidFill>
                <a:srgbClr val="7A620E"/>
              </a:solidFill>
            </a:endParaRPr>
          </a:p>
        </p:txBody>
      </p:sp>
      <p:pic>
        <p:nvPicPr>
          <p:cNvPr id="66564" name="Obraz 1">
            <a:extLst>
              <a:ext uri="{FF2B5EF4-FFF2-40B4-BE49-F238E27FC236}">
                <a16:creationId xmlns:a16="http://schemas.microsoft.com/office/drawing/2014/main" id="{0D19E325-3C75-95FC-44C0-E6E58E61C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18619" r="12303" b="20869"/>
          <a:stretch>
            <a:fillRect/>
          </a:stretch>
        </p:blipFill>
        <p:spPr bwMode="auto">
          <a:xfrm>
            <a:off x="8089901" y="5348288"/>
            <a:ext cx="2405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Symbol zastępczy numeru slajdu 1">
            <a:extLst>
              <a:ext uri="{FF2B5EF4-FFF2-40B4-BE49-F238E27FC236}">
                <a16:creationId xmlns:a16="http://schemas.microsoft.com/office/drawing/2014/main" id="{6251BBA7-62D0-4F72-35CF-663898D28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F6FE03-8184-4261-B96E-4B5C444C76D4}" type="slidenum">
              <a:rPr lang="pl-PL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826776-12C7-8B25-8EC7-E4B4E32C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051"/>
            <a:ext cx="8223250" cy="708025"/>
          </a:xfrm>
        </p:spPr>
        <p:txBody>
          <a:bodyPr/>
          <a:lstStyle/>
          <a:p>
            <a:pPr algn="ctr" eaLnBrk="1" hangingPunct="1">
              <a:lnSpc>
                <a:spcPts val="2500"/>
              </a:lnSpc>
              <a:defRPr/>
            </a:pP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4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wyrównywanie różnic miedzy regionami III </a:t>
            </a:r>
            <a:br>
              <a:rPr lang="pl-PL" altLang="pl-PL" sz="24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2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2400" b="1" dirty="0">
                <a:solidFill>
                  <a:srgbClr val="221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sz="1600" b="1" dirty="0">
                <a:solidFill>
                  <a:srgbClr val="221C04"/>
                </a:solidFill>
              </a:rPr>
            </a:br>
            <a:r>
              <a:rPr lang="pl-PL" altLang="pl-PL" sz="2000" dirty="0">
                <a:solidFill>
                  <a:srgbClr val="221C04"/>
                </a:solidFill>
              </a:rPr>
              <a:t>Państwowy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Fundusz</a:t>
            </a:r>
            <a:r>
              <a:rPr lang="en-US" altLang="pl-PL" sz="2000" dirty="0">
                <a:solidFill>
                  <a:srgbClr val="221C04"/>
                </a:solidFill>
              </a:rPr>
              <a:t> Re</a:t>
            </a:r>
            <a:r>
              <a:rPr lang="pl-PL" altLang="pl-PL" sz="2000" dirty="0">
                <a:solidFill>
                  <a:srgbClr val="221C04"/>
                </a:solidFill>
              </a:rPr>
              <a:t>habilitacji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Osób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Niepełnosprawnych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na realizację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programu </a:t>
            </a:r>
            <a:r>
              <a:rPr lang="en-US" altLang="pl-PL" sz="2000" dirty="0">
                <a:solidFill>
                  <a:srgbClr val="221C04"/>
                </a:solidFill>
              </a:rPr>
              <a:t>w 20</a:t>
            </a:r>
            <a:r>
              <a:rPr lang="pl-PL" altLang="pl-PL" sz="2000" dirty="0">
                <a:solidFill>
                  <a:srgbClr val="221C04"/>
                </a:solidFill>
              </a:rPr>
              <a:t>23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roku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przeznaczył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kwotę w</a:t>
            </a:r>
            <a:r>
              <a:rPr lang="en-US" altLang="pl-PL" sz="2000" dirty="0">
                <a:solidFill>
                  <a:srgbClr val="221C04"/>
                </a:solidFill>
              </a:rPr>
              <a:t> </a:t>
            </a:r>
            <a:r>
              <a:rPr lang="pl-PL" altLang="pl-PL" sz="2000" dirty="0">
                <a:solidFill>
                  <a:srgbClr val="221C04"/>
                </a:solidFill>
              </a:rPr>
              <a:t>wysokości:</a:t>
            </a:r>
            <a:br>
              <a:rPr lang="pl-PL" altLang="pl-PL" sz="2000" dirty="0">
                <a:solidFill>
                  <a:srgbClr val="221C04"/>
                </a:solidFill>
              </a:rPr>
            </a:br>
            <a:r>
              <a:rPr lang="pl-PL" altLang="pl-PL" sz="2000" b="1" dirty="0">
                <a:solidFill>
                  <a:schemeClr val="tx1"/>
                </a:solidFill>
              </a:rPr>
              <a:t>94 958,29 zł w tym na :</a:t>
            </a:r>
            <a:br>
              <a:rPr lang="pl-PL" altLang="pl-PL" sz="2000" b="1" dirty="0">
                <a:solidFill>
                  <a:schemeClr val="tx1"/>
                </a:solidFill>
              </a:rPr>
            </a:br>
            <a:br>
              <a:rPr lang="pl-PL" altLang="pl-PL" sz="2000" b="1" dirty="0">
                <a:solidFill>
                  <a:schemeClr val="tx1"/>
                </a:solidFill>
              </a:rPr>
            </a:br>
            <a:r>
              <a:rPr lang="pl-PL" altLang="pl-PL" sz="2000" i="1" dirty="0">
                <a:solidFill>
                  <a:srgbClr val="221C04"/>
                </a:solidFill>
              </a:rPr>
              <a:t>- Budowa windy w Szkole Podstawowej w Kicinie– 92 642,23 zł</a:t>
            </a:r>
            <a:br>
              <a:rPr lang="pl-PL" altLang="pl-PL" sz="2000" i="1" dirty="0">
                <a:solidFill>
                  <a:srgbClr val="221C04"/>
                </a:solidFill>
              </a:rPr>
            </a:br>
            <a:br>
              <a:rPr lang="pl-PL" altLang="pl-PL" sz="2000" i="1" dirty="0">
                <a:solidFill>
                  <a:srgbClr val="221C04"/>
                </a:solidFill>
              </a:rPr>
            </a:br>
            <a:r>
              <a:rPr lang="pl-PL" altLang="pl-PL" sz="2000" i="1" dirty="0">
                <a:solidFill>
                  <a:srgbClr val="221C04"/>
                </a:solidFill>
              </a:rPr>
              <a:t> </a:t>
            </a:r>
            <a:br>
              <a:rPr lang="pl-PL" altLang="pl-PL" sz="2000" i="1" dirty="0">
                <a:solidFill>
                  <a:srgbClr val="221C04"/>
                </a:solidFill>
              </a:rPr>
            </a:br>
            <a:br>
              <a:rPr lang="pl-PL" altLang="pl-PL" i="1" dirty="0">
                <a:solidFill>
                  <a:schemeClr val="tx1"/>
                </a:solidFill>
              </a:rPr>
            </a:br>
            <a:br>
              <a:rPr lang="pl-PL" altLang="pl-PL" i="1" dirty="0">
                <a:solidFill>
                  <a:srgbClr val="221C04"/>
                </a:solidFill>
              </a:rPr>
            </a:br>
            <a:endParaRPr lang="pl-PL" dirty="0"/>
          </a:p>
        </p:txBody>
      </p:sp>
      <p:sp>
        <p:nvSpPr>
          <p:cNvPr id="68611" name="Symbol zastępczy numeru slajdu 2">
            <a:extLst>
              <a:ext uri="{FF2B5EF4-FFF2-40B4-BE49-F238E27FC236}">
                <a16:creationId xmlns:a16="http://schemas.microsoft.com/office/drawing/2014/main" id="{34A303AD-B3F0-46F7-1367-5C138BA8C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14480F-4871-4474-B6BF-E03622B12FCE}" type="slidenum">
              <a:rPr lang="pl-PL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86FC95-A567-66C2-C6D8-DC3BA900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3" y="137943"/>
            <a:ext cx="4950381" cy="12802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0F54BB77-4508-23B8-9B5E-9B162613BC5C}"/>
              </a:ext>
            </a:extLst>
          </p:cNvPr>
          <p:cNvSpPr txBox="1">
            <a:spLocks/>
          </p:cNvSpPr>
          <p:nvPr/>
        </p:nvSpPr>
        <p:spPr bwMode="auto">
          <a:xfrm>
            <a:off x="1768475" y="1412875"/>
            <a:ext cx="82232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  <a:buNone/>
            </a:pPr>
            <a:br>
              <a:rPr lang="pl-PL" altLang="pl-PL" sz="3600" dirty="0">
                <a:solidFill>
                  <a:srgbClr val="DD7E0E"/>
                </a:solidFill>
              </a:rPr>
            </a:br>
            <a:br>
              <a:rPr lang="pl-PL" altLang="pl-PL" sz="3600" dirty="0">
                <a:solidFill>
                  <a:srgbClr val="DD7E0E"/>
                </a:solidFill>
              </a:rPr>
            </a:br>
            <a:br>
              <a:rPr lang="pl-PL" altLang="pl-PL" sz="3600" dirty="0">
                <a:solidFill>
                  <a:srgbClr val="DD7E0E"/>
                </a:solidFill>
              </a:rPr>
            </a:br>
            <a:endParaRPr lang="pl-PL" altLang="pl-PL" sz="3600" dirty="0">
              <a:solidFill>
                <a:srgbClr val="DD7E0E"/>
              </a:solidFill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  <a:buNone/>
            </a:pPr>
            <a:endParaRPr lang="pl-PL" altLang="pl-PL" sz="3600" b="1" dirty="0">
              <a:solidFill>
                <a:srgbClr val="DD7E0E"/>
              </a:solidFill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  <a:buNone/>
            </a:pPr>
            <a:r>
              <a:rPr lang="pl-PL" altLang="pl-PL" sz="2000" b="1" dirty="0">
                <a:solidFill>
                  <a:srgbClr val="443708"/>
                </a:solidFill>
              </a:rPr>
              <a:t>ZESPÓŁ DS. PROJEKTÓW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buNone/>
            </a:pPr>
            <a:br>
              <a:rPr lang="pl-PL" altLang="pl-PL" sz="2000" b="1" dirty="0">
                <a:solidFill>
                  <a:srgbClr val="443708"/>
                </a:solidFill>
              </a:rPr>
            </a:br>
            <a:r>
              <a:rPr lang="pl-PL" altLang="pl-PL" sz="2000" b="1" dirty="0">
                <a:solidFill>
                  <a:srgbClr val="443708"/>
                </a:solidFill>
                <a:cs typeface="Arabic Typesetting" panose="03020402040406030203" pitchFamily="66" charset="-78"/>
              </a:rPr>
              <a:t>„</a:t>
            </a:r>
            <a:r>
              <a:rPr lang="pl-PL" altLang="pl-PL" sz="2000" b="1" i="1" dirty="0">
                <a:solidFill>
                  <a:srgbClr val="443708"/>
                </a:solidFill>
                <a:cs typeface="Times New Roman" panose="02020603050405020304" pitchFamily="18" charset="0"/>
              </a:rPr>
              <a:t>Poprawa dostępu do usług społecznych wspierających rodzinę i rodzinną pieczę zastępczą na terenie Miejskiego Obszaru Funkcjonalnego Poznania  EDYCJA II</a:t>
            </a:r>
            <a:r>
              <a:rPr lang="pl-PL" altLang="pl-PL" sz="2000" b="1" dirty="0">
                <a:solidFill>
                  <a:srgbClr val="443708"/>
                </a:solidFill>
                <a:cs typeface="Arabic Typesetting" panose="03020402040406030203" pitchFamily="66" charset="-78"/>
              </a:rPr>
              <a:t>”</a:t>
            </a:r>
            <a:br>
              <a:rPr lang="pl-PL" altLang="pl-PL" sz="2000" b="1" dirty="0">
                <a:solidFill>
                  <a:srgbClr val="443708"/>
                </a:solidFill>
                <a:cs typeface="Arabic Typesetting" panose="03020402040406030203" pitchFamily="66" charset="-78"/>
              </a:rPr>
            </a:br>
            <a:endParaRPr lang="pl-PL" altLang="pl-PL" sz="2000" b="1" dirty="0">
              <a:solidFill>
                <a:srgbClr val="443708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FACE2-017E-B6F1-9496-91D8231E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437063"/>
            <a:ext cx="691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443708"/>
                </a:solidFill>
              </a:rPr>
              <a:t>Projekt partnerski: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443708"/>
                </a:solidFill>
              </a:rPr>
              <a:t>13 partnerów: Lider - Urząd Miasta Poznania </a:t>
            </a:r>
          </a:p>
        </p:txBody>
      </p:sp>
      <p:sp>
        <p:nvSpPr>
          <p:cNvPr id="69637" name="pole tekstowe 6">
            <a:extLst>
              <a:ext uri="{FF2B5EF4-FFF2-40B4-BE49-F238E27FC236}">
                <a16:creationId xmlns:a16="http://schemas.microsoft.com/office/drawing/2014/main" id="{A19549AD-9946-C9BA-C347-146D1D91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814" y="64627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800">
                <a:solidFill>
                  <a:schemeClr val="tx1"/>
                </a:solidFill>
              </a:rPr>
              <a:t>33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ACBF17C-8116-81F1-A814-A64283C65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0381" cy="12802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az 2">
            <a:extLst>
              <a:ext uri="{FF2B5EF4-FFF2-40B4-BE49-F238E27FC236}">
                <a16:creationId xmlns:a16="http://schemas.microsoft.com/office/drawing/2014/main" id="{E1E8115C-5978-DC1D-E48B-EDB311DB3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1"/>
            <a:ext cx="49498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CC240ED-F3A8-78F3-EB91-3FA65BEFE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559425"/>
            <a:ext cx="91074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51C9BE1-69F1-371D-FF27-614654A09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9" y="1052513"/>
            <a:ext cx="7540625" cy="18208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1000"/>
              </a:lnSpc>
              <a:spcBef>
                <a:spcPct val="0"/>
              </a:spcBef>
              <a:buNone/>
              <a:defRPr/>
            </a:pPr>
            <a:endParaRPr lang="pl-PL" altLang="pl-PL" sz="1800" b="1" dirty="0">
              <a:solidFill>
                <a:srgbClr val="221C04"/>
              </a:solidFill>
            </a:endParaRPr>
          </a:p>
          <a:p>
            <a:pPr algn="ctr">
              <a:lnSpc>
                <a:spcPts val="3200"/>
              </a:lnSpc>
              <a:spcBef>
                <a:spcPct val="0"/>
              </a:spcBef>
              <a:buNone/>
              <a:defRPr/>
            </a:pPr>
            <a:r>
              <a:rPr lang="pl-PL" altLang="pl-PL" sz="1800" b="1" dirty="0">
                <a:solidFill>
                  <a:srgbClr val="221C04"/>
                </a:solidFill>
                <a:latin typeface="+mj-lt"/>
              </a:rPr>
              <a:t>„Poprawa dostępu do usług społecznych wspierających rodzinę i rodzinną pieczę zastępczą na terenie MOF Poznania- EDYCJA II”</a:t>
            </a:r>
            <a:br>
              <a:rPr lang="pl-PL" altLang="pl-PL" sz="1800" b="1" dirty="0">
                <a:solidFill>
                  <a:srgbClr val="221C04"/>
                </a:solidFill>
              </a:rPr>
            </a:br>
            <a:endParaRPr lang="pl-PL" altLang="pl-PL" sz="1800" b="1" dirty="0">
              <a:solidFill>
                <a:srgbClr val="221C04"/>
              </a:solidFill>
            </a:endParaRPr>
          </a:p>
          <a:p>
            <a:pPr algn="ctr">
              <a:lnSpc>
                <a:spcPts val="3200"/>
              </a:lnSpc>
              <a:spcBef>
                <a:spcPct val="0"/>
              </a:spcBef>
              <a:buNone/>
              <a:defRPr/>
            </a:pPr>
            <a:endParaRPr lang="pl-PL" altLang="pl-PL" sz="1800" dirty="0">
              <a:solidFill>
                <a:srgbClr val="221C04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E9343FF-BF68-044D-D3B0-B8172250602C}"/>
              </a:ext>
            </a:extLst>
          </p:cNvPr>
          <p:cNvSpPr txBox="1"/>
          <p:nvPr/>
        </p:nvSpPr>
        <p:spPr>
          <a:xfrm>
            <a:off x="2279651" y="1946275"/>
            <a:ext cx="8207375" cy="1981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pl-PL" b="1" dirty="0"/>
              <a:t>Działania: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Kontynuacja zatrudnienia 2 koordynatorów rodzinnej pieczy zastępczej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Specjalistyczna praca terapeutyczna nad relacją opiekun – 33 uczestników 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Diagnoza psychofizyczna dziecka dla 54 dzieci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Coaching rodzin zastępczych dla 36 rodzin</a:t>
            </a:r>
          </a:p>
        </p:txBody>
      </p:sp>
      <p:sp>
        <p:nvSpPr>
          <p:cNvPr id="71686" name="pole tekstowe 9">
            <a:extLst>
              <a:ext uri="{FF2B5EF4-FFF2-40B4-BE49-F238E27FC236}">
                <a16:creationId xmlns:a16="http://schemas.microsoft.com/office/drawing/2014/main" id="{82988249-24E0-BE56-153B-0B546F66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141788"/>
            <a:ext cx="7993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tx1"/>
                </a:solidFill>
              </a:rPr>
              <a:t>Wartość całego projektu realizowanego przez PCPR wynosi </a:t>
            </a:r>
            <a:r>
              <a:rPr lang="pl-PL" altLang="pl-PL" sz="1800" dirty="0">
                <a:solidFill>
                  <a:schemeClr val="tx1"/>
                </a:solidFill>
                <a:cs typeface="Calibri" panose="020F0502020204030204" pitchFamily="34" charset="0"/>
              </a:rPr>
              <a:t>542 245,30 zł</a:t>
            </a:r>
            <a:r>
              <a:rPr lang="pl-PL" altLang="pl-PL" sz="1800" dirty="0">
                <a:solidFill>
                  <a:schemeClr val="tx1"/>
                </a:solidFill>
              </a:rPr>
              <a:t> z tego,               w 2023 r. wydatkowano 163 191,24 zł.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B067A29-8781-A2C6-32C5-4DFB67AE9FB7}"/>
              </a:ext>
            </a:extLst>
          </p:cNvPr>
          <p:cNvSpPr txBox="1"/>
          <p:nvPr/>
        </p:nvSpPr>
        <p:spPr>
          <a:xfrm>
            <a:off x="2170114" y="4933950"/>
            <a:ext cx="7731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/>
              <a:t>Czas trwania projektu 1.03.2020r. – 30.06.2023r.</a:t>
            </a:r>
          </a:p>
        </p:txBody>
      </p:sp>
      <p:sp>
        <p:nvSpPr>
          <p:cNvPr id="71688" name="Symbol zastępczy numeru slajdu 1">
            <a:extLst>
              <a:ext uri="{FF2B5EF4-FFF2-40B4-BE49-F238E27FC236}">
                <a16:creationId xmlns:a16="http://schemas.microsoft.com/office/drawing/2014/main" id="{63F13499-4F24-C7D5-DA25-06D7F408F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EABBDA-CB95-497F-B66C-FBA5CCFA105B}" type="slidenum">
              <a:rPr lang="pl-PL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az 2">
            <a:extLst>
              <a:ext uri="{FF2B5EF4-FFF2-40B4-BE49-F238E27FC236}">
                <a16:creationId xmlns:a16="http://schemas.microsoft.com/office/drawing/2014/main" id="{E1E8115C-5978-DC1D-E48B-EDB311DB3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1"/>
            <a:ext cx="49498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51C9BE1-69F1-371D-FF27-614654A09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805" y="904451"/>
            <a:ext cx="8638650" cy="5960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1000"/>
              </a:lnSpc>
              <a:spcBef>
                <a:spcPct val="0"/>
              </a:spcBef>
              <a:buNone/>
              <a:defRPr/>
            </a:pPr>
            <a:endParaRPr lang="pl-PL" altLang="pl-PL" sz="1800" b="1" dirty="0">
              <a:solidFill>
                <a:srgbClr val="221C04"/>
              </a:solidFill>
            </a:endParaRPr>
          </a:p>
          <a:p>
            <a:pPr algn="ctr">
              <a:lnSpc>
                <a:spcPts val="3200"/>
              </a:lnSpc>
              <a:spcBef>
                <a:spcPct val="0"/>
              </a:spcBef>
              <a:buNone/>
              <a:defRPr/>
            </a:pPr>
            <a:r>
              <a:rPr lang="pl-PL" altLang="pl-PL" sz="1800" b="1" dirty="0">
                <a:solidFill>
                  <a:srgbClr val="221C04"/>
                </a:solidFill>
                <a:latin typeface="+mj-lt"/>
              </a:rPr>
              <a:t> „</a:t>
            </a:r>
            <a:r>
              <a:rPr lang="pl-PL" altLang="pl-PL" sz="2000" b="1" dirty="0">
                <a:solidFill>
                  <a:srgbClr val="221C04"/>
                </a:solidFill>
                <a:latin typeface="+mj-lt"/>
              </a:rPr>
              <a:t>Wsparcie </a:t>
            </a:r>
            <a:r>
              <a:rPr lang="pl-PL" altLang="pl-PL" sz="2000" b="1" dirty="0" err="1">
                <a:solidFill>
                  <a:srgbClr val="221C04"/>
                </a:solidFill>
                <a:latin typeface="+mj-lt"/>
              </a:rPr>
              <a:t>deinstytucjonalizacji</a:t>
            </a:r>
            <a:r>
              <a:rPr lang="pl-PL" altLang="pl-PL" sz="2000" b="1" dirty="0">
                <a:solidFill>
                  <a:srgbClr val="221C04"/>
                </a:solidFill>
                <a:latin typeface="+mj-lt"/>
              </a:rPr>
              <a:t> pieczy zastępczej w podregionie poznańskim”</a:t>
            </a:r>
            <a:endParaRPr lang="pl-PL" altLang="pl-PL" sz="2000" b="1" dirty="0">
              <a:solidFill>
                <a:srgbClr val="221C04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E9343FF-BF68-044D-D3B0-B8172250602C}"/>
              </a:ext>
            </a:extLst>
          </p:cNvPr>
          <p:cNvSpPr txBox="1"/>
          <p:nvPr/>
        </p:nvSpPr>
        <p:spPr>
          <a:xfrm>
            <a:off x="1920711" y="2124393"/>
            <a:ext cx="8925828" cy="15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pl-PL" b="1" dirty="0"/>
              <a:t>Grupami docelowymi będą: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Dzieci, młodzież przebywające w różnych formach pieczy zastępczej,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/>
              <a:t>Rodziny zastępcze i ich otoczenie oraz usamodzielniający się i usamodzielnieni wychowankowie pieczy zastępczej</a:t>
            </a:r>
          </a:p>
        </p:txBody>
      </p:sp>
      <p:sp>
        <p:nvSpPr>
          <p:cNvPr id="71686" name="pole tekstowe 9">
            <a:extLst>
              <a:ext uri="{FF2B5EF4-FFF2-40B4-BE49-F238E27FC236}">
                <a16:creationId xmlns:a16="http://schemas.microsoft.com/office/drawing/2014/main" id="{82988249-24E0-BE56-153B-0B546F66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4635294"/>
            <a:ext cx="8207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tx1"/>
                </a:solidFill>
              </a:rPr>
              <a:t>Planowana wartość całego projektu realizowanego przez PCPR wynosi </a:t>
            </a:r>
            <a:r>
              <a:rPr lang="pl-PL" altLang="pl-PL" sz="1800" b="1" dirty="0">
                <a:solidFill>
                  <a:schemeClr val="tx1"/>
                </a:solidFill>
              </a:rPr>
              <a:t>8 </a:t>
            </a:r>
            <a:r>
              <a:rPr lang="pl-PL" altLang="pl-PL" sz="1800" b="1" dirty="0">
                <a:solidFill>
                  <a:schemeClr val="tx1"/>
                </a:solidFill>
                <a:cs typeface="Calibri" panose="020F0502020204030204" pitchFamily="34" charset="0"/>
              </a:rPr>
              <a:t>280 713,58 zł </a:t>
            </a:r>
            <a:r>
              <a:rPr lang="pl-PL" altLang="pl-PL" sz="18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B067A29-8781-A2C6-32C5-4DFB67AE9FB7}"/>
              </a:ext>
            </a:extLst>
          </p:cNvPr>
          <p:cNvSpPr txBox="1"/>
          <p:nvPr/>
        </p:nvSpPr>
        <p:spPr>
          <a:xfrm>
            <a:off x="2585175" y="5473556"/>
            <a:ext cx="7731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/>
              <a:t>Czas trwania projektu 1.10.2023r. – 30.06.2029r.</a:t>
            </a:r>
          </a:p>
        </p:txBody>
      </p:sp>
      <p:sp>
        <p:nvSpPr>
          <p:cNvPr id="71688" name="Symbol zastępczy numeru slajdu 1">
            <a:extLst>
              <a:ext uri="{FF2B5EF4-FFF2-40B4-BE49-F238E27FC236}">
                <a16:creationId xmlns:a16="http://schemas.microsoft.com/office/drawing/2014/main" id="{63F13499-4F24-C7D5-DA25-06D7F408F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EABBDA-CB95-497F-B66C-FBA5CCFA105B}" type="slidenum">
              <a:rPr lang="pl-PL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DA76353-F607-830F-1E75-162A6FD9E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940174"/>
            <a:ext cx="11079061" cy="83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28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az 5">
            <a:extLst>
              <a:ext uri="{FF2B5EF4-FFF2-40B4-BE49-F238E27FC236}">
                <a16:creationId xmlns:a16="http://schemas.microsoft.com/office/drawing/2014/main" id="{6FE2323B-87B2-C0A3-5AA6-E6240CFC1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CEB124D-4BD7-F86F-8F5D-02159AADC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58049"/>
              </p:ext>
            </p:extLst>
          </p:nvPr>
        </p:nvGraphicFramePr>
        <p:xfrm>
          <a:off x="2279651" y="1525588"/>
          <a:ext cx="7993063" cy="4813267"/>
        </p:xfrm>
        <a:graphic>
          <a:graphicData uri="http://schemas.openxmlformats.org/drawingml/2006/table">
            <a:tbl>
              <a:tblPr/>
              <a:tblGrid>
                <a:gridCol w="442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0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5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260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Lp.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pl-PL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Rozdział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 2023 w zł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Wykonanie 2023 w zł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Wykonanie w %</a:t>
                      </a:r>
                      <a:endParaRPr lang="pl-PL" sz="1800" dirty="0"/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7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Powiatowe Centrum Pomocy Rodzinie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4 865 723,40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4 721 504,35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97,04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4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Rodziny zastępcze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9 967 789,27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9 175 936,56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92,06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2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Placówki opiekuńczo – wychowawcze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świadczenie społeczne)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127 662,00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51,06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36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Rehabilitacja zawodowa i społeczna osób niepełnosprawnych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400 000,00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400 000,00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36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Zadania w zakresie przeciwdziałania przemocy w rodzinie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14 950,00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9 744,06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65,18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36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Pomoc dla cudzoziemców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124 591,00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117 151,00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94,03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0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Łącznie</a:t>
                      </a:r>
                    </a:p>
                  </a:txBody>
                  <a:tcPr marL="9524" marR="9524" marT="9519" marB="0" anchor="ctr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15 623 053,67</a:t>
                      </a:r>
                    </a:p>
                  </a:txBody>
                  <a:tcPr marL="9526" marR="9526" marT="9524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14 551 997,97</a:t>
                      </a:r>
                    </a:p>
                  </a:txBody>
                  <a:tcPr marL="9526" marR="9526" marT="9524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93,14</a:t>
                      </a:r>
                    </a:p>
                  </a:txBody>
                  <a:tcPr marL="9524" marR="9524" marT="9519" marB="0"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1000">
                          <a:schemeClr val="accent3">
                            <a:lumMod val="45000"/>
                            <a:lumOff val="55000"/>
                          </a:schemeClr>
                        </a:gs>
                        <a:gs pos="9000">
                          <a:srgbClr val="FBF4D9">
                            <a:lumMod val="0"/>
                            <a:lumOff val="100000"/>
                          </a:srgb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5C06326-736C-38FA-7D34-0140AB608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911226"/>
            <a:ext cx="7910862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POWIATOWE CENTRUM POMOCY RODZINIE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WYDATKI 2023</a:t>
            </a:r>
            <a:endParaRPr lang="pl-PL" altLang="pl-PL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zawartości 2">
            <a:extLst>
              <a:ext uri="{FF2B5EF4-FFF2-40B4-BE49-F238E27FC236}">
                <a16:creationId xmlns:a16="http://schemas.microsoft.com/office/drawing/2014/main" id="{43F459F1-0EE8-AB96-F4D6-54490035F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963" y="162877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l-PL" altLang="pl-PL"/>
          </a:p>
          <a:p>
            <a:pPr marL="0" indent="0" algn="ctr">
              <a:buNone/>
            </a:pPr>
            <a:endParaRPr lang="pl-PL" altLang="pl-PL"/>
          </a:p>
          <a:p>
            <a:pPr marL="0" indent="0" algn="ctr">
              <a:buNone/>
            </a:pPr>
            <a:endParaRPr lang="pl-PL" altLang="pl-PL"/>
          </a:p>
          <a:p>
            <a:pPr marL="0" indent="0" algn="ctr">
              <a:buNone/>
            </a:pPr>
            <a:r>
              <a:rPr lang="pl-PL" altLang="pl-PL" b="1">
                <a:solidFill>
                  <a:schemeClr val="tx1"/>
                </a:solidFill>
              </a:rPr>
              <a:t>DZIĘKUJĘ ZA UWAGĘ </a:t>
            </a:r>
          </a:p>
          <a:p>
            <a:pPr marL="0" indent="0" algn="ctr">
              <a:buNone/>
            </a:pPr>
            <a:endParaRPr lang="pl-PL" altLang="pl-PL" b="1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l-PL" altLang="pl-PL" b="1">
              <a:solidFill>
                <a:schemeClr val="tx1"/>
              </a:solidFill>
            </a:endParaRPr>
          </a:p>
        </p:txBody>
      </p:sp>
      <p:sp>
        <p:nvSpPr>
          <p:cNvPr id="75779" name="Symbol zastępczy numeru slajdu 3">
            <a:extLst>
              <a:ext uri="{FF2B5EF4-FFF2-40B4-BE49-F238E27FC236}">
                <a16:creationId xmlns:a16="http://schemas.microsoft.com/office/drawing/2014/main" id="{D5FB0953-B016-C368-6323-5D2AFE55E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6B592D-D2CC-4E42-969A-34D511A8AF2D}" type="slidenum">
              <a:rPr lang="en-US" altLang="pl-PL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DD67DE3-3D89-A178-BD25-4566FB57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0381" cy="12802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5">
            <a:extLst>
              <a:ext uri="{FF2B5EF4-FFF2-40B4-BE49-F238E27FC236}">
                <a16:creationId xmlns:a16="http://schemas.microsoft.com/office/drawing/2014/main" id="{4EA9D867-F794-FFB1-3B40-2CBA934B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8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32F40D5-DF27-AEBD-127B-4E4937CAA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73924"/>
              </p:ext>
            </p:extLst>
          </p:nvPr>
        </p:nvGraphicFramePr>
        <p:xfrm>
          <a:off x="2351088" y="2205039"/>
          <a:ext cx="7345362" cy="368458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68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4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Zadania</a:t>
                      </a:r>
                      <a:endParaRPr lang="pl-PL" sz="1300" b="1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Liczba działań</a:t>
                      </a:r>
                      <a:endParaRPr lang="pl-PL" sz="1300" b="1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</a:rPr>
                        <a:t>Sporządzenie oceny sytuacji dziecka w rodzinach zastępczych i rodzinnym domu dziecka</a:t>
                      </a:r>
                      <a:endParaRPr lang="pl-PL" sz="1300" b="0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</a:rPr>
                        <a:t>848 dzieci</a:t>
                      </a:r>
                      <a:endParaRPr lang="pl-PL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</a:rPr>
                        <a:t>Sporządzenie ocen rodzin zastępczych pod względem predyspozycji do pełnienia powierzonej im funkcji</a:t>
                      </a:r>
                      <a:endParaRPr lang="pl-PL" sz="1300" b="0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</a:rPr>
                        <a:t>134 rodzin</a:t>
                      </a:r>
                      <a:endParaRPr lang="pl-PL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</a:rPr>
                        <a:t>Sporządzenie opinii w zakresie kwalifikacji kandydatów na rodziny zastępcze na zlecenie sądu rodzinnego</a:t>
                      </a:r>
                      <a:endParaRPr lang="pl-PL" sz="1300" b="0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</a:rPr>
                        <a:t>36 opinii</a:t>
                      </a:r>
                      <a:endParaRPr lang="pl-PL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</a:rPr>
                        <a:t>Konsultacje psychologiczne</a:t>
                      </a:r>
                      <a:endParaRPr lang="pl-PL" sz="1300" b="0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</a:rPr>
                        <a:t>   717 porad</a:t>
                      </a:r>
                      <a:endParaRPr lang="pl-PL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4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</a:rPr>
                        <a:t>Szkolenia dla rodzin zastępczych</a:t>
                      </a:r>
                      <a:endParaRPr lang="pl-PL" sz="1300" b="0" dirty="0">
                        <a:solidFill>
                          <a:srgbClr val="00091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chemeClr val="tx1"/>
                          </a:solidFill>
                          <a:effectLst/>
                        </a:rPr>
                        <a:t>86 osób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rgbClr val="0009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Szkolenie dla kandydatów do pełnienia funkcji rodziny zastępczej niezawodowej </a:t>
                      </a:r>
                      <a:br>
                        <a:rPr lang="pl-PL" sz="1300" b="0" dirty="0">
                          <a:solidFill>
                            <a:srgbClr val="0009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300" b="0" dirty="0">
                          <a:solidFill>
                            <a:srgbClr val="0009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zawodowej</a:t>
                      </a: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osób</a:t>
                      </a:r>
                    </a:p>
                  </a:txBody>
                  <a:tcPr marL="68582" marR="6858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56E5821C-8AE3-E44C-B1DF-98A60020E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1527176"/>
            <a:ext cx="7469188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pl-PL" altLang="pl-PL" sz="1800" b="1" dirty="0">
                <a:solidFill>
                  <a:srgbClr val="0009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Zadania realizowane przez organizatora rodzinnej pieczy zastępczej w 2023 r</a:t>
            </a:r>
            <a:r>
              <a:rPr lang="pl-PL" altLang="pl-PL" sz="1600" b="1" dirty="0">
                <a:solidFill>
                  <a:srgbClr val="0009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5">
            <a:extLst>
              <a:ext uri="{FF2B5EF4-FFF2-40B4-BE49-F238E27FC236}">
                <a16:creationId xmlns:a16="http://schemas.microsoft.com/office/drawing/2014/main" id="{F3D66089-74F4-7B1A-AD18-EB906377B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94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8D33CF4-9F09-E780-7415-A490CA46A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1" y="1757363"/>
            <a:ext cx="4824413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Formy pieczy zastępczej</a:t>
            </a:r>
            <a:endParaRPr lang="pl-PL" altLang="pl-PL" sz="180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98FAD3C-6599-A4CF-7624-1B7D95F6F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156075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u="sng">
                <a:solidFill>
                  <a:schemeClr val="tx1"/>
                </a:solidFill>
              </a:rPr>
              <a:t>rodzinna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2EC2180-1541-9065-823A-A828596F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2689225"/>
            <a:ext cx="32607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rodzina zastępcza spokrewniona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31D42A8-D305-AB51-1B56-3820889A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3357564"/>
            <a:ext cx="3165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rodzina zastępcza niezawodowa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10B178F-CBF2-8D11-A1B6-FA645D2C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4" y="4729163"/>
            <a:ext cx="293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rodzina zastępcza zawodowa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4A2FA9B-2F7F-5D5F-051F-10A8CA51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4032250"/>
            <a:ext cx="233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pełniąca funkcje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pogotowia rodzinnego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C96C169-55B2-9A91-99A7-27E419F39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5300664"/>
            <a:ext cx="156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specjalistyczna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0FDCA38-9B19-60F0-D6C3-9B75D0C7F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336" y="5300664"/>
            <a:ext cx="2216504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rodzinny dom dziecka</a:t>
            </a: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176AE96-8DE9-7F51-397E-C86D63C9F82B}"/>
              </a:ext>
            </a:extLst>
          </p:cNvPr>
          <p:cNvCxnSpPr/>
          <p:nvPr/>
        </p:nvCxnSpPr>
        <p:spPr>
          <a:xfrm flipV="1">
            <a:off x="2855913" y="3060701"/>
            <a:ext cx="863600" cy="1050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74145B54-E0AA-7D8C-56E2-0DFF22918116}"/>
              </a:ext>
            </a:extLst>
          </p:cNvPr>
          <p:cNvCxnSpPr>
            <a:endCxn id="7" idx="1"/>
          </p:cNvCxnSpPr>
          <p:nvPr/>
        </p:nvCxnSpPr>
        <p:spPr>
          <a:xfrm flipV="1">
            <a:off x="2943225" y="3543301"/>
            <a:ext cx="776288" cy="669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7B29CEBB-6DCD-E852-C744-6722896B6AAA}"/>
              </a:ext>
            </a:extLst>
          </p:cNvPr>
          <p:cNvCxnSpPr/>
          <p:nvPr/>
        </p:nvCxnSpPr>
        <p:spPr>
          <a:xfrm>
            <a:off x="2943226" y="4441825"/>
            <a:ext cx="849313" cy="471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7A17E76E-9BEC-6193-0851-DD5DC9A1E510}"/>
              </a:ext>
            </a:extLst>
          </p:cNvPr>
          <p:cNvCxnSpPr/>
          <p:nvPr/>
        </p:nvCxnSpPr>
        <p:spPr>
          <a:xfrm>
            <a:off x="2855914" y="4524375"/>
            <a:ext cx="936625" cy="1028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8EC9207F-402F-9844-A4EC-0988EF84BCE0}"/>
              </a:ext>
            </a:extLst>
          </p:cNvPr>
          <p:cNvCxnSpPr/>
          <p:nvPr/>
        </p:nvCxnSpPr>
        <p:spPr>
          <a:xfrm flipV="1">
            <a:off x="6600825" y="4356101"/>
            <a:ext cx="1295400" cy="5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01D03A6B-CD52-CD1E-CA14-D89F71FA444E}"/>
              </a:ext>
            </a:extLst>
          </p:cNvPr>
          <p:cNvCxnSpPr/>
          <p:nvPr/>
        </p:nvCxnSpPr>
        <p:spPr>
          <a:xfrm>
            <a:off x="6600825" y="5021263"/>
            <a:ext cx="1295400" cy="488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5">
            <a:extLst>
              <a:ext uri="{FF2B5EF4-FFF2-40B4-BE49-F238E27FC236}">
                <a16:creationId xmlns:a16="http://schemas.microsoft.com/office/drawing/2014/main" id="{9486A76C-1D50-E4F5-F34C-0F446128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86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4A19883-7C7B-89BE-7139-4AFFED421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463" y="1489075"/>
            <a:ext cx="4895850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Formy pieczy zastępczej cd.</a:t>
            </a:r>
            <a:endParaRPr lang="pl-PL" altLang="pl-PL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342B1A8-014B-0183-B023-9E4760208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6" y="3314700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u="sng">
                <a:solidFill>
                  <a:schemeClr val="tx1"/>
                </a:solidFill>
              </a:rPr>
              <a:t>instytucjonalna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079F6A-5974-3B0D-72BA-B7CA5BAD8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6" y="2211389"/>
            <a:ext cx="460851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</a:rPr>
              <a:t>regionalna placówka opiekuńczo-wychowawcza</a:t>
            </a:r>
            <a:endParaRPr lang="pl-PL" altLang="pl-PL" sz="18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ECA46E-9974-1029-FF28-D1F9B743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38" y="3314700"/>
            <a:ext cx="363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</a:rPr>
              <a:t>interwencyjny ośrodek preadopcyjny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AE4EA55-1C7B-54E5-2FF7-A9C0D28C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6" y="4090989"/>
            <a:ext cx="475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</a:rPr>
              <a:t>placówka opiekuńczo-wychowawcza typu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C77A413-B5BB-D2E7-2361-A651A64B7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9" y="5600700"/>
            <a:ext cx="3373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</a:rPr>
              <a:t>specjalistyczno-terapeutycznego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4823BF7-4026-B51F-225E-631460EBB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19" y="5505451"/>
            <a:ext cx="1686039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socjalizacyjnego</a:t>
            </a: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A1DB3D31-4573-62EB-5BBC-798F39ED8880}"/>
              </a:ext>
            </a:extLst>
          </p:cNvPr>
          <p:cNvCxnSpPr/>
          <p:nvPr/>
        </p:nvCxnSpPr>
        <p:spPr>
          <a:xfrm flipV="1">
            <a:off x="3683000" y="2649539"/>
            <a:ext cx="2268538" cy="708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B3EA4BF2-1D97-4E4A-1B29-E908DACEB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676" y="5505451"/>
            <a:ext cx="1751762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interwencyjnego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FABC7BD-2CAB-34AB-2EBA-0719DB3DC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505450"/>
            <a:ext cx="1238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rodzinnego</a:t>
            </a: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EDC8155-7843-F9EB-BB22-A6058653602D}"/>
              </a:ext>
            </a:extLst>
          </p:cNvPr>
          <p:cNvCxnSpPr>
            <a:endCxn id="7" idx="1"/>
          </p:cNvCxnSpPr>
          <p:nvPr/>
        </p:nvCxnSpPr>
        <p:spPr>
          <a:xfrm flipV="1">
            <a:off x="3743326" y="3498851"/>
            <a:ext cx="1090613" cy="1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1D95FCF6-A206-68D4-E24E-D92387B79213}"/>
              </a:ext>
            </a:extLst>
          </p:cNvPr>
          <p:cNvCxnSpPr>
            <a:endCxn id="8" idx="0"/>
          </p:cNvCxnSpPr>
          <p:nvPr/>
        </p:nvCxnSpPr>
        <p:spPr>
          <a:xfrm>
            <a:off x="3683000" y="3711576"/>
            <a:ext cx="2554288" cy="379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F484A98A-E13C-2B5F-8907-E065578CCFBA}"/>
              </a:ext>
            </a:extLst>
          </p:cNvPr>
          <p:cNvCxnSpPr/>
          <p:nvPr/>
        </p:nvCxnSpPr>
        <p:spPr>
          <a:xfrm flipH="1">
            <a:off x="2711450" y="4737100"/>
            <a:ext cx="2736850" cy="863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B871D787-6897-2D5E-CACE-BC8B1719046A}"/>
              </a:ext>
            </a:extLst>
          </p:cNvPr>
          <p:cNvCxnSpPr>
            <a:cxnSpLocks/>
          </p:cNvCxnSpPr>
          <p:nvPr/>
        </p:nvCxnSpPr>
        <p:spPr>
          <a:xfrm flipH="1">
            <a:off x="4681538" y="4840289"/>
            <a:ext cx="912812" cy="809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EC544B23-2169-95C9-7C6F-D1FBE378CCF8}"/>
              </a:ext>
            </a:extLst>
          </p:cNvPr>
          <p:cNvCxnSpPr/>
          <p:nvPr/>
        </p:nvCxnSpPr>
        <p:spPr>
          <a:xfrm>
            <a:off x="5805489" y="4737100"/>
            <a:ext cx="428625" cy="865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6ED2DB8F-2A82-CC12-7B54-632B0F000082}"/>
              </a:ext>
            </a:extLst>
          </p:cNvPr>
          <p:cNvCxnSpPr/>
          <p:nvPr/>
        </p:nvCxnSpPr>
        <p:spPr>
          <a:xfrm>
            <a:off x="5951538" y="4678363"/>
            <a:ext cx="2514600" cy="939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5">
            <a:extLst>
              <a:ext uri="{FF2B5EF4-FFF2-40B4-BE49-F238E27FC236}">
                <a16:creationId xmlns:a16="http://schemas.microsoft.com/office/drawing/2014/main" id="{07E1C953-299F-2E0A-4ABB-8977C87BA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2F6E99C-B928-C6F5-0078-844915DEE879}"/>
              </a:ext>
            </a:extLst>
          </p:cNvPr>
          <p:cNvGraphicFramePr>
            <a:graphicFrameLocks noGrp="1"/>
          </p:cNvGraphicFramePr>
          <p:nvPr/>
        </p:nvGraphicFramePr>
        <p:xfrm>
          <a:off x="3251200" y="2852738"/>
          <a:ext cx="5689600" cy="273685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519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8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effectLst/>
                          <a:latin typeface="+mn-lt"/>
                        </a:rPr>
                        <a:t>Typy rodzin</a:t>
                      </a:r>
                      <a:endParaRPr lang="pl-PL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2022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300" b="0" dirty="0"/>
                        <a:t>2023</a:t>
                      </a: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6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Liczba rodzin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Liczba dzieci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Liczba rodzin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Liczba</a:t>
                      </a:r>
                      <a:r>
                        <a:rPr lang="pl-PL" sz="1300" b="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pl-PL" sz="1300" b="0" dirty="0">
                          <a:effectLst/>
                          <a:latin typeface="+mn-lt"/>
                        </a:rPr>
                        <a:t>dzieci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Spokrewnione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latin typeface="+mn-lt"/>
                        </a:rPr>
                        <a:t>183</a:t>
                      </a:r>
                    </a:p>
                  </a:txBody>
                  <a:tcPr marL="68558" marR="68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234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185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240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Niezawodowe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165*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131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Zawodowe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RDD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3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pl-PL" sz="13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6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300" b="0" dirty="0">
                          <a:effectLst/>
                          <a:latin typeface="+mn-lt"/>
                        </a:rPr>
                        <a:t>Łącznie</a:t>
                      </a:r>
                      <a:endParaRPr lang="pl-PL" sz="13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latin typeface="+mn-lt"/>
                        </a:rPr>
                        <a:t>332</a:t>
                      </a:r>
                    </a:p>
                  </a:txBody>
                  <a:tcPr marL="68558" marR="6855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latin typeface="+mn-lt"/>
                        </a:rPr>
                        <a:t>469</a:t>
                      </a:r>
                    </a:p>
                  </a:txBody>
                  <a:tcPr marL="68558" marR="6855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latin typeface="+mn-lt"/>
                        </a:rPr>
                        <a:t>336</a:t>
                      </a:r>
                    </a:p>
                  </a:txBody>
                  <a:tcPr marL="68558" marR="6855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latin typeface="+mn-lt"/>
                        </a:rPr>
                        <a:t>474</a:t>
                      </a:r>
                    </a:p>
                  </a:txBody>
                  <a:tcPr marL="68558" marR="6855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7AA43283-D362-0AC7-7A73-A07B11E0E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6" y="1628776"/>
            <a:ext cx="80184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pl-PL" altLang="pl-PL" b="1">
                <a:solidFill>
                  <a:srgbClr val="000000"/>
                </a:solidFill>
              </a:rPr>
              <a:t>LICZBA RODZIN ZASTĘPCZYCH</a:t>
            </a:r>
            <a:endParaRPr lang="pl-PL" altLang="pl-PL" b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DB6694B-95B8-D7C6-2951-0DB362D32471}"/>
              </a:ext>
            </a:extLst>
          </p:cNvPr>
          <p:cNvSpPr txBox="1"/>
          <p:nvPr/>
        </p:nvSpPr>
        <p:spPr>
          <a:xfrm>
            <a:off x="3238500" y="5661025"/>
            <a:ext cx="54498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50" dirty="0"/>
              <a:t>* W tym 2 dzieci w związku z konfliktem zbrojnym na terytorium Ukrainy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5">
            <a:extLst>
              <a:ext uri="{FF2B5EF4-FFF2-40B4-BE49-F238E27FC236}">
                <a16:creationId xmlns:a16="http://schemas.microsoft.com/office/drawing/2014/main" id="{EE243D2E-3441-0050-81F7-B1A82B9FE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2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F0D0FE0-FB28-8911-61CB-62BF4691C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6" y="1628776"/>
            <a:ext cx="80184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</a:rPr>
              <a:t>LICZBA RODZIN ZASTĘPCZYCH</a:t>
            </a:r>
            <a:endParaRPr lang="pl-PL" altLang="pl-PL" sz="1800" b="1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84" name="Wykres 1">
            <a:extLst>
              <a:ext uri="{FF2B5EF4-FFF2-40B4-BE49-F238E27FC236}">
                <a16:creationId xmlns:a16="http://schemas.microsoft.com/office/drawing/2014/main" id="{1493398F-6875-D9B9-572D-82B482A754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879884"/>
              </p:ext>
            </p:extLst>
          </p:nvPr>
        </p:nvGraphicFramePr>
        <p:xfrm>
          <a:off x="2464806" y="1397919"/>
          <a:ext cx="7645983" cy="492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584251" imgH="3981033" progId="Excel.Chart.8">
                  <p:embed/>
                </p:oleObj>
              </mc:Choice>
              <mc:Fallback>
                <p:oleObj name="Chart" r:id="rId4" imgW="6584251" imgH="3981033" progId="Excel.Chart.8">
                  <p:embed/>
                  <p:pic>
                    <p:nvPicPr>
                      <p:cNvPr id="20484" name="Wykres 1">
                        <a:extLst>
                          <a:ext uri="{FF2B5EF4-FFF2-40B4-BE49-F238E27FC236}">
                            <a16:creationId xmlns:a16="http://schemas.microsoft.com/office/drawing/2014/main" id="{1493398F-6875-D9B9-572D-82B482A7543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806" y="1397919"/>
                        <a:ext cx="7645983" cy="4927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5">
            <a:extLst>
              <a:ext uri="{FF2B5EF4-FFF2-40B4-BE49-F238E27FC236}">
                <a16:creationId xmlns:a16="http://schemas.microsoft.com/office/drawing/2014/main" id="{437628ED-F150-7ADC-FF38-0FBA1972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" y="47627"/>
            <a:ext cx="54562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90" name="pole tekstowe 7">
            <a:extLst>
              <a:ext uri="{FF2B5EF4-FFF2-40B4-BE49-F238E27FC236}">
                <a16:creationId xmlns:a16="http://schemas.microsoft.com/office/drawing/2014/main" id="{76EF7048-C4A9-ECD6-4526-10091FDA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402" y="1097133"/>
            <a:ext cx="988180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l-PL" altLang="pl-P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Liczba dzieci w rodzinnej pieczy zastępczej w gminach Powiatu Poznańskiego – według stanu na dzień 31.12.2023 r.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93149D5-C863-1081-8B89-B5AFCE34E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1598655"/>
            <a:ext cx="5368224" cy="48640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22533" name="pole tekstowe 11">
            <a:extLst>
              <a:ext uri="{FF2B5EF4-FFF2-40B4-BE49-F238E27FC236}">
                <a16:creationId xmlns:a16="http://schemas.microsoft.com/office/drawing/2014/main" id="{A832BBCA-2B87-ABDE-81CC-5673FD4D4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416676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200">
                <a:solidFill>
                  <a:schemeClr val="tx1"/>
                </a:solidFill>
                <a:cs typeface="Calibri" panose="020F0502020204030204" pitchFamily="34" charset="0"/>
              </a:rPr>
              <a:t>* w tym 12 dzieci w RDD</a:t>
            </a:r>
          </a:p>
        </p:txBody>
      </p:sp>
      <p:pic>
        <p:nvPicPr>
          <p:cNvPr id="22534" name="Obraz 20">
            <a:extLst>
              <a:ext uri="{FF2B5EF4-FFF2-40B4-BE49-F238E27FC236}">
                <a16:creationId xmlns:a16="http://schemas.microsoft.com/office/drawing/2014/main" id="{776B19AB-9EA2-AA35-6A3E-DBDAE70E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430464"/>
            <a:ext cx="2159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7BEDF04-6817-81D5-CF07-36CF2842C966}"/>
              </a:ext>
            </a:extLst>
          </p:cNvPr>
          <p:cNvSpPr txBox="1"/>
          <p:nvPr/>
        </p:nvSpPr>
        <p:spPr>
          <a:xfrm>
            <a:off x="7042151" y="2824164"/>
            <a:ext cx="3397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31</a:t>
            </a:r>
          </a:p>
        </p:txBody>
      </p:sp>
      <p:pic>
        <p:nvPicPr>
          <p:cNvPr id="22536" name="Obraz 25">
            <a:extLst>
              <a:ext uri="{FF2B5EF4-FFF2-40B4-BE49-F238E27FC236}">
                <a16:creationId xmlns:a16="http://schemas.microsoft.com/office/drawing/2014/main" id="{A765EA51-A46D-A1CC-F155-8BB6DAF0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565400"/>
            <a:ext cx="2476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pole tekstowe 31">
            <a:extLst>
              <a:ext uri="{FF2B5EF4-FFF2-40B4-BE49-F238E27FC236}">
                <a16:creationId xmlns:a16="http://schemas.microsoft.com/office/drawing/2014/main" id="{53130C89-D190-93DB-5071-55842056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388" y="3429000"/>
            <a:ext cx="3429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D9263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D9263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7D9263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100" b="1">
                <a:solidFill>
                  <a:srgbClr val="000000"/>
                </a:solidFill>
              </a:rPr>
              <a:t>53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7B1CA636-6F93-B567-D4EE-3CF696D70D76}"/>
              </a:ext>
            </a:extLst>
          </p:cNvPr>
          <p:cNvSpPr txBox="1"/>
          <p:nvPr/>
        </p:nvSpPr>
        <p:spPr>
          <a:xfrm>
            <a:off x="6003925" y="4538664"/>
            <a:ext cx="34290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22</a:t>
            </a:r>
          </a:p>
        </p:txBody>
      </p:sp>
      <p:pic>
        <p:nvPicPr>
          <p:cNvPr id="22539" name="Obraz 42">
            <a:extLst>
              <a:ext uri="{FF2B5EF4-FFF2-40B4-BE49-F238E27FC236}">
                <a16:creationId xmlns:a16="http://schemas.microsoft.com/office/drawing/2014/main" id="{830BD5C3-0FAE-1EFA-6B06-453A4C86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1" y="4057650"/>
            <a:ext cx="2508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Obraz 46">
            <a:extLst>
              <a:ext uri="{FF2B5EF4-FFF2-40B4-BE49-F238E27FC236}">
                <a16:creationId xmlns:a16="http://schemas.microsoft.com/office/drawing/2014/main" id="{568022A3-F1AC-7444-50C1-03F37584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3557589"/>
            <a:ext cx="24923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pole tekstowe 54">
            <a:extLst>
              <a:ext uri="{FF2B5EF4-FFF2-40B4-BE49-F238E27FC236}">
                <a16:creationId xmlns:a16="http://schemas.microsoft.com/office/drawing/2014/main" id="{8632C52A-7DD2-7106-5013-BD784D4E1D71}"/>
              </a:ext>
            </a:extLst>
          </p:cNvPr>
          <p:cNvSpPr txBox="1"/>
          <p:nvPr/>
        </p:nvSpPr>
        <p:spPr>
          <a:xfrm>
            <a:off x="6402388" y="4402139"/>
            <a:ext cx="47625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46</a:t>
            </a:r>
          </a:p>
        </p:txBody>
      </p:sp>
      <p:pic>
        <p:nvPicPr>
          <p:cNvPr id="22542" name="Obraz 50">
            <a:extLst>
              <a:ext uri="{FF2B5EF4-FFF2-40B4-BE49-F238E27FC236}">
                <a16:creationId xmlns:a16="http://schemas.microsoft.com/office/drawing/2014/main" id="{78910951-985A-0621-C13A-5077825D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4" y="4221163"/>
            <a:ext cx="2190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pole tekstowe 57">
            <a:extLst>
              <a:ext uri="{FF2B5EF4-FFF2-40B4-BE49-F238E27FC236}">
                <a16:creationId xmlns:a16="http://schemas.microsoft.com/office/drawing/2014/main" id="{156C5462-F252-19DC-4B93-6604BD09A775}"/>
              </a:ext>
            </a:extLst>
          </p:cNvPr>
          <p:cNvSpPr txBox="1"/>
          <p:nvPr/>
        </p:nvSpPr>
        <p:spPr>
          <a:xfrm>
            <a:off x="8489951" y="4664075"/>
            <a:ext cx="36671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33</a:t>
            </a:r>
          </a:p>
        </p:txBody>
      </p:sp>
      <p:pic>
        <p:nvPicPr>
          <p:cNvPr id="22544" name="Obraz 52">
            <a:extLst>
              <a:ext uri="{FF2B5EF4-FFF2-40B4-BE49-F238E27FC236}">
                <a16:creationId xmlns:a16="http://schemas.microsoft.com/office/drawing/2014/main" id="{FAF9023E-C790-80C0-3E3E-94C5AD6A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6" y="1685926"/>
            <a:ext cx="250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id="{C6D0CD2E-70DD-0D94-2FFD-3F66A3BA85C4}"/>
              </a:ext>
            </a:extLst>
          </p:cNvPr>
          <p:cNvSpPr txBox="1"/>
          <p:nvPr/>
        </p:nvSpPr>
        <p:spPr>
          <a:xfrm>
            <a:off x="5949951" y="2566988"/>
            <a:ext cx="3413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37</a:t>
            </a:r>
          </a:p>
        </p:txBody>
      </p:sp>
      <p:pic>
        <p:nvPicPr>
          <p:cNvPr id="22546" name="Obraz 63">
            <a:extLst>
              <a:ext uri="{FF2B5EF4-FFF2-40B4-BE49-F238E27FC236}">
                <a16:creationId xmlns:a16="http://schemas.microsoft.com/office/drawing/2014/main" id="{3D11B0DF-7D71-D3EF-D81C-DDF5B5EA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6" y="5416551"/>
            <a:ext cx="2206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pole tekstowe 70">
            <a:extLst>
              <a:ext uri="{FF2B5EF4-FFF2-40B4-BE49-F238E27FC236}">
                <a16:creationId xmlns:a16="http://schemas.microsoft.com/office/drawing/2014/main" id="{A6B20CFF-A929-86FB-457F-51E3BCA3894E}"/>
              </a:ext>
            </a:extLst>
          </p:cNvPr>
          <p:cNvSpPr txBox="1"/>
          <p:nvPr/>
        </p:nvSpPr>
        <p:spPr>
          <a:xfrm>
            <a:off x="7543801" y="5843589"/>
            <a:ext cx="36671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35</a:t>
            </a:r>
          </a:p>
        </p:txBody>
      </p:sp>
      <p:pic>
        <p:nvPicPr>
          <p:cNvPr id="22548" name="Obraz 65">
            <a:extLst>
              <a:ext uri="{FF2B5EF4-FFF2-40B4-BE49-F238E27FC236}">
                <a16:creationId xmlns:a16="http://schemas.microsoft.com/office/drawing/2014/main" id="{30677B55-530C-D341-F4B7-3C3A19D1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4610101"/>
            <a:ext cx="15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pole tekstowe 76">
            <a:extLst>
              <a:ext uri="{FF2B5EF4-FFF2-40B4-BE49-F238E27FC236}">
                <a16:creationId xmlns:a16="http://schemas.microsoft.com/office/drawing/2014/main" id="{18ADF22F-C712-FF53-94A1-1AE389E11662}"/>
              </a:ext>
            </a:extLst>
          </p:cNvPr>
          <p:cNvSpPr txBox="1"/>
          <p:nvPr/>
        </p:nvSpPr>
        <p:spPr>
          <a:xfrm>
            <a:off x="7756526" y="4610100"/>
            <a:ext cx="20796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6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D4DED40E-1A20-06D3-8DDB-9293B33B39FB}"/>
              </a:ext>
            </a:extLst>
          </p:cNvPr>
          <p:cNvSpPr txBox="1"/>
          <p:nvPr/>
        </p:nvSpPr>
        <p:spPr>
          <a:xfrm>
            <a:off x="5211763" y="2841625"/>
            <a:ext cx="3683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l-PL" sz="1100" b="1" dirty="0"/>
          </a:p>
        </p:txBody>
      </p:sp>
      <p:pic>
        <p:nvPicPr>
          <p:cNvPr id="22551" name="Obraz 73">
            <a:extLst>
              <a:ext uri="{FF2B5EF4-FFF2-40B4-BE49-F238E27FC236}">
                <a16:creationId xmlns:a16="http://schemas.microsoft.com/office/drawing/2014/main" id="{3D045C5A-277E-B332-8C3A-2E540F9C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6" y="4886325"/>
            <a:ext cx="1952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Obraz 75">
            <a:extLst>
              <a:ext uri="{FF2B5EF4-FFF2-40B4-BE49-F238E27FC236}">
                <a16:creationId xmlns:a16="http://schemas.microsoft.com/office/drawing/2014/main" id="{08000089-455B-15E2-C48D-729E92EE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4497389"/>
            <a:ext cx="1952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pole tekstowe 84">
            <a:extLst>
              <a:ext uri="{FF2B5EF4-FFF2-40B4-BE49-F238E27FC236}">
                <a16:creationId xmlns:a16="http://schemas.microsoft.com/office/drawing/2014/main" id="{EC5909B9-2431-D5FB-E5BD-FCCC29A5F66F}"/>
              </a:ext>
            </a:extLst>
          </p:cNvPr>
          <p:cNvSpPr txBox="1"/>
          <p:nvPr/>
        </p:nvSpPr>
        <p:spPr>
          <a:xfrm>
            <a:off x="5337176" y="4610100"/>
            <a:ext cx="341313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21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66A57158-032E-9F1A-70FB-B025224839D8}"/>
              </a:ext>
            </a:extLst>
          </p:cNvPr>
          <p:cNvSpPr txBox="1"/>
          <p:nvPr/>
        </p:nvSpPr>
        <p:spPr>
          <a:xfrm>
            <a:off x="4953000" y="5045075"/>
            <a:ext cx="3429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14</a:t>
            </a:r>
          </a:p>
        </p:txBody>
      </p:sp>
      <p:sp>
        <p:nvSpPr>
          <p:cNvPr id="91" name="pole tekstowe 90">
            <a:extLst>
              <a:ext uri="{FF2B5EF4-FFF2-40B4-BE49-F238E27FC236}">
                <a16:creationId xmlns:a16="http://schemas.microsoft.com/office/drawing/2014/main" id="{78218506-1CE7-B76C-781F-BDD3FAFD6807}"/>
              </a:ext>
            </a:extLst>
          </p:cNvPr>
          <p:cNvSpPr txBox="1"/>
          <p:nvPr/>
        </p:nvSpPr>
        <p:spPr>
          <a:xfrm>
            <a:off x="7483476" y="2443164"/>
            <a:ext cx="34131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l-PL" sz="1100" b="1" dirty="0"/>
          </a:p>
        </p:txBody>
      </p:sp>
      <p:pic>
        <p:nvPicPr>
          <p:cNvPr id="22556" name="Obraz 85">
            <a:extLst>
              <a:ext uri="{FF2B5EF4-FFF2-40B4-BE49-F238E27FC236}">
                <a16:creationId xmlns:a16="http://schemas.microsoft.com/office/drawing/2014/main" id="{BA554EEF-9080-5945-9DEB-A0947DC5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5049839"/>
            <a:ext cx="2492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pole tekstowe 93">
            <a:extLst>
              <a:ext uri="{FF2B5EF4-FFF2-40B4-BE49-F238E27FC236}">
                <a16:creationId xmlns:a16="http://schemas.microsoft.com/office/drawing/2014/main" id="{CB1254EA-7BAA-DD42-1C3B-C521957B089D}"/>
              </a:ext>
            </a:extLst>
          </p:cNvPr>
          <p:cNvSpPr txBox="1"/>
          <p:nvPr/>
        </p:nvSpPr>
        <p:spPr>
          <a:xfrm>
            <a:off x="5872163" y="5899150"/>
            <a:ext cx="34131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46</a:t>
            </a:r>
          </a:p>
        </p:txBody>
      </p:sp>
      <p:pic>
        <p:nvPicPr>
          <p:cNvPr id="22558" name="Obraz 88">
            <a:extLst>
              <a:ext uri="{FF2B5EF4-FFF2-40B4-BE49-F238E27FC236}">
                <a16:creationId xmlns:a16="http://schemas.microsoft.com/office/drawing/2014/main" id="{AF273FB0-B135-1877-574A-1B27FE55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540001"/>
            <a:ext cx="2492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Obraz 91">
            <a:extLst>
              <a:ext uri="{FF2B5EF4-FFF2-40B4-BE49-F238E27FC236}">
                <a16:creationId xmlns:a16="http://schemas.microsoft.com/office/drawing/2014/main" id="{65BA38A3-E6A2-4000-F15F-08B03476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13226"/>
            <a:ext cx="1603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F7EF0DDE-8A3F-4684-678F-8DA1F35EBDD4}"/>
              </a:ext>
            </a:extLst>
          </p:cNvPr>
          <p:cNvSpPr txBox="1"/>
          <p:nvPr/>
        </p:nvSpPr>
        <p:spPr>
          <a:xfrm>
            <a:off x="4273551" y="4314825"/>
            <a:ext cx="3413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100" b="1" dirty="0"/>
              <a:t>8</a:t>
            </a:r>
          </a:p>
        </p:txBody>
      </p:sp>
      <p:pic>
        <p:nvPicPr>
          <p:cNvPr id="22561" name="Obraz 94">
            <a:extLst>
              <a:ext uri="{FF2B5EF4-FFF2-40B4-BE49-F238E27FC236}">
                <a16:creationId xmlns:a16="http://schemas.microsoft.com/office/drawing/2014/main" id="{8A376B83-F9C5-F360-0BC0-D18498C5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286376"/>
            <a:ext cx="1587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40C59C11-02A2-FF40-303E-20F4A551C8C2}"/>
              </a:ext>
            </a:extLst>
          </p:cNvPr>
          <p:cNvSpPr txBox="1"/>
          <p:nvPr/>
        </p:nvSpPr>
        <p:spPr>
          <a:xfrm>
            <a:off x="6319838" y="5402264"/>
            <a:ext cx="34131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100" b="1" dirty="0"/>
              <a:t>12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2AA6281-2995-D5F5-F7B0-4B834087852E}"/>
              </a:ext>
            </a:extLst>
          </p:cNvPr>
          <p:cNvSpPr txBox="1"/>
          <p:nvPr/>
        </p:nvSpPr>
        <p:spPr>
          <a:xfrm>
            <a:off x="6034088" y="4532313"/>
            <a:ext cx="4572000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24</a:t>
            </a:r>
          </a:p>
        </p:txBody>
      </p:sp>
      <p:pic>
        <p:nvPicPr>
          <p:cNvPr id="22564" name="Obraz 7">
            <a:extLst>
              <a:ext uri="{FF2B5EF4-FFF2-40B4-BE49-F238E27FC236}">
                <a16:creationId xmlns:a16="http://schemas.microsoft.com/office/drawing/2014/main" id="{EAF1A99F-AB55-C560-867D-07A0C301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2319338"/>
            <a:ext cx="2492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Obraz 75">
            <a:extLst>
              <a:ext uri="{FF2B5EF4-FFF2-40B4-BE49-F238E27FC236}">
                <a16:creationId xmlns:a16="http://schemas.microsoft.com/office/drawing/2014/main" id="{E2E41128-AD60-1392-6667-8075C6EB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363" y="2690814"/>
            <a:ext cx="19526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8F1098F-8739-BEED-42FA-D463CCA49CF5}"/>
              </a:ext>
            </a:extLst>
          </p:cNvPr>
          <p:cNvSpPr txBox="1"/>
          <p:nvPr/>
        </p:nvSpPr>
        <p:spPr>
          <a:xfrm>
            <a:off x="8686800" y="2879725"/>
            <a:ext cx="5016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sz="1100" b="1" dirty="0">
                <a:solidFill>
                  <a:srgbClr val="000000"/>
                </a:solidFill>
              </a:rPr>
              <a:t>16</a:t>
            </a:r>
          </a:p>
        </p:txBody>
      </p:sp>
      <p:pic>
        <p:nvPicPr>
          <p:cNvPr id="22567" name="Obraz 75">
            <a:extLst>
              <a:ext uri="{FF2B5EF4-FFF2-40B4-BE49-F238E27FC236}">
                <a16:creationId xmlns:a16="http://schemas.microsoft.com/office/drawing/2014/main" id="{F90AB58D-C8EC-22CC-0001-54BEC32D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297113"/>
            <a:ext cx="195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2EF4C48-9DB6-E8A0-4C6D-EE7F447F3860}"/>
              </a:ext>
            </a:extLst>
          </p:cNvPr>
          <p:cNvSpPr txBox="1"/>
          <p:nvPr/>
        </p:nvSpPr>
        <p:spPr>
          <a:xfrm>
            <a:off x="7426325" y="2490789"/>
            <a:ext cx="4270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21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604CDA7-9965-B99E-A8AB-C8CB0830ACE3}"/>
              </a:ext>
            </a:extLst>
          </p:cNvPr>
          <p:cNvSpPr txBox="1"/>
          <p:nvPr/>
        </p:nvSpPr>
        <p:spPr>
          <a:xfrm>
            <a:off x="5540376" y="2803525"/>
            <a:ext cx="341313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28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38EF536-B417-7F12-54D0-EF7C9B6A2033}"/>
              </a:ext>
            </a:extLst>
          </p:cNvPr>
          <p:cNvSpPr txBox="1"/>
          <p:nvPr/>
        </p:nvSpPr>
        <p:spPr>
          <a:xfrm>
            <a:off x="4932364" y="3359150"/>
            <a:ext cx="4921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/>
              <a:t>43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8C996AA-E906-B0F2-3D66-2F25EAB01152}"/>
              </a:ext>
            </a:extLst>
          </p:cNvPr>
          <p:cNvGraphicFramePr>
            <a:graphicFrameLocks noGrp="1"/>
          </p:cNvGraphicFramePr>
          <p:nvPr/>
        </p:nvGraphicFramePr>
        <p:xfrm>
          <a:off x="1693863" y="1582739"/>
          <a:ext cx="2108200" cy="4657726"/>
        </p:xfrm>
        <a:graphic>
          <a:graphicData uri="http://schemas.openxmlformats.org/drawingml/2006/table">
            <a:tbl>
              <a:tblPr/>
              <a:tblGrid>
                <a:gridCol w="1377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Kleszczewo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Buk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Puszczykowo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Stęszew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Pobiedziska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Dopiewo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7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Murowana Goślina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Komorniki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Rokietnica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Czerwonak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Kostrzyn Wlkp.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33*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Kórnik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Suchy Las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22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Tarnowo Podgórne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Luboń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Mosina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Swarzędz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rgbClr val="7D9263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  474*</a:t>
                      </a:r>
                      <a:endParaRPr kumimoji="0" lang="pl-PL" alt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Business design slid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2382</Words>
  <Application>Microsoft Office PowerPoint</Application>
  <PresentationFormat>Panoramiczny</PresentationFormat>
  <Paragraphs>546</Paragraphs>
  <Slides>37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6" baseType="lpstr">
      <vt:lpstr>Arabic Typesetting</vt:lpstr>
      <vt:lpstr>Arial</vt:lpstr>
      <vt:lpstr>Arial Unicode MS</vt:lpstr>
      <vt:lpstr>Calibri</vt:lpstr>
      <vt:lpstr>Courier New</vt:lpstr>
      <vt:lpstr>Times New Roman</vt:lpstr>
      <vt:lpstr>Wingdings</vt:lpstr>
      <vt:lpstr>Business design slide</vt:lpstr>
      <vt:lpstr>Chart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Program wyrównywanie różnic miedzy regionami III     Państwowy Fundusz Rehabilitacji Osób Niepełnosprawnych na realizację programu w 2023 roku przeznaczył kwotę w wysokości: 94 958,29 zł w tym na :  - Budowa windy w Szkole Podstawowej w Kicinie– 92 642,23 zł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 Jeżewski</dc:creator>
  <cp:lastModifiedBy>Tomasz Woźnica</cp:lastModifiedBy>
  <cp:revision>10</cp:revision>
  <dcterms:created xsi:type="dcterms:W3CDTF">2024-03-06T08:57:00Z</dcterms:created>
  <dcterms:modified xsi:type="dcterms:W3CDTF">2024-03-15T07:32:44Z</dcterms:modified>
</cp:coreProperties>
</file>