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02" r:id="rId2"/>
    <p:sldId id="258" r:id="rId3"/>
    <p:sldId id="395" r:id="rId4"/>
    <p:sldId id="259" r:id="rId5"/>
    <p:sldId id="328" r:id="rId6"/>
    <p:sldId id="278" r:id="rId7"/>
    <p:sldId id="357" r:id="rId8"/>
    <p:sldId id="260" r:id="rId9"/>
    <p:sldId id="360" r:id="rId10"/>
    <p:sldId id="359" r:id="rId11"/>
    <p:sldId id="362" r:id="rId12"/>
    <p:sldId id="365" r:id="rId13"/>
    <p:sldId id="363" r:id="rId14"/>
    <p:sldId id="366" r:id="rId15"/>
    <p:sldId id="367"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92" r:id="rId32"/>
    <p:sldId id="383" r:id="rId33"/>
    <p:sldId id="384" r:id="rId34"/>
    <p:sldId id="385" r:id="rId35"/>
    <p:sldId id="386" r:id="rId36"/>
    <p:sldId id="387" r:id="rId37"/>
    <p:sldId id="388" r:id="rId38"/>
    <p:sldId id="389" r:id="rId39"/>
    <p:sldId id="390" r:id="rId40"/>
    <p:sldId id="391" r:id="rId41"/>
    <p:sldId id="396" r:id="rId42"/>
    <p:sldId id="393" r:id="rId43"/>
    <p:sldId id="394" r:id="rId44"/>
    <p:sldId id="397" r:id="rId45"/>
    <p:sldId id="399" r:id="rId46"/>
    <p:sldId id="398" r:id="rId47"/>
    <p:sldId id="401" r:id="rId48"/>
    <p:sldId id="352" r:id="rId49"/>
    <p:sldId id="400" r:id="rId50"/>
    <p:sldId id="358" r:id="rId51"/>
    <p:sldId id="303" r:id="rId52"/>
  </p:sldIdLst>
  <p:sldSz cx="9753600" cy="7315200"/>
  <p:notesSz cx="6858000" cy="9144000"/>
  <p:embeddedFontLst>
    <p:embeddedFont>
      <p:font typeface="League Gothic" panose="020B0604020202020204" charset="-18"/>
      <p:regular r:id="rId53"/>
    </p:embeddedFont>
    <p:embeddedFont>
      <p:font typeface="Open Sans" panose="020B0606030504020204" pitchFamily="34" charset="0"/>
      <p:regular r:id="rId54"/>
      <p:bold r:id="rId55"/>
      <p:italic r:id="rId56"/>
      <p:boldItalic r:id="rId57"/>
    </p:embeddedFont>
    <p:embeddedFont>
      <p:font typeface="Roboto Condensed Bold" panose="020B0604020202020204" charset="0"/>
      <p:regular r:id="rId58"/>
    </p:embeddedFont>
    <p:embeddedFont>
      <p:font typeface="Ubuntu Bol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1598"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image" Target="../media/image4.jpeg"/><Relationship Id="rId10" Type="http://schemas.openxmlformats.org/officeDocument/2006/relationships/image" Target="../media/image19.jpeg"/><Relationship Id="rId4" Type="http://schemas.openxmlformats.org/officeDocument/2006/relationships/image" Target="../media/image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2.png"/><Relationship Id="rId7" Type="http://schemas.openxmlformats.org/officeDocument/2006/relationships/image" Target="../media/image55.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1.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4.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jpeg"/><Relationship Id="rId18" Type="http://schemas.openxmlformats.org/officeDocument/2006/relationships/image" Target="../media/image76.jpeg"/><Relationship Id="rId3" Type="http://schemas.openxmlformats.org/officeDocument/2006/relationships/image" Target="../media/image2.pn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 Type="http://schemas.openxmlformats.org/officeDocument/2006/relationships/image" Target="../media/image1.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9.jpeg"/><Relationship Id="rId5" Type="http://schemas.openxmlformats.org/officeDocument/2006/relationships/image" Target="../media/image4.jpeg"/><Relationship Id="rId15" Type="http://schemas.openxmlformats.org/officeDocument/2006/relationships/image" Target="../media/image73.png"/><Relationship Id="rId10" Type="http://schemas.openxmlformats.org/officeDocument/2006/relationships/image" Target="../media/image68.jpg"/><Relationship Id="rId19" Type="http://schemas.openxmlformats.org/officeDocument/2006/relationships/image" Target="../media/image77.jpeg"/><Relationship Id="rId4" Type="http://schemas.openxmlformats.org/officeDocument/2006/relationships/image" Target="../media/image3.jpeg"/><Relationship Id="rId9" Type="http://schemas.openxmlformats.org/officeDocument/2006/relationships/image" Target="../media/image67.png"/><Relationship Id="rId1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15103"/>
            <a:ext cx="9753600" cy="728655"/>
            <a:chOff x="0" y="0"/>
            <a:chExt cx="9277858" cy="601926"/>
          </a:xfrm>
        </p:grpSpPr>
        <p:sp>
          <p:nvSpPr>
            <p:cNvPr id="3" name="Freeform 3"/>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4" name="TextBox 4"/>
            <p:cNvSpPr txBox="1"/>
            <p:nvPr/>
          </p:nvSpPr>
          <p:spPr>
            <a:xfrm>
              <a:off x="0" y="-9525"/>
              <a:ext cx="9277858" cy="611451"/>
            </a:xfrm>
            <a:prstGeom prst="rect">
              <a:avLst/>
            </a:prstGeom>
          </p:spPr>
          <p:txBody>
            <a:bodyPr lIns="37253" tIns="37253" rIns="37253" bIns="37253" rtlCol="0" anchor="ctr"/>
            <a:lstStyle/>
            <a:p>
              <a:pPr algn="ctr">
                <a:lnSpc>
                  <a:spcPts val="576"/>
                </a:lnSpc>
              </a:pPr>
              <a:endParaRPr/>
            </a:p>
          </p:txBody>
        </p:sp>
      </p:grpSp>
      <p:sp>
        <p:nvSpPr>
          <p:cNvPr id="5" name="Freeform 5"/>
          <p:cNvSpPr/>
          <p:nvPr/>
        </p:nvSpPr>
        <p:spPr>
          <a:xfrm>
            <a:off x="8117881" y="6595814"/>
            <a:ext cx="1241264" cy="478979"/>
          </a:xfrm>
          <a:custGeom>
            <a:avLst/>
            <a:gdLst/>
            <a:ahLst/>
            <a:cxnLst/>
            <a:rect l="l" t="t" r="r" b="b"/>
            <a:pathLst>
              <a:path w="1241264" h="478979">
                <a:moveTo>
                  <a:pt x="0" y="0"/>
                </a:moveTo>
                <a:lnTo>
                  <a:pt x="1241264" y="0"/>
                </a:lnTo>
                <a:lnTo>
                  <a:pt x="1241264" y="478979"/>
                </a:lnTo>
                <a:lnTo>
                  <a:pt x="0" y="478979"/>
                </a:lnTo>
                <a:lnTo>
                  <a:pt x="0" y="0"/>
                </a:lnTo>
                <a:close/>
              </a:path>
            </a:pathLst>
          </a:custGeom>
          <a:blipFill>
            <a:blip r:embed="rId2"/>
            <a:stretch>
              <a:fillRect t="-2546" b="-2546"/>
            </a:stretch>
          </a:blipFill>
        </p:spPr>
        <p:txBody>
          <a:bodyPr/>
          <a:lstStyle/>
          <a:p>
            <a:endParaRPr lang="pl-PL"/>
          </a:p>
        </p:txBody>
      </p:sp>
      <p:sp>
        <p:nvSpPr>
          <p:cNvPr id="6" name="Freeform 6"/>
          <p:cNvSpPr/>
          <p:nvPr/>
        </p:nvSpPr>
        <p:spPr>
          <a:xfrm>
            <a:off x="1977382" y="6595814"/>
            <a:ext cx="1574529" cy="567233"/>
          </a:xfrm>
          <a:custGeom>
            <a:avLst/>
            <a:gdLst/>
            <a:ahLst/>
            <a:cxnLst/>
            <a:rect l="l" t="t" r="r" b="b"/>
            <a:pathLst>
              <a:path w="1574529" h="567233">
                <a:moveTo>
                  <a:pt x="0" y="0"/>
                </a:moveTo>
                <a:lnTo>
                  <a:pt x="1574529" y="0"/>
                </a:lnTo>
                <a:lnTo>
                  <a:pt x="1574529" y="567233"/>
                </a:lnTo>
                <a:lnTo>
                  <a:pt x="0" y="567233"/>
                </a:lnTo>
                <a:lnTo>
                  <a:pt x="0" y="0"/>
                </a:lnTo>
                <a:close/>
              </a:path>
            </a:pathLst>
          </a:custGeom>
          <a:blipFill>
            <a:blip r:embed="rId3"/>
            <a:stretch>
              <a:fillRect t="-29854" b="-26285"/>
            </a:stretch>
          </a:blipFill>
        </p:spPr>
        <p:txBody>
          <a:bodyPr/>
          <a:lstStyle/>
          <a:p>
            <a:endParaRPr lang="pl-PL"/>
          </a:p>
        </p:txBody>
      </p:sp>
      <p:sp>
        <p:nvSpPr>
          <p:cNvPr id="7" name="Freeform 7"/>
          <p:cNvSpPr/>
          <p:nvPr/>
        </p:nvSpPr>
        <p:spPr>
          <a:xfrm>
            <a:off x="5705951" y="6646042"/>
            <a:ext cx="1935681" cy="440198"/>
          </a:xfrm>
          <a:custGeom>
            <a:avLst/>
            <a:gdLst/>
            <a:ahLst/>
            <a:cxnLst/>
            <a:rect l="l" t="t" r="r" b="b"/>
            <a:pathLst>
              <a:path w="1935681" h="440198">
                <a:moveTo>
                  <a:pt x="0" y="0"/>
                </a:moveTo>
                <a:lnTo>
                  <a:pt x="1935680" y="0"/>
                </a:lnTo>
                <a:lnTo>
                  <a:pt x="1935680" y="440198"/>
                </a:lnTo>
                <a:lnTo>
                  <a:pt x="0" y="440198"/>
                </a:lnTo>
                <a:lnTo>
                  <a:pt x="0" y="0"/>
                </a:lnTo>
                <a:close/>
              </a:path>
            </a:pathLst>
          </a:custGeom>
          <a:blipFill>
            <a:blip r:embed="rId4"/>
            <a:stretch>
              <a:fillRect l="-8398" t="-88489" r="-8644" b="-91579"/>
            </a:stretch>
          </a:blipFill>
        </p:spPr>
        <p:txBody>
          <a:bodyPr/>
          <a:lstStyle/>
          <a:p>
            <a:endParaRPr lang="pl-PL"/>
          </a:p>
        </p:txBody>
      </p:sp>
      <p:sp>
        <p:nvSpPr>
          <p:cNvPr id="8" name="Freeform 8"/>
          <p:cNvSpPr/>
          <p:nvPr/>
        </p:nvSpPr>
        <p:spPr>
          <a:xfrm>
            <a:off x="533580" y="6583680"/>
            <a:ext cx="1109639" cy="545245"/>
          </a:xfrm>
          <a:custGeom>
            <a:avLst/>
            <a:gdLst/>
            <a:ahLst/>
            <a:cxnLst/>
            <a:rect l="l" t="t" r="r" b="b"/>
            <a:pathLst>
              <a:path w="1109639" h="545245">
                <a:moveTo>
                  <a:pt x="0" y="0"/>
                </a:moveTo>
                <a:lnTo>
                  <a:pt x="1109639" y="0"/>
                </a:lnTo>
                <a:lnTo>
                  <a:pt x="1109639" y="545245"/>
                </a:lnTo>
                <a:lnTo>
                  <a:pt x="0" y="545245"/>
                </a:lnTo>
                <a:lnTo>
                  <a:pt x="0" y="0"/>
                </a:lnTo>
                <a:close/>
              </a:path>
            </a:pathLst>
          </a:custGeom>
          <a:blipFill>
            <a:blip r:embed="rId5"/>
            <a:stretch>
              <a:fillRect t="-2546" b="-2546"/>
            </a:stretch>
          </a:blipFill>
        </p:spPr>
        <p:txBody>
          <a:bodyPr/>
          <a:lstStyle/>
          <a:p>
            <a:endParaRPr lang="pl-PL"/>
          </a:p>
        </p:txBody>
      </p:sp>
      <p:sp>
        <p:nvSpPr>
          <p:cNvPr id="9" name="Freeform 9"/>
          <p:cNvSpPr/>
          <p:nvPr/>
        </p:nvSpPr>
        <p:spPr>
          <a:xfrm>
            <a:off x="4029708" y="6515103"/>
            <a:ext cx="1166019" cy="702076"/>
          </a:xfrm>
          <a:custGeom>
            <a:avLst/>
            <a:gdLst/>
            <a:ahLst/>
            <a:cxnLst/>
            <a:rect l="l" t="t" r="r" b="b"/>
            <a:pathLst>
              <a:path w="1166019" h="702076">
                <a:moveTo>
                  <a:pt x="0" y="0"/>
                </a:moveTo>
                <a:lnTo>
                  <a:pt x="1166019" y="0"/>
                </a:lnTo>
                <a:lnTo>
                  <a:pt x="1166019" y="702076"/>
                </a:lnTo>
                <a:lnTo>
                  <a:pt x="0" y="702076"/>
                </a:lnTo>
                <a:lnTo>
                  <a:pt x="0" y="0"/>
                </a:lnTo>
                <a:close/>
              </a:path>
            </a:pathLst>
          </a:custGeom>
          <a:blipFill>
            <a:blip r:embed="rId6"/>
            <a:stretch>
              <a:fillRect l="-7324" r="-7324"/>
            </a:stretch>
          </a:blipFill>
        </p:spPr>
        <p:txBody>
          <a:bodyPr/>
          <a:lstStyle/>
          <a:p>
            <a:endParaRPr lang="pl-PL"/>
          </a:p>
        </p:txBody>
      </p:sp>
      <p:sp>
        <p:nvSpPr>
          <p:cNvPr id="10" name="AutoShape 10"/>
          <p:cNvSpPr/>
          <p:nvPr/>
        </p:nvSpPr>
        <p:spPr>
          <a:xfrm>
            <a:off x="3778784" y="4724400"/>
            <a:ext cx="199351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1" name="AutoShape 11"/>
          <p:cNvSpPr/>
          <p:nvPr/>
        </p:nvSpPr>
        <p:spPr>
          <a:xfrm>
            <a:off x="5362437" y="1160619"/>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2" name="AutoShape 12"/>
          <p:cNvSpPr/>
          <p:nvPr/>
        </p:nvSpPr>
        <p:spPr>
          <a:xfrm>
            <a:off x="3778784" y="1160619"/>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4" name="TextBox 14"/>
          <p:cNvSpPr txBox="1"/>
          <p:nvPr/>
        </p:nvSpPr>
        <p:spPr>
          <a:xfrm>
            <a:off x="3778784" y="1323981"/>
            <a:ext cx="5647692" cy="3231654"/>
          </a:xfrm>
          <a:prstGeom prst="rect">
            <a:avLst/>
          </a:prstGeom>
        </p:spPr>
        <p:txBody>
          <a:bodyPr wrap="square" lIns="0" tIns="0" rIns="0" bIns="0" rtlCol="0" anchor="t">
            <a:spAutoFit/>
          </a:bodyPr>
          <a:lstStyle/>
          <a:p>
            <a:r>
              <a:rPr lang="pl-PL" sz="3500" spc="-70" dirty="0">
                <a:solidFill>
                  <a:srgbClr val="144733"/>
                </a:solidFill>
                <a:latin typeface="League Gothic"/>
              </a:rPr>
              <a:t>Informacja o działalności samorządowej instytucji kultury powiatu poznańskiego</a:t>
            </a:r>
          </a:p>
          <a:p>
            <a:r>
              <a:rPr lang="pl-PL" sz="3500" spc="-70" dirty="0">
                <a:solidFill>
                  <a:srgbClr val="144733"/>
                </a:solidFill>
                <a:latin typeface="League Gothic"/>
              </a:rPr>
              <a:t>INSTYTUTU SKRZYNKI</a:t>
            </a:r>
          </a:p>
          <a:p>
            <a:r>
              <a:rPr lang="en-US" sz="3500" dirty="0">
                <a:solidFill>
                  <a:srgbClr val="144733"/>
                </a:solidFill>
                <a:latin typeface="League Gothic"/>
              </a:rPr>
              <a:t>- </a:t>
            </a:r>
            <a:r>
              <a:rPr lang="en-US" sz="3500" dirty="0" err="1">
                <a:solidFill>
                  <a:srgbClr val="144733"/>
                </a:solidFill>
                <a:latin typeface="League Gothic"/>
              </a:rPr>
              <a:t>Instytutu</a:t>
            </a:r>
            <a:r>
              <a:rPr lang="en-US" sz="3500" dirty="0">
                <a:solidFill>
                  <a:srgbClr val="144733"/>
                </a:solidFill>
                <a:latin typeface="League Gothic"/>
              </a:rPr>
              <a:t> </a:t>
            </a:r>
            <a:r>
              <a:rPr lang="en-US" sz="3500" dirty="0" err="1">
                <a:solidFill>
                  <a:srgbClr val="144733"/>
                </a:solidFill>
                <a:latin typeface="League Gothic"/>
              </a:rPr>
              <a:t>Dokumentacji</a:t>
            </a:r>
            <a:r>
              <a:rPr lang="en-US" sz="3500" dirty="0">
                <a:solidFill>
                  <a:srgbClr val="144733"/>
                </a:solidFill>
                <a:latin typeface="League Gothic"/>
              </a:rPr>
              <a:t>, </a:t>
            </a:r>
            <a:r>
              <a:rPr lang="en-US" sz="3500" dirty="0" err="1">
                <a:solidFill>
                  <a:srgbClr val="144733"/>
                </a:solidFill>
                <a:latin typeface="League Gothic"/>
              </a:rPr>
              <a:t>Rozwoju</a:t>
            </a:r>
            <a:r>
              <a:rPr lang="en-US" sz="3500" dirty="0">
                <a:solidFill>
                  <a:srgbClr val="144733"/>
                </a:solidFill>
                <a:latin typeface="League Gothic"/>
              </a:rPr>
              <a:t> </a:t>
            </a:r>
            <a:r>
              <a:rPr lang="pl-PL" sz="3500" dirty="0">
                <a:solidFill>
                  <a:srgbClr val="144733"/>
                </a:solidFill>
                <a:latin typeface="League Gothic"/>
              </a:rPr>
              <a:t>i</a:t>
            </a:r>
            <a:r>
              <a:rPr lang="en-US" sz="3500" dirty="0">
                <a:solidFill>
                  <a:srgbClr val="144733"/>
                </a:solidFill>
                <a:latin typeface="League Gothic"/>
              </a:rPr>
              <a:t> </a:t>
            </a:r>
            <a:r>
              <a:rPr lang="en-US" sz="3500" dirty="0" err="1">
                <a:solidFill>
                  <a:srgbClr val="144733"/>
                </a:solidFill>
                <a:latin typeface="League Gothic"/>
              </a:rPr>
              <a:t>Promocji</a:t>
            </a:r>
            <a:r>
              <a:rPr lang="en-US" sz="3500" dirty="0">
                <a:solidFill>
                  <a:srgbClr val="144733"/>
                </a:solidFill>
                <a:latin typeface="League Gothic"/>
              </a:rPr>
              <a:t> </a:t>
            </a:r>
            <a:r>
              <a:rPr lang="en-US" sz="3500" dirty="0" err="1">
                <a:solidFill>
                  <a:srgbClr val="144733"/>
                </a:solidFill>
                <a:latin typeface="League Gothic"/>
              </a:rPr>
              <a:t>Dziedzictwa</a:t>
            </a:r>
            <a:r>
              <a:rPr lang="en-US" sz="3500" dirty="0">
                <a:solidFill>
                  <a:srgbClr val="144733"/>
                </a:solidFill>
                <a:latin typeface="League Gothic"/>
              </a:rPr>
              <a:t> </a:t>
            </a:r>
            <a:r>
              <a:rPr lang="en-US" sz="3500" dirty="0" err="1">
                <a:solidFill>
                  <a:srgbClr val="144733"/>
                </a:solidFill>
                <a:latin typeface="League Gothic"/>
              </a:rPr>
              <a:t>Kulturowego</a:t>
            </a:r>
            <a:r>
              <a:rPr lang="en-US" sz="3500" dirty="0">
                <a:solidFill>
                  <a:srgbClr val="144733"/>
                </a:solidFill>
                <a:latin typeface="League Gothic"/>
              </a:rPr>
              <a:t> </a:t>
            </a:r>
            <a:r>
              <a:rPr lang="pl-PL" sz="3500" dirty="0">
                <a:solidFill>
                  <a:srgbClr val="144733"/>
                </a:solidFill>
                <a:latin typeface="League Gothic"/>
              </a:rPr>
              <a:t>i</a:t>
            </a:r>
            <a:r>
              <a:rPr lang="en-US" sz="3500" dirty="0">
                <a:solidFill>
                  <a:srgbClr val="144733"/>
                </a:solidFill>
                <a:latin typeface="League Gothic"/>
              </a:rPr>
              <a:t> </a:t>
            </a:r>
            <a:r>
              <a:rPr lang="en-US" sz="3500" dirty="0" err="1">
                <a:solidFill>
                  <a:srgbClr val="144733"/>
                </a:solidFill>
                <a:latin typeface="League Gothic"/>
              </a:rPr>
              <a:t>Kulinarnego</a:t>
            </a:r>
            <a:r>
              <a:rPr lang="en-US" sz="3500" dirty="0">
                <a:solidFill>
                  <a:srgbClr val="144733"/>
                </a:solidFill>
                <a:latin typeface="League Gothic"/>
              </a:rPr>
              <a:t> </a:t>
            </a:r>
            <a:r>
              <a:rPr lang="en-US" sz="3500" dirty="0" err="1">
                <a:solidFill>
                  <a:srgbClr val="144733"/>
                </a:solidFill>
                <a:latin typeface="League Gothic"/>
              </a:rPr>
              <a:t>Powiatu</a:t>
            </a:r>
            <a:r>
              <a:rPr lang="en-US" sz="3500" dirty="0">
                <a:solidFill>
                  <a:srgbClr val="144733"/>
                </a:solidFill>
                <a:latin typeface="League Gothic"/>
              </a:rPr>
              <a:t> </a:t>
            </a:r>
            <a:r>
              <a:rPr lang="en-US" sz="3500" dirty="0" err="1">
                <a:solidFill>
                  <a:srgbClr val="144733"/>
                </a:solidFill>
                <a:latin typeface="League Gothic"/>
              </a:rPr>
              <a:t>Poznańskiego</a:t>
            </a:r>
            <a:endParaRPr lang="en-US" sz="3500" dirty="0">
              <a:solidFill>
                <a:srgbClr val="144733"/>
              </a:solidFill>
              <a:latin typeface="League Gothic"/>
            </a:endParaRPr>
          </a:p>
        </p:txBody>
      </p:sp>
      <p:sp>
        <p:nvSpPr>
          <p:cNvPr id="16" name="TextBox 16"/>
          <p:cNvSpPr txBox="1"/>
          <p:nvPr/>
        </p:nvSpPr>
        <p:spPr>
          <a:xfrm>
            <a:off x="224598" y="445271"/>
            <a:ext cx="8559093" cy="220980"/>
          </a:xfrm>
          <a:prstGeom prst="rect">
            <a:avLst/>
          </a:prstGeom>
        </p:spPr>
        <p:txBody>
          <a:bodyPr lIns="0" tIns="0" rIns="0" bIns="0" rtlCol="0" anchor="t">
            <a:spAutoFit/>
          </a:bodyPr>
          <a:lstStyle/>
          <a:p>
            <a:pPr>
              <a:lnSpc>
                <a:spcPts val="1709"/>
              </a:lnSpc>
            </a:pPr>
            <a:r>
              <a:rPr lang="pl-PL" sz="1500" dirty="0">
                <a:solidFill>
                  <a:srgbClr val="144733"/>
                </a:solidFill>
                <a:latin typeface="League Gothic"/>
              </a:rPr>
              <a:t>Poznań, 28 sierpnia 2024 r.</a:t>
            </a:r>
            <a:endParaRPr lang="en-US" sz="1500" dirty="0">
              <a:solidFill>
                <a:srgbClr val="144733"/>
              </a:solidFill>
              <a:latin typeface="League Gothic"/>
            </a:endParaRPr>
          </a:p>
        </p:txBody>
      </p:sp>
      <p:sp>
        <p:nvSpPr>
          <p:cNvPr id="18" name="pole tekstowe 17">
            <a:extLst>
              <a:ext uri="{FF2B5EF4-FFF2-40B4-BE49-F238E27FC236}">
                <a16:creationId xmlns:a16="http://schemas.microsoft.com/office/drawing/2014/main" id="{96E0F99F-BB63-48C0-1CFB-71A61C4D9A1D}"/>
              </a:ext>
            </a:extLst>
          </p:cNvPr>
          <p:cNvSpPr txBox="1"/>
          <p:nvPr/>
        </p:nvSpPr>
        <p:spPr>
          <a:xfrm>
            <a:off x="2070538" y="3472934"/>
            <a:ext cx="5612524" cy="369332"/>
          </a:xfrm>
          <a:prstGeom prst="rect">
            <a:avLst/>
          </a:prstGeom>
          <a:noFill/>
        </p:spPr>
        <p:txBody>
          <a:bodyPr wrap="square">
            <a:spAutoFit/>
          </a:bodyPr>
          <a:lstStyle/>
          <a:p>
            <a:endParaRPr lang="pl-PL" dirty="0"/>
          </a:p>
        </p:txBody>
      </p:sp>
      <p:sp>
        <p:nvSpPr>
          <p:cNvPr id="17" name="Freeform 12">
            <a:extLst>
              <a:ext uri="{FF2B5EF4-FFF2-40B4-BE49-F238E27FC236}">
                <a16:creationId xmlns:a16="http://schemas.microsoft.com/office/drawing/2014/main" id="{2B764AAE-B2AE-B24E-DE8C-AF4A25241182}"/>
              </a:ext>
            </a:extLst>
          </p:cNvPr>
          <p:cNvSpPr/>
          <p:nvPr/>
        </p:nvSpPr>
        <p:spPr>
          <a:xfrm>
            <a:off x="187812" y="1088065"/>
            <a:ext cx="3393002" cy="3710719"/>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l="-16752" t="-2934" r="-54677"/>
            </a:stretch>
          </a:blipFill>
        </p:spPr>
        <p:txBody>
          <a:bodyPr/>
          <a:lstStyle/>
          <a:p>
            <a:endParaRPr lang="pl-PL"/>
          </a:p>
        </p:txBody>
      </p:sp>
    </p:spTree>
    <p:extLst>
      <p:ext uri="{BB962C8B-B14F-4D97-AF65-F5344CB8AC3E}">
        <p14:creationId xmlns:p14="http://schemas.microsoft.com/office/powerpoint/2010/main" val="2583975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276719" y="533400"/>
            <a:ext cx="3300027" cy="5735366"/>
            <a:chOff x="-37492" y="66675"/>
            <a:chExt cx="4718303" cy="7647151"/>
          </a:xfrm>
        </p:grpSpPr>
        <p:sp>
          <p:nvSpPr>
            <p:cNvPr id="14" name="TextBox 14"/>
            <p:cNvSpPr txBox="1"/>
            <p:nvPr/>
          </p:nvSpPr>
          <p:spPr>
            <a:xfrm>
              <a:off x="0" y="66675"/>
              <a:ext cx="4680811" cy="1470488"/>
            </a:xfrm>
            <a:prstGeom prst="rect">
              <a:avLst/>
            </a:prstGeom>
          </p:spPr>
          <p:txBody>
            <a:bodyPr lIns="0" tIns="0" rIns="0" bIns="0" rtlCol="0" anchor="t">
              <a:spAutoFit/>
            </a:bodyPr>
            <a:lstStyle/>
            <a:p>
              <a:pPr>
                <a:lnSpc>
                  <a:spcPts val="4328"/>
                </a:lnSpc>
              </a:pPr>
              <a:r>
                <a:rPr lang="pl-PL" sz="4328" dirty="0">
                  <a:solidFill>
                    <a:srgbClr val="004023"/>
                  </a:solidFill>
                  <a:latin typeface="Ubuntu Bold"/>
                </a:rPr>
                <a:t>DWÓR SKRZYNKI</a:t>
              </a:r>
              <a:endParaRPr lang="en-US" sz="4328" dirty="0">
                <a:solidFill>
                  <a:srgbClr val="004023"/>
                </a:solidFill>
                <a:latin typeface="Ubuntu Bold"/>
              </a:endParaRPr>
            </a:p>
          </p:txBody>
        </p:sp>
        <p:sp>
          <p:nvSpPr>
            <p:cNvPr id="17" name="AutoShape 17"/>
            <p:cNvSpPr/>
            <p:nvPr/>
          </p:nvSpPr>
          <p:spPr>
            <a:xfrm>
              <a:off x="0" y="1793875"/>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37492" y="1968666"/>
              <a:ext cx="3853365" cy="5745160"/>
            </a:xfrm>
            <a:prstGeom prst="rect">
              <a:avLst/>
            </a:prstGeom>
          </p:spPr>
          <p:txBody>
            <a:bodyPr wrap="square" lIns="0" tIns="0" rIns="0" bIns="0" rtlCol="0" anchor="t">
              <a:spAutoFit/>
            </a:bodyPr>
            <a:lstStyle/>
            <a:p>
              <a:r>
                <a:rPr lang="pl-PL" sz="2000" b="1" spc="-59" dirty="0">
                  <a:solidFill>
                    <a:srgbClr val="144733"/>
                  </a:solidFill>
                  <a:latin typeface="League Gothic"/>
                </a:rPr>
                <a:t>W Dworze Skrzynki do dyspozycji gości są: </a:t>
              </a:r>
            </a:p>
            <a:p>
              <a:pPr marL="285750" indent="-285750">
                <a:buFont typeface="Arial" panose="020B0604020202020204" pitchFamily="34" charset="0"/>
                <a:buChar char="•"/>
              </a:pPr>
              <a:r>
                <a:rPr lang="pl-PL" sz="2000" spc="-59" dirty="0">
                  <a:solidFill>
                    <a:srgbClr val="144733"/>
                  </a:solidFill>
                  <a:latin typeface="League Gothic"/>
                </a:rPr>
                <a:t>restauracja z tarasem</a:t>
              </a:r>
            </a:p>
            <a:p>
              <a:pPr marL="285750" indent="-285750">
                <a:buFont typeface="Arial" panose="020B0604020202020204" pitchFamily="34" charset="0"/>
                <a:buChar char="•"/>
              </a:pPr>
              <a:r>
                <a:rPr lang="pl-PL" sz="2000" spc="-59" dirty="0">
                  <a:solidFill>
                    <a:srgbClr val="144733"/>
                  </a:solidFill>
                  <a:latin typeface="League Gothic"/>
                </a:rPr>
                <a:t>kuchnia grillowa z miejscem na ognisko</a:t>
              </a:r>
            </a:p>
            <a:p>
              <a:pPr marL="285750" indent="-285750">
                <a:buFont typeface="Arial" panose="020B0604020202020204" pitchFamily="34" charset="0"/>
                <a:buChar char="•"/>
              </a:pPr>
              <a:r>
                <a:rPr lang="pl-PL" sz="2000" spc="-59" dirty="0">
                  <a:solidFill>
                    <a:srgbClr val="144733"/>
                  </a:solidFill>
                  <a:latin typeface="League Gothic"/>
                </a:rPr>
                <a:t>plac </a:t>
              </a:r>
              <a:r>
                <a:rPr lang="pl-PL" sz="2000" spc="-59" dirty="0" err="1">
                  <a:solidFill>
                    <a:srgbClr val="144733"/>
                  </a:solidFill>
                  <a:latin typeface="League Gothic"/>
                </a:rPr>
                <a:t>eventowy</a:t>
              </a:r>
              <a:endParaRPr lang="pl-PL" sz="2000" spc="-59" dirty="0">
                <a:solidFill>
                  <a:srgbClr val="144733"/>
                </a:solidFill>
                <a:latin typeface="League Gothic"/>
              </a:endParaRPr>
            </a:p>
            <a:p>
              <a:pPr marL="285750" indent="-285750">
                <a:buFont typeface="Arial" panose="020B0604020202020204" pitchFamily="34" charset="0"/>
                <a:buChar char="•"/>
              </a:pPr>
              <a:r>
                <a:rPr lang="pl-PL" sz="2000" spc="-59" dirty="0">
                  <a:solidFill>
                    <a:srgbClr val="144733"/>
                  </a:solidFill>
                  <a:latin typeface="League Gothic"/>
                </a:rPr>
                <a:t>bar (będący również recepcją)</a:t>
              </a:r>
            </a:p>
            <a:p>
              <a:pPr marL="285750" indent="-285750">
                <a:buFont typeface="Arial" panose="020B0604020202020204" pitchFamily="34" charset="0"/>
                <a:buChar char="•"/>
              </a:pPr>
              <a:r>
                <a:rPr lang="pl-PL" sz="2000" spc="-59" dirty="0">
                  <a:solidFill>
                    <a:srgbClr val="144733"/>
                  </a:solidFill>
                  <a:latin typeface="League Gothic"/>
                </a:rPr>
                <a:t>3 sale konferencyjne</a:t>
              </a:r>
            </a:p>
            <a:p>
              <a:pPr marL="285750" indent="-285750">
                <a:buFont typeface="Arial" panose="020B0604020202020204" pitchFamily="34" charset="0"/>
                <a:buChar char="•"/>
              </a:pPr>
              <a:r>
                <a:rPr lang="pl-PL" sz="2000" spc="-59" dirty="0">
                  <a:solidFill>
                    <a:srgbClr val="144733"/>
                  </a:solidFill>
                  <a:latin typeface="League Gothic"/>
                </a:rPr>
                <a:t>sauna (dla gości nocujących)</a:t>
              </a:r>
            </a:p>
            <a:p>
              <a:pPr marL="285750" indent="-285750">
                <a:buFont typeface="Arial" panose="020B0604020202020204" pitchFamily="34" charset="0"/>
                <a:buChar char="•"/>
              </a:pPr>
              <a:r>
                <a:rPr lang="pl-PL" sz="2000" spc="-59" dirty="0">
                  <a:solidFill>
                    <a:srgbClr val="144733"/>
                  </a:solidFill>
                  <a:latin typeface="League Gothic"/>
                </a:rPr>
                <a:t>pokoje 1, 2, 3-osobowe, w tym apartament z tarasem i pokój dla osoby z niepełnosprawnościami; łącznie 27 pokoi z łazienkami (53 miejsca noclegowe). </a:t>
              </a:r>
            </a:p>
          </p:txBody>
        </p:sp>
      </p:grpSp>
      <p:pic>
        <p:nvPicPr>
          <p:cNvPr id="15" name="Obraz 14" descr="Obraz zawierający w pomieszczeniu, stół, ściana, meble&#10;&#10;Opis wygenerowany automatycznie">
            <a:extLst>
              <a:ext uri="{FF2B5EF4-FFF2-40B4-BE49-F238E27FC236}">
                <a16:creationId xmlns:a16="http://schemas.microsoft.com/office/drawing/2014/main" id="{D5774CE9-56D0-9071-7C15-E7D062BB85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9504" y="0"/>
            <a:ext cx="3274096" cy="2179320"/>
          </a:xfrm>
          <a:prstGeom prst="rect">
            <a:avLst/>
          </a:prstGeom>
        </p:spPr>
      </p:pic>
      <p:pic>
        <p:nvPicPr>
          <p:cNvPr id="21" name="Obraz 20" descr="Obraz zawierający w pomieszczeniu, ściana, scena, pokój&#10;&#10;Opis wygenerowany automatycznie">
            <a:extLst>
              <a:ext uri="{FF2B5EF4-FFF2-40B4-BE49-F238E27FC236}">
                <a16:creationId xmlns:a16="http://schemas.microsoft.com/office/drawing/2014/main" id="{587C3F0B-50B6-E170-1824-FF7D77A9F3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9504" y="4526280"/>
            <a:ext cx="3274096" cy="2179320"/>
          </a:xfrm>
          <a:prstGeom prst="rect">
            <a:avLst/>
          </a:prstGeom>
        </p:spPr>
      </p:pic>
      <p:pic>
        <p:nvPicPr>
          <p:cNvPr id="23" name="Obraz 22" descr="Obraz zawierający meble, stół, ławka, na wolnym powietrzu&#10;&#10;Opis wygenerowany automatycznie">
            <a:extLst>
              <a:ext uri="{FF2B5EF4-FFF2-40B4-BE49-F238E27FC236}">
                <a16:creationId xmlns:a16="http://schemas.microsoft.com/office/drawing/2014/main" id="{C74941D9-234D-3E04-6C95-9F285FEA8D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221" b="2419"/>
          <a:stretch/>
        </p:blipFill>
        <p:spPr>
          <a:xfrm>
            <a:off x="6479503" y="2261974"/>
            <a:ext cx="3274091" cy="2174890"/>
          </a:xfrm>
          <a:prstGeom prst="rect">
            <a:avLst/>
          </a:prstGeom>
        </p:spPr>
      </p:pic>
      <p:pic>
        <p:nvPicPr>
          <p:cNvPr id="25" name="Obraz 24" descr="Obraz zawierający w pomieszczeniu, meble, scena, podłoga&#10;&#10;Opis wygenerowany automatycznie">
            <a:extLst>
              <a:ext uri="{FF2B5EF4-FFF2-40B4-BE49-F238E27FC236}">
                <a16:creationId xmlns:a16="http://schemas.microsoft.com/office/drawing/2014/main" id="{E74EEABD-6F8F-A525-09DB-920B4B4CC9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4200" y="0"/>
            <a:ext cx="3274091" cy="2179317"/>
          </a:xfrm>
          <a:prstGeom prst="rect">
            <a:avLst/>
          </a:prstGeom>
        </p:spPr>
      </p:pic>
      <p:pic>
        <p:nvPicPr>
          <p:cNvPr id="27" name="Obraz 26" descr="Obraz zawierający w pomieszczeniu, ściana, meble, podłoga&#10;&#10;Opis wygenerowany automatycznie">
            <a:extLst>
              <a:ext uri="{FF2B5EF4-FFF2-40B4-BE49-F238E27FC236}">
                <a16:creationId xmlns:a16="http://schemas.microsoft.com/office/drawing/2014/main" id="{612FACC4-E693-624D-A267-CE4364EBFF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4200" y="4517791"/>
            <a:ext cx="3274090" cy="2179316"/>
          </a:xfrm>
          <a:prstGeom prst="rect">
            <a:avLst/>
          </a:prstGeom>
        </p:spPr>
      </p:pic>
      <p:pic>
        <p:nvPicPr>
          <p:cNvPr id="29" name="Obraz 28" descr="Obraz zawierający na wolnym powietrzu, budynek, niebo, dom&#10;&#10;Opis wygenerowany automatycznie">
            <a:extLst>
              <a:ext uri="{FF2B5EF4-FFF2-40B4-BE49-F238E27FC236}">
                <a16:creationId xmlns:a16="http://schemas.microsoft.com/office/drawing/2014/main" id="{32728BBB-D805-7616-5D7C-4F8DA166599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124200" y="2259958"/>
            <a:ext cx="3274090" cy="2159642"/>
          </a:xfrm>
          <a:prstGeom prst="rect">
            <a:avLst/>
          </a:prstGeom>
        </p:spPr>
      </p:pic>
    </p:spTree>
    <p:extLst>
      <p:ext uri="{BB962C8B-B14F-4D97-AF65-F5344CB8AC3E}">
        <p14:creationId xmlns:p14="http://schemas.microsoft.com/office/powerpoint/2010/main" val="2193811401"/>
      </p:ext>
    </p:extLst>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11446"/>
            <a:chOff x="0" y="66675"/>
            <a:chExt cx="5848335" cy="494859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221393"/>
            </a:xfrm>
            <a:prstGeom prst="rect">
              <a:avLst/>
            </a:prstGeom>
          </p:spPr>
          <p:txBody>
            <a:bodyPr wrap="square" lIns="0" tIns="0" rIns="0" bIns="0" rtlCol="0" anchor="t">
              <a:spAutoFit/>
            </a:bodyPr>
            <a:lstStyle/>
            <a:p>
              <a:r>
                <a:rPr lang="pl-PL" sz="2500" b="1" spc="-59" dirty="0">
                  <a:solidFill>
                    <a:srgbClr val="144733"/>
                  </a:solidFill>
                  <a:latin typeface="League Gothic"/>
                </a:rPr>
                <a:t>Koncerty i spektakle (27), m.in.:</a:t>
              </a:r>
            </a:p>
            <a:p>
              <a:endParaRPr lang="pl-PL" sz="2500" b="1" spc="-59" dirty="0">
                <a:solidFill>
                  <a:srgbClr val="144733"/>
                </a:solidFill>
                <a:latin typeface="League Gothic"/>
              </a:endParaRPr>
            </a:p>
            <a:p>
              <a:r>
                <a:rPr lang="pl-PL" sz="2000" b="0" i="0" dirty="0">
                  <a:solidFill>
                    <a:srgbClr val="4A4A4A"/>
                  </a:solidFill>
                  <a:effectLst/>
                  <a:highlight>
                    <a:srgbClr val="FFFFFF"/>
                  </a:highlight>
                  <a:latin typeface="Open Sans" panose="020B0606030504020204" pitchFamily="34" charset="0"/>
                </a:rPr>
                <a:t>Grzegorz Tomczak</a:t>
              </a:r>
            </a:p>
            <a:p>
              <a:r>
                <a:rPr lang="pl-PL" sz="2000" dirty="0">
                  <a:solidFill>
                    <a:srgbClr val="4A4A4A"/>
                  </a:solidFill>
                  <a:highlight>
                    <a:srgbClr val="FFFFFF"/>
                  </a:highlight>
                  <a:latin typeface="Open Sans" panose="020B0606030504020204" pitchFamily="34" charset="0"/>
                </a:rPr>
                <a:t>„Dbajmy o czas”</a:t>
              </a:r>
              <a:endParaRPr lang="pl-PL" sz="2000" b="0" i="0" dirty="0">
                <a:solidFill>
                  <a:srgbClr val="4A4A4A"/>
                </a:solidFill>
                <a:effectLst/>
                <a:highlight>
                  <a:srgbClr val="FFFFFF"/>
                </a:highlight>
                <a:latin typeface="Open Sans" panose="020B0606030504020204" pitchFamily="34" charset="0"/>
              </a:endParaRP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04.11.2023</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20" name="Obraz 19" descr="Obraz zawierający w pomieszczeniu, ubrania, stół, człowiek&#10;&#10;Opis wygenerowany automatycznie">
            <a:extLst>
              <a:ext uri="{FF2B5EF4-FFF2-40B4-BE49-F238E27FC236}">
                <a16:creationId xmlns:a16="http://schemas.microsoft.com/office/drawing/2014/main" id="{CE0D0CB0-16D7-F35D-8274-4B3B7FDFA9F7}"/>
              </a:ext>
            </a:extLst>
          </p:cNvPr>
          <p:cNvPicPr>
            <a:picLocks noChangeAspect="1"/>
          </p:cNvPicPr>
          <p:nvPr/>
        </p:nvPicPr>
        <p:blipFill rotWithShape="1">
          <a:blip r:embed="rId7">
            <a:extLst>
              <a:ext uri="{28A0092B-C50C-407E-A947-70E740481C1C}">
                <a14:useLocalDpi xmlns:a14="http://schemas.microsoft.com/office/drawing/2010/main" val="0"/>
              </a:ext>
            </a:extLst>
          </a:blip>
          <a:srcRect l="32813" t="4167" r="13281" b="4167"/>
          <a:stretch/>
        </p:blipFill>
        <p:spPr>
          <a:xfrm>
            <a:off x="4648200" y="-64733"/>
            <a:ext cx="5257800" cy="6705598"/>
          </a:xfrm>
          <a:prstGeom prst="rect">
            <a:avLst/>
          </a:prstGeom>
        </p:spPr>
      </p:pic>
    </p:spTree>
    <p:extLst>
      <p:ext uri="{BB962C8B-B14F-4D97-AF65-F5344CB8AC3E}">
        <p14:creationId xmlns:p14="http://schemas.microsoft.com/office/powerpoint/2010/main" val="1625590355"/>
      </p:ext>
    </p:extLst>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019223"/>
            <a:chOff x="0" y="66675"/>
            <a:chExt cx="5848335" cy="5358961"/>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631762"/>
            </a:xfrm>
            <a:prstGeom prst="rect">
              <a:avLst/>
            </a:prstGeom>
          </p:spPr>
          <p:txBody>
            <a:bodyPr wrap="square" lIns="0" tIns="0" rIns="0" bIns="0" rtlCol="0" anchor="t">
              <a:spAutoFit/>
            </a:bodyPr>
            <a:lstStyle/>
            <a:p>
              <a:r>
                <a:rPr lang="pl-PL" sz="2500" b="1" spc="-59" dirty="0">
                  <a:solidFill>
                    <a:srgbClr val="144733"/>
                  </a:solidFill>
                  <a:latin typeface="League Gothic"/>
                </a:rPr>
                <a:t>Koncerty i spektakle (27), m.in.:</a:t>
              </a:r>
            </a:p>
            <a:p>
              <a:endParaRPr lang="pl-PL" sz="2500" b="1" spc="-59" dirty="0">
                <a:solidFill>
                  <a:srgbClr val="144733"/>
                </a:solidFill>
                <a:latin typeface="League Gothic"/>
              </a:endParaRPr>
            </a:p>
            <a:p>
              <a:r>
                <a:rPr lang="pl-PL" sz="2000" b="0" i="0" dirty="0">
                  <a:solidFill>
                    <a:srgbClr val="4A4A4A"/>
                  </a:solidFill>
                  <a:effectLst/>
                  <a:highlight>
                    <a:srgbClr val="FFFFFF"/>
                  </a:highlight>
                  <a:latin typeface="Open Sans" panose="020B0606030504020204" pitchFamily="34" charset="0"/>
                </a:rPr>
                <a:t>Chór Chłopięcy i Męski Filharmonii Poznańskiej „Poznańskie Słowiki”</a:t>
              </a: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30.12.2023</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6" name="Obraz 15" descr="Obraz zawierający ubrania, osoba, w pomieszczeniu, człowiek&#10;&#10;Opis wygenerowany automatycznie">
            <a:extLst>
              <a:ext uri="{FF2B5EF4-FFF2-40B4-BE49-F238E27FC236}">
                <a16:creationId xmlns:a16="http://schemas.microsoft.com/office/drawing/2014/main" id="{65E0B53B-33B7-51A8-C120-0549EB6DEC20}"/>
              </a:ext>
            </a:extLst>
          </p:cNvPr>
          <p:cNvPicPr>
            <a:picLocks noChangeAspect="1"/>
          </p:cNvPicPr>
          <p:nvPr/>
        </p:nvPicPr>
        <p:blipFill rotWithShape="1">
          <a:blip r:embed="rId7">
            <a:extLst>
              <a:ext uri="{28A0092B-C50C-407E-A947-70E740481C1C}">
                <a14:useLocalDpi xmlns:a14="http://schemas.microsoft.com/office/drawing/2010/main" val="0"/>
              </a:ext>
            </a:extLst>
          </a:blip>
          <a:srcRect l="18774" t="6250" r="26196" b="-6250"/>
          <a:stretch/>
        </p:blipFill>
        <p:spPr>
          <a:xfrm>
            <a:off x="4130441" y="-20080"/>
            <a:ext cx="5631686" cy="6822591"/>
          </a:xfrm>
          <a:prstGeom prst="rect">
            <a:avLst/>
          </a:prstGeom>
        </p:spPr>
      </p:pic>
    </p:spTree>
    <p:extLst>
      <p:ext uri="{BB962C8B-B14F-4D97-AF65-F5344CB8AC3E}">
        <p14:creationId xmlns:p14="http://schemas.microsoft.com/office/powerpoint/2010/main" val="1000011866"/>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326999"/>
            <a:chOff x="0" y="66675"/>
            <a:chExt cx="5848335" cy="576932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042130"/>
            </a:xfrm>
            <a:prstGeom prst="rect">
              <a:avLst/>
            </a:prstGeom>
          </p:spPr>
          <p:txBody>
            <a:bodyPr wrap="square" lIns="0" tIns="0" rIns="0" bIns="0" rtlCol="0" anchor="t">
              <a:spAutoFit/>
            </a:bodyPr>
            <a:lstStyle/>
            <a:p>
              <a:r>
                <a:rPr lang="pl-PL" sz="2500" b="1" spc="-59" dirty="0">
                  <a:solidFill>
                    <a:srgbClr val="144733"/>
                  </a:solidFill>
                  <a:latin typeface="League Gothic"/>
                </a:rPr>
                <a:t>Koncerty i spektakle (27), m.in.:</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b="0" i="0" dirty="0">
                  <a:solidFill>
                    <a:srgbClr val="4A4A4A"/>
                  </a:solidFill>
                  <a:effectLst/>
                  <a:highlight>
                    <a:srgbClr val="FFFFFF"/>
                  </a:highlight>
                  <a:latin typeface="Open Sans" panose="020B0606030504020204" pitchFamily="34" charset="0"/>
                </a:rPr>
                <a:t>Joanna Wojtkiewicz i Mateusz Kaszuba</a:t>
              </a:r>
            </a:p>
            <a:p>
              <a:r>
                <a:rPr lang="pl-PL" sz="2000" dirty="0">
                  <a:solidFill>
                    <a:srgbClr val="4A4A4A"/>
                  </a:solidFill>
                  <a:highlight>
                    <a:srgbClr val="FFFFFF"/>
                  </a:highlight>
                  <a:latin typeface="Open Sans" panose="020B0606030504020204" pitchFamily="34" charset="0"/>
                </a:rPr>
                <a:t>„Komeda Romanse”</a:t>
              </a: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20.04.2024</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9" name="Obraz 18" descr="Obraz zawierający w pomieszczeniu, muzyka, osoba, recital&#10;&#10;Opis wygenerowany automatycznie">
            <a:extLst>
              <a:ext uri="{FF2B5EF4-FFF2-40B4-BE49-F238E27FC236}">
                <a16:creationId xmlns:a16="http://schemas.microsoft.com/office/drawing/2014/main" id="{3D2A1CE5-DAA9-23DF-E899-09253A0750E0}"/>
              </a:ext>
            </a:extLst>
          </p:cNvPr>
          <p:cNvPicPr>
            <a:picLocks noChangeAspect="1"/>
          </p:cNvPicPr>
          <p:nvPr/>
        </p:nvPicPr>
        <p:blipFill rotWithShape="1">
          <a:blip r:embed="rId7">
            <a:extLst>
              <a:ext uri="{28A0092B-C50C-407E-A947-70E740481C1C}">
                <a14:useLocalDpi xmlns:a14="http://schemas.microsoft.com/office/drawing/2010/main" val="0"/>
              </a:ext>
            </a:extLst>
          </a:blip>
          <a:srcRect l="14844" r="14844"/>
          <a:stretch/>
        </p:blipFill>
        <p:spPr>
          <a:xfrm>
            <a:off x="3886200" y="0"/>
            <a:ext cx="5919875" cy="6605766"/>
          </a:xfrm>
          <a:prstGeom prst="rect">
            <a:avLst/>
          </a:prstGeom>
        </p:spPr>
      </p:pic>
    </p:spTree>
    <p:extLst>
      <p:ext uri="{BB962C8B-B14F-4D97-AF65-F5344CB8AC3E}">
        <p14:creationId xmlns:p14="http://schemas.microsoft.com/office/powerpoint/2010/main" val="67989870"/>
      </p:ext>
    </p:extLst>
  </p:cSld>
  <p:clrMapOvr>
    <a:masterClrMapping/>
  </p:clrMapOvr>
  <p:transition>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019223"/>
            <a:chOff x="0" y="66675"/>
            <a:chExt cx="5848335" cy="5358961"/>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631762"/>
            </a:xfrm>
            <a:prstGeom prst="rect">
              <a:avLst/>
            </a:prstGeom>
          </p:spPr>
          <p:txBody>
            <a:bodyPr wrap="square" lIns="0" tIns="0" rIns="0" bIns="0" rtlCol="0" anchor="t">
              <a:spAutoFit/>
            </a:bodyPr>
            <a:lstStyle/>
            <a:p>
              <a:r>
                <a:rPr lang="pl-PL" sz="2500" b="1" spc="-59" dirty="0">
                  <a:solidFill>
                    <a:srgbClr val="144733"/>
                  </a:solidFill>
                  <a:latin typeface="League Gothic"/>
                </a:rPr>
                <a:t>Koncerty i spektakle (27), m.in.:</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en-US" sz="2000" b="0" i="0" dirty="0">
                  <a:solidFill>
                    <a:srgbClr val="4A4A4A"/>
                  </a:solidFill>
                  <a:effectLst/>
                  <a:highlight>
                    <a:srgbClr val="FFFFFF"/>
                  </a:highlight>
                  <a:latin typeface="Open Sans" panose="020B0606030504020204" pitchFamily="34" charset="0"/>
                </a:rPr>
                <a:t>Adam </a:t>
              </a:r>
              <a:r>
                <a:rPr lang="en-US" sz="2000" b="0" i="0" dirty="0" err="1">
                  <a:solidFill>
                    <a:srgbClr val="4A4A4A"/>
                  </a:solidFill>
                  <a:effectLst/>
                  <a:highlight>
                    <a:srgbClr val="FFFFFF"/>
                  </a:highlight>
                  <a:latin typeface="Open Sans" panose="020B0606030504020204" pitchFamily="34" charset="0"/>
                </a:rPr>
                <a:t>Makowicz</a:t>
              </a:r>
              <a:r>
                <a:rPr lang="en-US" sz="2000" b="0" i="0" dirty="0">
                  <a:solidFill>
                    <a:srgbClr val="4A4A4A"/>
                  </a:solidFill>
                  <a:effectLst/>
                  <a:highlight>
                    <a:srgbClr val="FFFFFF"/>
                  </a:highlight>
                  <a:latin typeface="Open Sans" panose="020B0606030504020204" pitchFamily="34" charset="0"/>
                </a:rPr>
                <a:t> </a:t>
              </a:r>
              <a:endParaRPr lang="pl-PL" sz="2000" b="0" i="0" dirty="0">
                <a:solidFill>
                  <a:srgbClr val="4A4A4A"/>
                </a:solidFill>
                <a:effectLst/>
                <a:highlight>
                  <a:srgbClr val="FFFFFF"/>
                </a:highlight>
                <a:latin typeface="Open Sans" panose="020B0606030504020204" pitchFamily="34" charset="0"/>
              </a:endParaRPr>
            </a:p>
            <a:p>
              <a:r>
                <a:rPr lang="en-US" sz="2000" b="0" i="0" dirty="0">
                  <a:solidFill>
                    <a:srgbClr val="4A4A4A"/>
                  </a:solidFill>
                  <a:effectLst/>
                  <a:highlight>
                    <a:srgbClr val="FFFFFF"/>
                  </a:highlight>
                  <a:latin typeface="Open Sans" panose="020B0606030504020204" pitchFamily="34" charset="0"/>
                </a:rPr>
                <a:t>„Welcome Back, Adam”</a:t>
              </a:r>
              <a:endParaRPr lang="pl-PL" sz="2000" b="0" i="0" dirty="0">
                <a:solidFill>
                  <a:srgbClr val="4A4A4A"/>
                </a:solidFill>
                <a:effectLst/>
                <a:highlight>
                  <a:srgbClr val="FFFFFF"/>
                </a:highlight>
                <a:latin typeface="Open Sans" panose="020B0606030504020204" pitchFamily="34" charset="0"/>
              </a:endParaRP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27.04.2024</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2" name="Obraz 11" descr="Obraz zawierający osoba, muzyka, ubrania, w pomieszczeniu&#10;&#10;Opis wygenerowany automatycznie">
            <a:extLst>
              <a:ext uri="{FF2B5EF4-FFF2-40B4-BE49-F238E27FC236}">
                <a16:creationId xmlns:a16="http://schemas.microsoft.com/office/drawing/2014/main" id="{1C7ABB03-154C-CFD0-0511-3AFA8307E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5985" y="0"/>
            <a:ext cx="4265883" cy="6398825"/>
          </a:xfrm>
          <a:prstGeom prst="rect">
            <a:avLst/>
          </a:prstGeom>
        </p:spPr>
      </p:pic>
    </p:spTree>
    <p:extLst>
      <p:ext uri="{BB962C8B-B14F-4D97-AF65-F5344CB8AC3E}">
        <p14:creationId xmlns:p14="http://schemas.microsoft.com/office/powerpoint/2010/main" val="225046860"/>
      </p:ext>
    </p:extLst>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326999"/>
            <a:chOff x="0" y="66675"/>
            <a:chExt cx="5848335" cy="576932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042130"/>
            </a:xfrm>
            <a:prstGeom prst="rect">
              <a:avLst/>
            </a:prstGeom>
          </p:spPr>
          <p:txBody>
            <a:bodyPr wrap="square" lIns="0" tIns="0" rIns="0" bIns="0" rtlCol="0" anchor="t">
              <a:spAutoFit/>
            </a:bodyPr>
            <a:lstStyle/>
            <a:p>
              <a:r>
                <a:rPr lang="pl-PL" sz="2500" b="1" spc="-59" dirty="0">
                  <a:solidFill>
                    <a:srgbClr val="144733"/>
                  </a:solidFill>
                  <a:latin typeface="League Gothic"/>
                </a:rPr>
                <a:t>Koncerty i spektakle (27), m.in.:</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b="0" i="0" dirty="0">
                  <a:solidFill>
                    <a:srgbClr val="4A4A4A"/>
                  </a:solidFill>
                  <a:effectLst/>
                  <a:highlight>
                    <a:srgbClr val="FFFFFF"/>
                  </a:highlight>
                  <a:latin typeface="Open Sans" panose="020B0606030504020204" pitchFamily="34" charset="0"/>
                </a:rPr>
                <a:t>Buenos Aires – Paris – New York – muzyczna podróż z Wiesławem Prządką</a:t>
              </a: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06.07.2024 </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5" name="Obraz 14" descr="Obraz zawierający ubrania, osoba, na wolnym powietrzu, człowiek&#10;&#10;Opis wygenerowany automatycznie">
            <a:extLst>
              <a:ext uri="{FF2B5EF4-FFF2-40B4-BE49-F238E27FC236}">
                <a16:creationId xmlns:a16="http://schemas.microsoft.com/office/drawing/2014/main" id="{F8A23D86-E003-FCB0-FAB7-CE065A6622F3}"/>
              </a:ext>
            </a:extLst>
          </p:cNvPr>
          <p:cNvPicPr>
            <a:picLocks noChangeAspect="1"/>
          </p:cNvPicPr>
          <p:nvPr/>
        </p:nvPicPr>
        <p:blipFill rotWithShape="1">
          <a:blip r:embed="rId7">
            <a:extLst>
              <a:ext uri="{28A0092B-C50C-407E-A947-70E740481C1C}">
                <a14:useLocalDpi xmlns:a14="http://schemas.microsoft.com/office/drawing/2010/main" val="0"/>
              </a:ext>
            </a:extLst>
          </a:blip>
          <a:srcRect l="6672" r="35336"/>
          <a:stretch/>
        </p:blipFill>
        <p:spPr>
          <a:xfrm>
            <a:off x="4103095" y="-76200"/>
            <a:ext cx="5666271" cy="6513786"/>
          </a:xfrm>
          <a:prstGeom prst="rect">
            <a:avLst/>
          </a:prstGeom>
        </p:spPr>
      </p:pic>
    </p:spTree>
    <p:extLst>
      <p:ext uri="{BB962C8B-B14F-4D97-AF65-F5344CB8AC3E}">
        <p14:creationId xmlns:p14="http://schemas.microsoft.com/office/powerpoint/2010/main" val="580344782"/>
      </p:ext>
    </p:extLst>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11446"/>
            <a:chOff x="0" y="66675"/>
            <a:chExt cx="5848335" cy="494859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221393"/>
            </a:xfrm>
            <a:prstGeom prst="rect">
              <a:avLst/>
            </a:prstGeom>
          </p:spPr>
          <p:txBody>
            <a:bodyPr wrap="square" lIns="0" tIns="0" rIns="0" bIns="0" rtlCol="0" anchor="t">
              <a:spAutoFit/>
            </a:bodyPr>
            <a:lstStyle/>
            <a:p>
              <a:r>
                <a:rPr lang="pl-PL" sz="2500" b="1" spc="-59" dirty="0">
                  <a:solidFill>
                    <a:srgbClr val="144733"/>
                  </a:solidFill>
                  <a:latin typeface="League Gothic"/>
                </a:rPr>
                <a:t>3 festyny:</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Dzień Otwartych Skrzynek</a:t>
              </a:r>
              <a:endParaRPr lang="pl-PL" sz="2000" b="0" i="0" dirty="0">
                <a:solidFill>
                  <a:srgbClr val="4A4A4A"/>
                </a:solidFill>
                <a:effectLst/>
                <a:highlight>
                  <a:srgbClr val="FFFFFF"/>
                </a:highlight>
                <a:latin typeface="Open Sans" panose="020B0606030504020204" pitchFamily="34" charset="0"/>
              </a:endParaRP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14.07.2024 </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2" name="Obraz 11" descr="Obraz zawierający na wolnym powietrzu, budynek, ubrania, osoba&#10;&#10;Opis wygenerowany automatycznie">
            <a:extLst>
              <a:ext uri="{FF2B5EF4-FFF2-40B4-BE49-F238E27FC236}">
                <a16:creationId xmlns:a16="http://schemas.microsoft.com/office/drawing/2014/main" id="{38EC5D3C-7E0F-6CA0-53D4-19BC748415DC}"/>
              </a:ext>
            </a:extLst>
          </p:cNvPr>
          <p:cNvPicPr>
            <a:picLocks noChangeAspect="1"/>
          </p:cNvPicPr>
          <p:nvPr/>
        </p:nvPicPr>
        <p:blipFill rotWithShape="1">
          <a:blip r:embed="rId7">
            <a:extLst>
              <a:ext uri="{28A0092B-C50C-407E-A947-70E740481C1C}">
                <a14:useLocalDpi xmlns:a14="http://schemas.microsoft.com/office/drawing/2010/main" val="0"/>
              </a:ext>
            </a:extLst>
          </a:blip>
          <a:srcRect l="-66889" t="-2906" r="8101" b="-29418"/>
          <a:stretch/>
        </p:blipFill>
        <p:spPr>
          <a:xfrm>
            <a:off x="892629" y="0"/>
            <a:ext cx="8708571" cy="6095998"/>
          </a:xfrm>
          <a:prstGeom prst="rect">
            <a:avLst/>
          </a:prstGeom>
        </p:spPr>
      </p:pic>
      <p:pic>
        <p:nvPicPr>
          <p:cNvPr id="19" name="Obraz 18" descr="Obraz zawierający na wolnym powietrzu, niebo, ubrania, obuwie&#10;&#10;Opis wygenerowany automatycznie">
            <a:extLst>
              <a:ext uri="{FF2B5EF4-FFF2-40B4-BE49-F238E27FC236}">
                <a16:creationId xmlns:a16="http://schemas.microsoft.com/office/drawing/2014/main" id="{F5790D6B-A876-2F87-B457-BF580B820C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9792" r="10585" b="-452"/>
          <a:stretch/>
        </p:blipFill>
        <p:spPr>
          <a:xfrm>
            <a:off x="4572000" y="4819302"/>
            <a:ext cx="2415321" cy="1832073"/>
          </a:xfrm>
          <a:prstGeom prst="rect">
            <a:avLst/>
          </a:prstGeom>
        </p:spPr>
      </p:pic>
      <p:pic>
        <p:nvPicPr>
          <p:cNvPr id="21" name="Obraz 20" descr="Obraz zawierający ubrania, osoba, na wolnym powietrzu, człowiek&#10;&#10;Opis wygenerowany automatycznie">
            <a:extLst>
              <a:ext uri="{FF2B5EF4-FFF2-40B4-BE49-F238E27FC236}">
                <a16:creationId xmlns:a16="http://schemas.microsoft.com/office/drawing/2014/main" id="{6D8B897E-EFDB-6280-F7B6-A3647359A6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21" b="10761"/>
          <a:stretch/>
        </p:blipFill>
        <p:spPr>
          <a:xfrm>
            <a:off x="7068167" y="4819302"/>
            <a:ext cx="2533033" cy="1832073"/>
          </a:xfrm>
          <a:prstGeom prst="rect">
            <a:avLst/>
          </a:prstGeom>
        </p:spPr>
      </p:pic>
    </p:spTree>
    <p:extLst>
      <p:ext uri="{BB962C8B-B14F-4D97-AF65-F5344CB8AC3E}">
        <p14:creationId xmlns:p14="http://schemas.microsoft.com/office/powerpoint/2010/main" val="1854413264"/>
      </p:ext>
    </p:extLst>
  </p:cSld>
  <p:clrMapOvr>
    <a:masterClrMapping/>
  </p:clrMapOvr>
  <p:transition>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11446"/>
            <a:chOff x="0" y="66675"/>
            <a:chExt cx="5848335" cy="494859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221393"/>
            </a:xfrm>
            <a:prstGeom prst="rect">
              <a:avLst/>
            </a:prstGeom>
          </p:spPr>
          <p:txBody>
            <a:bodyPr wrap="square" lIns="0" tIns="0" rIns="0" bIns="0" rtlCol="0" anchor="t">
              <a:spAutoFit/>
            </a:bodyPr>
            <a:lstStyle/>
            <a:p>
              <a:r>
                <a:rPr lang="pl-PL" sz="2500" b="1" spc="-59" dirty="0">
                  <a:solidFill>
                    <a:srgbClr val="144733"/>
                  </a:solidFill>
                  <a:latin typeface="League Gothic"/>
                </a:rPr>
                <a:t>3 festyny:</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Skrzynki Pełne Smaków</a:t>
              </a:r>
              <a:endParaRPr lang="pl-PL" sz="2000" b="0" i="0" dirty="0">
                <a:solidFill>
                  <a:srgbClr val="4A4A4A"/>
                </a:solidFill>
                <a:effectLst/>
                <a:highlight>
                  <a:srgbClr val="FFFFFF"/>
                </a:highlight>
                <a:latin typeface="Open Sans" panose="020B0606030504020204" pitchFamily="34" charset="0"/>
              </a:endParaRP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07.09.2023</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2" name="Obraz 11" descr="Obraz zawierający na wolnym powietrzu, roślina, drzewo, Obszar mieszkalny&#10;&#10;Opis wygenerowany automatycznie">
            <a:extLst>
              <a:ext uri="{FF2B5EF4-FFF2-40B4-BE49-F238E27FC236}">
                <a16:creationId xmlns:a16="http://schemas.microsoft.com/office/drawing/2014/main" id="{698E1BD5-2E08-EE0B-AB6F-EB6A11397915}"/>
              </a:ext>
            </a:extLst>
          </p:cNvPr>
          <p:cNvPicPr>
            <a:picLocks noChangeAspect="1"/>
          </p:cNvPicPr>
          <p:nvPr/>
        </p:nvPicPr>
        <p:blipFill rotWithShape="1">
          <a:blip r:embed="rId7">
            <a:extLst>
              <a:ext uri="{28A0092B-C50C-407E-A947-70E740481C1C}">
                <a14:useLocalDpi xmlns:a14="http://schemas.microsoft.com/office/drawing/2010/main" val="0"/>
              </a:ext>
            </a:extLst>
          </a:blip>
          <a:srcRect l="80" t="2868" r="10592" b="238"/>
          <a:stretch/>
        </p:blipFill>
        <p:spPr>
          <a:xfrm>
            <a:off x="3832408" y="76643"/>
            <a:ext cx="5819774" cy="4257672"/>
          </a:xfrm>
          <a:prstGeom prst="rect">
            <a:avLst/>
          </a:prstGeom>
        </p:spPr>
      </p:pic>
      <p:pic>
        <p:nvPicPr>
          <p:cNvPr id="16" name="Obraz 15" descr="Obraz zawierający instrument muzyczny, ubrania, koncert, osoba&#10;&#10;Opis wygenerowany automatycznie">
            <a:extLst>
              <a:ext uri="{FF2B5EF4-FFF2-40B4-BE49-F238E27FC236}">
                <a16:creationId xmlns:a16="http://schemas.microsoft.com/office/drawing/2014/main" id="{DD66BAEC-FEDD-7B8B-6976-62A6D398B4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1808" y="4443612"/>
            <a:ext cx="3000374" cy="2000250"/>
          </a:xfrm>
          <a:prstGeom prst="rect">
            <a:avLst/>
          </a:prstGeom>
        </p:spPr>
      </p:pic>
      <p:pic>
        <p:nvPicPr>
          <p:cNvPr id="20" name="Obraz 19" descr="Obraz zawierający ubrania, osoba, na wolnym powietrzu, obuwie&#10;&#10;Opis wygenerowany automatycznie">
            <a:extLst>
              <a:ext uri="{FF2B5EF4-FFF2-40B4-BE49-F238E27FC236}">
                <a16:creationId xmlns:a16="http://schemas.microsoft.com/office/drawing/2014/main" id="{3CF40926-669A-4DE2-8D75-AFF9853E9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408" y="4448174"/>
            <a:ext cx="2667000" cy="2000250"/>
          </a:xfrm>
          <a:prstGeom prst="rect">
            <a:avLst/>
          </a:prstGeom>
        </p:spPr>
      </p:pic>
    </p:spTree>
    <p:extLst>
      <p:ext uri="{BB962C8B-B14F-4D97-AF65-F5344CB8AC3E}">
        <p14:creationId xmlns:p14="http://schemas.microsoft.com/office/powerpoint/2010/main" val="1648875136"/>
      </p:ext>
    </p:extLst>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11446"/>
            <a:chOff x="0" y="66675"/>
            <a:chExt cx="5848335" cy="494859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221393"/>
            </a:xfrm>
            <a:prstGeom prst="rect">
              <a:avLst/>
            </a:prstGeom>
          </p:spPr>
          <p:txBody>
            <a:bodyPr wrap="square" lIns="0" tIns="0" rIns="0" bIns="0" rtlCol="0" anchor="t">
              <a:spAutoFit/>
            </a:bodyPr>
            <a:lstStyle/>
            <a:p>
              <a:r>
                <a:rPr lang="pl-PL" sz="2500" b="1" spc="-59" dirty="0">
                  <a:solidFill>
                    <a:srgbClr val="144733"/>
                  </a:solidFill>
                  <a:latin typeface="League Gothic"/>
                </a:rPr>
                <a:t>3 festyny:</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Dzień Otwartych Skrzynek</a:t>
              </a:r>
              <a:endParaRPr lang="pl-PL" sz="2000" b="0" i="0" dirty="0">
                <a:solidFill>
                  <a:srgbClr val="4A4A4A"/>
                </a:solidFill>
                <a:effectLst/>
                <a:highlight>
                  <a:srgbClr val="FFFFFF"/>
                </a:highlight>
                <a:latin typeface="Open Sans" panose="020B0606030504020204" pitchFamily="34" charset="0"/>
              </a:endParaRPr>
            </a:p>
            <a:p>
              <a:endParaRPr lang="pl-PL" sz="1000" b="0" i="0" dirty="0">
                <a:solidFill>
                  <a:srgbClr val="4A4A4A"/>
                </a:solidFill>
                <a:effectLst/>
                <a:highlight>
                  <a:srgbClr val="FFFFFF"/>
                </a:highlight>
                <a:latin typeface="Open Sans" panose="020B0606030504020204" pitchFamily="34" charset="0"/>
              </a:endParaRPr>
            </a:p>
            <a:p>
              <a:r>
                <a:rPr lang="pl-PL" sz="2000" spc="-59" dirty="0">
                  <a:solidFill>
                    <a:srgbClr val="144733"/>
                  </a:solidFill>
                  <a:latin typeface="League Gothic"/>
                </a:rPr>
                <a:t>07.07.2024 </a:t>
              </a:r>
            </a:p>
            <a:p>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2" name="Obraz 11" descr="Obraz zawierający ubrania, osoba, człowiek, plac targowy&#10;&#10;Opis wygenerowany automatycznie">
            <a:extLst>
              <a:ext uri="{FF2B5EF4-FFF2-40B4-BE49-F238E27FC236}">
                <a16:creationId xmlns:a16="http://schemas.microsoft.com/office/drawing/2014/main" id="{EAF17274-C8A9-AE95-AEAE-6DAB7D386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200" y="118127"/>
            <a:ext cx="5372100" cy="3581400"/>
          </a:xfrm>
          <a:prstGeom prst="rect">
            <a:avLst/>
          </a:prstGeom>
        </p:spPr>
      </p:pic>
      <p:pic>
        <p:nvPicPr>
          <p:cNvPr id="16" name="Obraz 15" descr="Obraz zawierający ubrania, osoba, człowiek, kobieta&#10;&#10;Opis wygenerowany automatycznie">
            <a:extLst>
              <a:ext uri="{FF2B5EF4-FFF2-40B4-BE49-F238E27FC236}">
                <a16:creationId xmlns:a16="http://schemas.microsoft.com/office/drawing/2014/main" id="{802D3B36-C909-96FD-0730-FC2265CF4C7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862" r="17158"/>
          <a:stretch/>
        </p:blipFill>
        <p:spPr>
          <a:xfrm>
            <a:off x="4279080" y="3793058"/>
            <a:ext cx="2819400" cy="2571468"/>
          </a:xfrm>
          <a:prstGeom prst="rect">
            <a:avLst/>
          </a:prstGeom>
        </p:spPr>
      </p:pic>
      <p:pic>
        <p:nvPicPr>
          <p:cNvPr id="20" name="Obraz 19" descr="Obraz zawierający w pomieszczeniu, ściana, tekst, meble&#10;&#10;Opis wygenerowany automatycznie">
            <a:extLst>
              <a:ext uri="{FF2B5EF4-FFF2-40B4-BE49-F238E27FC236}">
                <a16:creationId xmlns:a16="http://schemas.microsoft.com/office/drawing/2014/main" id="{B0B1E2A1-4EF7-2750-966B-9561C61BE268}"/>
              </a:ext>
            </a:extLst>
          </p:cNvPr>
          <p:cNvPicPr>
            <a:picLocks noChangeAspect="1"/>
          </p:cNvPicPr>
          <p:nvPr/>
        </p:nvPicPr>
        <p:blipFill rotWithShape="1">
          <a:blip r:embed="rId9">
            <a:extLst>
              <a:ext uri="{28A0092B-C50C-407E-A947-70E740481C1C}">
                <a14:useLocalDpi xmlns:a14="http://schemas.microsoft.com/office/drawing/2010/main" val="0"/>
              </a:ext>
            </a:extLst>
          </a:blip>
          <a:srcRect l="20377" r="16792"/>
          <a:stretch/>
        </p:blipFill>
        <p:spPr>
          <a:xfrm>
            <a:off x="7215767" y="3800941"/>
            <a:ext cx="2423533" cy="2571468"/>
          </a:xfrm>
          <a:prstGeom prst="rect">
            <a:avLst/>
          </a:prstGeom>
        </p:spPr>
      </p:pic>
    </p:spTree>
    <p:extLst>
      <p:ext uri="{BB962C8B-B14F-4D97-AF65-F5344CB8AC3E}">
        <p14:creationId xmlns:p14="http://schemas.microsoft.com/office/powerpoint/2010/main" val="2647889738"/>
      </p:ext>
    </p:extLst>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788664"/>
            <a:chOff x="0" y="66675"/>
            <a:chExt cx="5848335" cy="638488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657683"/>
            </a:xfrm>
            <a:prstGeom prst="rect">
              <a:avLst/>
            </a:prstGeom>
          </p:spPr>
          <p:txBody>
            <a:bodyPr wrap="square" lIns="0" tIns="0" rIns="0" bIns="0" rtlCol="0" anchor="t">
              <a:spAutoFit/>
            </a:bodyPr>
            <a:lstStyle/>
            <a:p>
              <a:r>
                <a:rPr lang="pl-PL" sz="2500" b="1" spc="-59" dirty="0">
                  <a:solidFill>
                    <a:srgbClr val="144733"/>
                  </a:solidFill>
                  <a:latin typeface="League Gothic"/>
                </a:rPr>
                <a:t>16 seansów kina letniego:</a:t>
              </a:r>
            </a:p>
            <a:p>
              <a:endParaRPr lang="pl-PL" sz="2500" b="1" spc="-59" dirty="0">
                <a:solidFill>
                  <a:srgbClr val="144733"/>
                </a:solidFill>
                <a:latin typeface="League Gothic"/>
              </a:endParaRPr>
            </a:p>
            <a:p>
              <a:endParaRPr lang="en-US" sz="2000" b="0" i="0" dirty="0">
                <a:solidFill>
                  <a:srgbClr val="4A4A4A"/>
                </a:solidFill>
                <a:effectLst/>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2023 – polska wieś w kinematografii, m.in. Sami Swoi, Nie ma mocnych, Konopielka.</a:t>
              </a:r>
            </a:p>
            <a:p>
              <a:endParaRPr lang="pl-PL" sz="2000" spc="-59" dirty="0">
                <a:solidFill>
                  <a:srgbClr val="4A4A4A"/>
                </a:solidFill>
                <a:highlight>
                  <a:srgbClr val="FFFFFF"/>
                </a:highlight>
                <a:latin typeface="Open Sans" panose="020B0606030504020204" pitchFamily="34" charset="0"/>
              </a:endParaRPr>
            </a:p>
            <a:p>
              <a:r>
                <a:rPr lang="pl-PL" sz="2000" spc="-59" dirty="0">
                  <a:solidFill>
                    <a:srgbClr val="4A4A4A"/>
                  </a:solidFill>
                  <a:highlight>
                    <a:srgbClr val="FFFFFF"/>
                  </a:highlight>
                  <a:latin typeface="Open Sans" panose="020B0606030504020204" pitchFamily="34" charset="0"/>
                </a:rPr>
                <a:t>2024 – polskie komedie, m.in. Nie lubię poniedziałku, Seksmisja, </a:t>
              </a:r>
              <a:r>
                <a:rPr lang="pl-PL" sz="2000" spc="-59" dirty="0" err="1">
                  <a:solidFill>
                    <a:srgbClr val="4A4A4A"/>
                  </a:solidFill>
                  <a:highlight>
                    <a:srgbClr val="FFFFFF"/>
                  </a:highlight>
                  <a:latin typeface="Open Sans" panose="020B0606030504020204" pitchFamily="34" charset="0"/>
                </a:rPr>
                <a:t>Vabank</a:t>
              </a:r>
              <a:r>
                <a:rPr lang="pl-PL" sz="2000" spc="-59" dirty="0">
                  <a:solidFill>
                    <a:srgbClr val="4A4A4A"/>
                  </a:solidFill>
                  <a:highlight>
                    <a:srgbClr val="FFFFFF"/>
                  </a:highlight>
                  <a:latin typeface="Open Sans" panose="020B0606030504020204" pitchFamily="34" charset="0"/>
                </a:rPr>
                <a:t>, Rejs. </a:t>
              </a:r>
              <a:endParaRPr lang="pl-PL" sz="2000" spc="-59" dirty="0">
                <a:solidFill>
                  <a:srgbClr val="144733"/>
                </a:solidFill>
                <a:latin typeface="League Gothic"/>
              </a:endParaRPr>
            </a:p>
            <a:p>
              <a:endParaRPr lang="pl-PL" sz="1700" spc="-59" dirty="0">
                <a:solidFill>
                  <a:srgbClr val="144733"/>
                </a:solidFill>
                <a:latin typeface="League Gothic"/>
              </a:endParaRPr>
            </a:p>
          </p:txBody>
        </p:sp>
      </p:grpSp>
      <p:pic>
        <p:nvPicPr>
          <p:cNvPr id="15" name="Obraz 14" descr="Obraz zawierający na wolnym powietrzu, drzewo, trawa, tekst&#10;&#10;Opis wygenerowany automatycznie">
            <a:extLst>
              <a:ext uri="{FF2B5EF4-FFF2-40B4-BE49-F238E27FC236}">
                <a16:creationId xmlns:a16="http://schemas.microsoft.com/office/drawing/2014/main" id="{EDC31D97-79F0-3D1D-BF3C-F4AC6064A727}"/>
              </a:ext>
            </a:extLst>
          </p:cNvPr>
          <p:cNvPicPr>
            <a:picLocks noChangeAspect="1"/>
          </p:cNvPicPr>
          <p:nvPr/>
        </p:nvPicPr>
        <p:blipFill rotWithShape="1">
          <a:blip r:embed="rId7">
            <a:extLst>
              <a:ext uri="{28A0092B-C50C-407E-A947-70E740481C1C}">
                <a14:useLocalDpi xmlns:a14="http://schemas.microsoft.com/office/drawing/2010/main" val="0"/>
              </a:ext>
            </a:extLst>
          </a:blip>
          <a:srcRect l="27416" t="1755" r="15553" b="-1755"/>
          <a:stretch/>
        </p:blipFill>
        <p:spPr>
          <a:xfrm>
            <a:off x="4393323" y="984632"/>
            <a:ext cx="5253566" cy="5181599"/>
          </a:xfrm>
          <a:prstGeom prst="rect">
            <a:avLst/>
          </a:prstGeom>
        </p:spPr>
      </p:pic>
    </p:spTree>
    <p:extLst>
      <p:ext uri="{BB962C8B-B14F-4D97-AF65-F5344CB8AC3E}">
        <p14:creationId xmlns:p14="http://schemas.microsoft.com/office/powerpoint/2010/main" val="4108087581"/>
      </p:ext>
    </p:extLst>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sp>
        <p:nvSpPr>
          <p:cNvPr id="11" name="AutoShape 11"/>
          <p:cNvSpPr/>
          <p:nvPr/>
        </p:nvSpPr>
        <p:spPr>
          <a:xfrm>
            <a:off x="2178092" y="4788402"/>
            <a:ext cx="1318808" cy="0"/>
          </a:xfrm>
          <a:prstGeom prst="line">
            <a:avLst/>
          </a:prstGeom>
          <a:ln w="66675" cap="flat">
            <a:solidFill>
              <a:srgbClr val="144733"/>
            </a:solidFill>
            <a:prstDash val="solid"/>
            <a:headEnd type="none" w="sm" len="sm"/>
            <a:tailEnd type="none" w="sm" len="sm"/>
          </a:ln>
        </p:spPr>
        <p:txBody>
          <a:bodyPr/>
          <a:lstStyle/>
          <a:p>
            <a:endParaRPr lang="pl-PL"/>
          </a:p>
        </p:txBody>
      </p:sp>
      <p:sp>
        <p:nvSpPr>
          <p:cNvPr id="12" name="Freeform 12"/>
          <p:cNvSpPr/>
          <p:nvPr/>
        </p:nvSpPr>
        <p:spPr>
          <a:xfrm>
            <a:off x="3704711" y="0"/>
            <a:ext cx="6048889" cy="6705491"/>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t="-384" r="-48943" b="-384"/>
            </a:stretch>
          </a:blipFill>
        </p:spPr>
        <p:txBody>
          <a:bodyPr/>
          <a:lstStyle/>
          <a:p>
            <a:endParaRPr lang="pl-PL"/>
          </a:p>
        </p:txBody>
      </p:sp>
      <p:grpSp>
        <p:nvGrpSpPr>
          <p:cNvPr id="13" name="Group 13"/>
          <p:cNvGrpSpPr/>
          <p:nvPr/>
        </p:nvGrpSpPr>
        <p:grpSpPr>
          <a:xfrm>
            <a:off x="194102" y="249049"/>
            <a:ext cx="3647831" cy="4572691"/>
            <a:chOff x="0" y="0"/>
            <a:chExt cx="4863774" cy="6096921"/>
          </a:xfrm>
        </p:grpSpPr>
        <p:sp>
          <p:nvSpPr>
            <p:cNvPr id="14" name="TextBox 14"/>
            <p:cNvSpPr txBox="1"/>
            <p:nvPr/>
          </p:nvSpPr>
          <p:spPr>
            <a:xfrm>
              <a:off x="0" y="66675"/>
              <a:ext cx="4680812" cy="1529120"/>
            </a:xfrm>
            <a:prstGeom prst="rect">
              <a:avLst/>
            </a:prstGeom>
          </p:spPr>
          <p:txBody>
            <a:bodyPr lIns="0" tIns="0" rIns="0" bIns="0" rtlCol="0" anchor="t">
              <a:spAutoFit/>
            </a:bodyPr>
            <a:lstStyle/>
            <a:p>
              <a:pPr>
                <a:lnSpc>
                  <a:spcPts val="4328"/>
                </a:lnSpc>
              </a:pPr>
              <a:r>
                <a:rPr lang="en-US" sz="4328">
                  <a:solidFill>
                    <a:srgbClr val="004023"/>
                  </a:solidFill>
                  <a:latin typeface="Ubuntu Bold"/>
                </a:rPr>
                <a:t>INSTYTUT SKRZYNKI</a:t>
              </a:r>
            </a:p>
          </p:txBody>
        </p:sp>
        <p:sp>
          <p:nvSpPr>
            <p:cNvPr id="15" name="TextBox 15"/>
            <p:cNvSpPr txBox="1"/>
            <p:nvPr/>
          </p:nvSpPr>
          <p:spPr>
            <a:xfrm>
              <a:off x="0" y="1952382"/>
              <a:ext cx="2180355" cy="373592"/>
            </a:xfrm>
            <a:prstGeom prst="rect">
              <a:avLst/>
            </a:prstGeom>
          </p:spPr>
          <p:txBody>
            <a:bodyPr lIns="0" tIns="0" rIns="0" bIns="0" rtlCol="0" anchor="t">
              <a:spAutoFit/>
            </a:bodyPr>
            <a:lstStyle/>
            <a:p>
              <a:pPr>
                <a:lnSpc>
                  <a:spcPts val="1900"/>
                </a:lnSpc>
              </a:pPr>
              <a:r>
                <a:rPr lang="en-US" sz="2000">
                  <a:solidFill>
                    <a:srgbClr val="144733"/>
                  </a:solidFill>
                  <a:latin typeface="Roboto Condensed Bold"/>
                </a:rPr>
                <a:t>główne zadania</a:t>
              </a:r>
            </a:p>
          </p:txBody>
        </p:sp>
        <p:sp>
          <p:nvSpPr>
            <p:cNvPr id="16" name="AutoShape 16"/>
            <p:cNvSpPr/>
            <p:nvPr/>
          </p:nvSpPr>
          <p:spPr>
            <a:xfrm>
              <a:off x="25400" y="6052471"/>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7" name="AutoShape 17"/>
            <p:cNvSpPr/>
            <p:nvPr/>
          </p:nvSpPr>
          <p:spPr>
            <a:xfrm>
              <a:off x="2179911" y="2194740"/>
              <a:ext cx="2223820" cy="0"/>
            </a:xfrm>
            <a:prstGeom prst="line">
              <a:avLst/>
            </a:prstGeom>
            <a:ln w="88900" cap="flat">
              <a:solidFill>
                <a:srgbClr val="144733"/>
              </a:solidFill>
              <a:prstDash val="solid"/>
              <a:headEnd type="none" w="sm" len="sm"/>
              <a:tailEnd type="none" w="sm" len="sm"/>
            </a:ln>
          </p:spPr>
          <p:txBody>
            <a:bodyPr/>
            <a:lstStyle/>
            <a:p>
              <a:endParaRPr lang="pl-PL"/>
            </a:p>
          </p:txBody>
        </p:sp>
        <p:sp>
          <p:nvSpPr>
            <p:cNvPr id="18" name="TextBox 18"/>
            <p:cNvSpPr txBox="1"/>
            <p:nvPr/>
          </p:nvSpPr>
          <p:spPr>
            <a:xfrm>
              <a:off x="25400" y="2590081"/>
              <a:ext cx="4838374" cy="3249083"/>
            </a:xfrm>
            <a:prstGeom prst="rect">
              <a:avLst/>
            </a:prstGeom>
          </p:spPr>
          <p:txBody>
            <a:bodyPr lIns="0" tIns="0" rIns="0" bIns="0" rtlCol="0" anchor="t">
              <a:spAutoFit/>
            </a:bodyPr>
            <a:lstStyle/>
            <a:p>
              <a:pPr>
                <a:lnSpc>
                  <a:spcPts val="3799"/>
                </a:lnSpc>
              </a:pPr>
              <a:r>
                <a:rPr lang="en-US" sz="3999" spc="-59">
                  <a:solidFill>
                    <a:srgbClr val="144733"/>
                  </a:solidFill>
                  <a:latin typeface="League Gothic"/>
                </a:rPr>
                <a:t>PROWADZENIE </a:t>
              </a:r>
            </a:p>
            <a:p>
              <a:pPr>
                <a:lnSpc>
                  <a:spcPts val="3799"/>
                </a:lnSpc>
              </a:pPr>
              <a:r>
                <a:rPr lang="en-US" sz="3999" spc="-59">
                  <a:solidFill>
                    <a:srgbClr val="144733"/>
                  </a:solidFill>
                  <a:latin typeface="League Gothic"/>
                </a:rPr>
                <a:t>CENTRUM DZIEDZICTWA KULTUROWEGO</a:t>
              </a:r>
            </a:p>
            <a:p>
              <a:pPr>
                <a:lnSpc>
                  <a:spcPts val="3799"/>
                </a:lnSpc>
              </a:pPr>
              <a:r>
                <a:rPr lang="en-US" sz="3999" spc="-59">
                  <a:solidFill>
                    <a:srgbClr val="144733"/>
                  </a:solidFill>
                  <a:latin typeface="League Gothic"/>
                </a:rPr>
                <a:t>I KULINARNEGO</a:t>
              </a:r>
            </a:p>
            <a:p>
              <a:pPr>
                <a:lnSpc>
                  <a:spcPts val="3799"/>
                </a:lnSpc>
              </a:pPr>
              <a:r>
                <a:rPr lang="en-US" sz="3999" spc="-59">
                  <a:solidFill>
                    <a:srgbClr val="144733"/>
                  </a:solidFill>
                  <a:latin typeface="League Gothic"/>
                </a:rPr>
                <a:t>POWIATU POZNAŃSKIEGO</a:t>
              </a:r>
            </a:p>
          </p:txBody>
        </p:sp>
      </p:gr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480887"/>
            <a:chOff x="0" y="66675"/>
            <a:chExt cx="5848335" cy="597451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247314"/>
            </a:xfrm>
            <a:prstGeom prst="rect">
              <a:avLst/>
            </a:prstGeom>
          </p:spPr>
          <p:txBody>
            <a:bodyPr wrap="square" lIns="0" tIns="0" rIns="0" bIns="0" rtlCol="0" anchor="t">
              <a:spAutoFit/>
            </a:bodyPr>
            <a:lstStyle/>
            <a:p>
              <a:r>
                <a:rPr lang="pl-PL" sz="2500" b="1" spc="-59" dirty="0">
                  <a:solidFill>
                    <a:srgbClr val="144733"/>
                  </a:solidFill>
                  <a:latin typeface="League Gothic"/>
                </a:rPr>
                <a:t>6 wystaw fotografii w Galerii Skrzynki:</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Topografia Ciszy – Waldemar Śliczyński</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ściana, w pomieszczeniu, meble, podłoga&#10;&#10;Opis wygenerowany automatycznie">
            <a:extLst>
              <a:ext uri="{FF2B5EF4-FFF2-40B4-BE49-F238E27FC236}">
                <a16:creationId xmlns:a16="http://schemas.microsoft.com/office/drawing/2014/main" id="{A847691B-4053-0A4F-F3BF-B23929C984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1684" y="807583"/>
            <a:ext cx="5486400" cy="5486400"/>
          </a:xfrm>
          <a:prstGeom prst="rect">
            <a:avLst/>
          </a:prstGeom>
        </p:spPr>
      </p:pic>
    </p:spTree>
    <p:extLst>
      <p:ext uri="{BB962C8B-B14F-4D97-AF65-F5344CB8AC3E}">
        <p14:creationId xmlns:p14="http://schemas.microsoft.com/office/powerpoint/2010/main" val="1935724606"/>
      </p:ext>
    </p:extLst>
  </p:cSld>
  <p:clrMapOvr>
    <a:masterClrMapping/>
  </p:clrMapOvr>
  <p:transition>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480887"/>
            <a:chOff x="0" y="66675"/>
            <a:chExt cx="5848335" cy="597451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247314"/>
            </a:xfrm>
            <a:prstGeom prst="rect">
              <a:avLst/>
            </a:prstGeom>
          </p:spPr>
          <p:txBody>
            <a:bodyPr wrap="square" lIns="0" tIns="0" rIns="0" bIns="0" rtlCol="0" anchor="t">
              <a:spAutoFit/>
            </a:bodyPr>
            <a:lstStyle/>
            <a:p>
              <a:r>
                <a:rPr lang="pl-PL" sz="2500" b="1" spc="-59" dirty="0">
                  <a:solidFill>
                    <a:srgbClr val="144733"/>
                  </a:solidFill>
                  <a:latin typeface="League Gothic"/>
                </a:rPr>
                <a:t>6 wystaw fotografii w Galerii Skrzynki:</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err="1">
                  <a:solidFill>
                    <a:srgbClr val="4A4A4A"/>
                  </a:solidFill>
                  <a:highlight>
                    <a:srgbClr val="FFFFFF"/>
                  </a:highlight>
                  <a:latin typeface="Open Sans" panose="020B0606030504020204" pitchFamily="34" charset="0"/>
                </a:rPr>
                <a:t>Amedeus</a:t>
              </a:r>
              <a:r>
                <a:rPr lang="pl-PL" sz="2000" dirty="0">
                  <a:solidFill>
                    <a:srgbClr val="4A4A4A"/>
                  </a:solidFill>
                  <a:highlight>
                    <a:srgbClr val="FFFFFF"/>
                  </a:highlight>
                  <a:latin typeface="Open Sans" panose="020B0606030504020204" pitchFamily="34" charset="0"/>
                </a:rPr>
                <a:t> za kulisami - Jacek </a:t>
              </a:r>
              <a:r>
                <a:rPr lang="pl-PL" sz="2000" dirty="0" err="1">
                  <a:solidFill>
                    <a:srgbClr val="4A4A4A"/>
                  </a:solidFill>
                  <a:highlight>
                    <a:srgbClr val="FFFFFF"/>
                  </a:highlight>
                  <a:latin typeface="Open Sans" panose="020B0606030504020204" pitchFamily="34" charset="0"/>
                </a:rPr>
                <a:t>Mójta</a:t>
              </a:r>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ubrania, człowiek, ściana, osoba&#10;&#10;Opis wygenerowany automatycznie">
            <a:extLst>
              <a:ext uri="{FF2B5EF4-FFF2-40B4-BE49-F238E27FC236}">
                <a16:creationId xmlns:a16="http://schemas.microsoft.com/office/drawing/2014/main" id="{3015E8D3-CE59-9C01-D91F-E91058F6C1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33" r="2500"/>
          <a:stretch/>
        </p:blipFill>
        <p:spPr>
          <a:xfrm>
            <a:off x="3949989" y="1414943"/>
            <a:ext cx="5716859" cy="4013200"/>
          </a:xfrm>
          <a:prstGeom prst="rect">
            <a:avLst/>
          </a:prstGeom>
        </p:spPr>
      </p:pic>
    </p:spTree>
    <p:extLst>
      <p:ext uri="{BB962C8B-B14F-4D97-AF65-F5344CB8AC3E}">
        <p14:creationId xmlns:p14="http://schemas.microsoft.com/office/powerpoint/2010/main" val="1843810464"/>
      </p:ext>
    </p:extLst>
  </p:cSld>
  <p:clrMapOvr>
    <a:masterClrMapping/>
  </p:clrMapOvr>
  <p:transition>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480887"/>
            <a:chOff x="0" y="66675"/>
            <a:chExt cx="5848335" cy="597451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247314"/>
            </a:xfrm>
            <a:prstGeom prst="rect">
              <a:avLst/>
            </a:prstGeom>
          </p:spPr>
          <p:txBody>
            <a:bodyPr wrap="square" lIns="0" tIns="0" rIns="0" bIns="0" rtlCol="0" anchor="t">
              <a:spAutoFit/>
            </a:bodyPr>
            <a:lstStyle/>
            <a:p>
              <a:r>
                <a:rPr lang="pl-PL" sz="2500" b="1" spc="-59" dirty="0">
                  <a:solidFill>
                    <a:srgbClr val="144733"/>
                  </a:solidFill>
                  <a:latin typeface="League Gothic"/>
                </a:rPr>
                <a:t>6 wystaw fotografii w Galerii Skrzynki:</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Skrzynki w krainie Oz - Bartek Świątek</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ubrania, osoba, ściana, w pomieszczeniu&#10;&#10;Opis wygenerowany automatycznie">
            <a:extLst>
              <a:ext uri="{FF2B5EF4-FFF2-40B4-BE49-F238E27FC236}">
                <a16:creationId xmlns:a16="http://schemas.microsoft.com/office/drawing/2014/main" id="{B6A07BB9-5AC3-79D7-3738-EDB8138A2D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2796"/>
          <a:stretch/>
        </p:blipFill>
        <p:spPr>
          <a:xfrm>
            <a:off x="3962132" y="1371600"/>
            <a:ext cx="5692574" cy="4345138"/>
          </a:xfrm>
          <a:prstGeom prst="rect">
            <a:avLst/>
          </a:prstGeom>
        </p:spPr>
      </p:pic>
    </p:spTree>
    <p:extLst>
      <p:ext uri="{BB962C8B-B14F-4D97-AF65-F5344CB8AC3E}">
        <p14:creationId xmlns:p14="http://schemas.microsoft.com/office/powerpoint/2010/main" val="3303759160"/>
      </p:ext>
    </p:extLst>
  </p:cSld>
  <p:clrMapOvr>
    <a:masterClrMapping/>
  </p:clrMapOvr>
  <p:transition>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788664"/>
            <a:chOff x="0" y="66675"/>
            <a:chExt cx="5848335" cy="638488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657683"/>
            </a:xfrm>
            <a:prstGeom prst="rect">
              <a:avLst/>
            </a:prstGeom>
          </p:spPr>
          <p:txBody>
            <a:bodyPr wrap="square" lIns="0" tIns="0" rIns="0" bIns="0" rtlCol="0" anchor="t">
              <a:spAutoFit/>
            </a:bodyPr>
            <a:lstStyle/>
            <a:p>
              <a:r>
                <a:rPr lang="pl-PL" sz="2500" b="1" spc="-59" dirty="0">
                  <a:solidFill>
                    <a:srgbClr val="144733"/>
                  </a:solidFill>
                  <a:latin typeface="League Gothic"/>
                </a:rPr>
                <a:t>2 spotkania literackie:</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Max Cegielski</a:t>
              </a:r>
            </a:p>
            <a:p>
              <a:r>
                <a:rPr lang="pl-PL" sz="2000" dirty="0">
                  <a:solidFill>
                    <a:srgbClr val="4A4A4A"/>
                  </a:solidFill>
                  <a:highlight>
                    <a:srgbClr val="FFFFFF"/>
                  </a:highlight>
                  <a:latin typeface="Open Sans" panose="020B0606030504020204" pitchFamily="34" charset="0"/>
                </a:rPr>
                <a:t>„Kongo w Polsce. Włóczęgi z Josephem Conradem”</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w pomieszczeniu, osoba, człowiek, ściana&#10;&#10;Opis wygenerowany automatycznie">
            <a:extLst>
              <a:ext uri="{FF2B5EF4-FFF2-40B4-BE49-F238E27FC236}">
                <a16:creationId xmlns:a16="http://schemas.microsoft.com/office/drawing/2014/main" id="{827451C0-98AD-101F-2D48-61BD9F2813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2"/>
          <a:stretch/>
        </p:blipFill>
        <p:spPr>
          <a:xfrm>
            <a:off x="3733800" y="1368972"/>
            <a:ext cx="5838496" cy="4721772"/>
          </a:xfrm>
          <a:prstGeom prst="rect">
            <a:avLst/>
          </a:prstGeom>
        </p:spPr>
      </p:pic>
    </p:spTree>
    <p:extLst>
      <p:ext uri="{BB962C8B-B14F-4D97-AF65-F5344CB8AC3E}">
        <p14:creationId xmlns:p14="http://schemas.microsoft.com/office/powerpoint/2010/main" val="4142681765"/>
      </p:ext>
    </p:extLst>
  </p:cSld>
  <p:clrMapOvr>
    <a:masterClrMapping/>
  </p:clrMapOvr>
  <p:transition>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480887"/>
            <a:chOff x="0" y="66675"/>
            <a:chExt cx="5848335" cy="597451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247314"/>
            </a:xfrm>
            <a:prstGeom prst="rect">
              <a:avLst/>
            </a:prstGeom>
          </p:spPr>
          <p:txBody>
            <a:bodyPr wrap="square" lIns="0" tIns="0" rIns="0" bIns="0" rtlCol="0" anchor="t">
              <a:spAutoFit/>
            </a:bodyPr>
            <a:lstStyle/>
            <a:p>
              <a:r>
                <a:rPr lang="pl-PL" sz="2500" b="1" spc="-59" dirty="0">
                  <a:solidFill>
                    <a:srgbClr val="144733"/>
                  </a:solidFill>
                  <a:latin typeface="League Gothic"/>
                </a:rPr>
                <a:t>2 spotkania literackie:</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Prof. Marek Hendrykowski</a:t>
              </a:r>
            </a:p>
            <a:p>
              <a:r>
                <a:rPr lang="pl-PL" sz="2000" b="0" i="0" dirty="0">
                  <a:solidFill>
                    <a:srgbClr val="4A4A4A"/>
                  </a:solidFill>
                  <a:effectLst/>
                  <a:highlight>
                    <a:srgbClr val="FFFFFF"/>
                  </a:highlight>
                  <a:latin typeface="Open Sans" panose="020B0606030504020204" pitchFamily="34" charset="0"/>
                </a:rPr>
                <a:t>„Wiwat! Saga wielkopolska”</a:t>
              </a:r>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w pomieszczeniu, meble, krzesło, scena&#10;&#10;Opis wygenerowany automatycznie">
            <a:extLst>
              <a:ext uri="{FF2B5EF4-FFF2-40B4-BE49-F238E27FC236}">
                <a16:creationId xmlns:a16="http://schemas.microsoft.com/office/drawing/2014/main" id="{CCA0E676-9C66-A1EE-03B8-989924B3B3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38"/>
          <a:stretch/>
        </p:blipFill>
        <p:spPr>
          <a:xfrm>
            <a:off x="3606800" y="1368105"/>
            <a:ext cx="5994400" cy="4724400"/>
          </a:xfrm>
          <a:prstGeom prst="rect">
            <a:avLst/>
          </a:prstGeom>
        </p:spPr>
      </p:pic>
    </p:spTree>
    <p:extLst>
      <p:ext uri="{BB962C8B-B14F-4D97-AF65-F5344CB8AC3E}">
        <p14:creationId xmlns:p14="http://schemas.microsoft.com/office/powerpoint/2010/main" val="2349446021"/>
      </p:ext>
    </p:extLst>
  </p:cSld>
  <p:clrMapOvr>
    <a:masterClrMapping/>
  </p:clrMapOvr>
  <p:transition>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4480887"/>
            <a:chOff x="0" y="66675"/>
            <a:chExt cx="5848335" cy="597451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247314"/>
            </a:xfrm>
            <a:prstGeom prst="rect">
              <a:avLst/>
            </a:prstGeom>
          </p:spPr>
          <p:txBody>
            <a:bodyPr wrap="square" lIns="0" tIns="0" rIns="0" bIns="0" rtlCol="0" anchor="t">
              <a:spAutoFit/>
            </a:bodyPr>
            <a:lstStyle/>
            <a:p>
              <a:r>
                <a:rPr lang="pl-PL" sz="2500" b="1" spc="-59" dirty="0">
                  <a:solidFill>
                    <a:srgbClr val="144733"/>
                  </a:solidFill>
                  <a:latin typeface="League Gothic"/>
                </a:rPr>
                <a:t>2 spotkania kolekcjonerów:</a:t>
              </a:r>
            </a:p>
            <a:p>
              <a:endParaRPr lang="pl-PL" sz="25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Zbigniew </a:t>
              </a:r>
              <a:r>
                <a:rPr lang="pl-PL" sz="2000" dirty="0" err="1">
                  <a:solidFill>
                    <a:srgbClr val="4A4A4A"/>
                  </a:solidFill>
                  <a:highlight>
                    <a:srgbClr val="FFFFFF"/>
                  </a:highlight>
                  <a:latin typeface="Open Sans" panose="020B0606030504020204" pitchFamily="34" charset="0"/>
                </a:rPr>
                <a:t>Kopras</a:t>
              </a:r>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motoryzacja</a:t>
              </a:r>
            </a:p>
            <a:p>
              <a:pPr marL="342900" indent="-342900">
                <a:buFontTx/>
                <a:buChar char="-"/>
              </a:pPr>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w pomieszczeniu, ściana, ubrania, osoba&#10;&#10;Opis wygenerowany automatycznie">
            <a:extLst>
              <a:ext uri="{FF2B5EF4-FFF2-40B4-BE49-F238E27FC236}">
                <a16:creationId xmlns:a16="http://schemas.microsoft.com/office/drawing/2014/main" id="{8611424D-9C30-36A8-3942-E150A00EDAED}"/>
              </a:ext>
            </a:extLst>
          </p:cNvPr>
          <p:cNvPicPr>
            <a:picLocks noChangeAspect="1"/>
          </p:cNvPicPr>
          <p:nvPr/>
        </p:nvPicPr>
        <p:blipFill rotWithShape="1">
          <a:blip r:embed="rId7">
            <a:extLst>
              <a:ext uri="{28A0092B-C50C-407E-A947-70E740481C1C}">
                <a14:useLocalDpi xmlns:a14="http://schemas.microsoft.com/office/drawing/2010/main" val="0"/>
              </a:ext>
            </a:extLst>
          </a:blip>
          <a:srcRect l="7500" r="3107"/>
          <a:stretch/>
        </p:blipFill>
        <p:spPr>
          <a:xfrm>
            <a:off x="3048000" y="1112800"/>
            <a:ext cx="6621568" cy="4798263"/>
          </a:xfrm>
          <a:prstGeom prst="rect">
            <a:avLst/>
          </a:prstGeom>
        </p:spPr>
      </p:pic>
    </p:spTree>
    <p:extLst>
      <p:ext uri="{BB962C8B-B14F-4D97-AF65-F5344CB8AC3E}">
        <p14:creationId xmlns:p14="http://schemas.microsoft.com/office/powerpoint/2010/main" val="236749877"/>
      </p:ext>
    </p:extLst>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5096441"/>
            <a:chOff x="0" y="66675"/>
            <a:chExt cx="5848335" cy="6795251"/>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5068052"/>
            </a:xfrm>
            <a:prstGeom prst="rect">
              <a:avLst/>
            </a:prstGeom>
          </p:spPr>
          <p:txBody>
            <a:bodyPr wrap="square" lIns="0" tIns="0" rIns="0" bIns="0" rtlCol="0" anchor="t">
              <a:spAutoFit/>
            </a:bodyPr>
            <a:lstStyle/>
            <a:p>
              <a:r>
                <a:rPr lang="pl-PL" sz="2500" b="1" spc="-59" dirty="0">
                  <a:solidFill>
                    <a:srgbClr val="144733"/>
                  </a:solidFill>
                  <a:latin typeface="League Gothic"/>
                </a:rPr>
                <a:t>2 spotkania kolekcjonerów:</a:t>
              </a:r>
            </a:p>
            <a:p>
              <a:endParaRPr lang="pl-PL" sz="2000" b="1" spc="-59" dirty="0">
                <a:solidFill>
                  <a:srgbClr val="144733"/>
                </a:solidFill>
                <a:latin typeface="League Gothic"/>
              </a:endParaRPr>
            </a:p>
            <a:p>
              <a:endParaRPr lang="pl-PL" sz="2000" dirty="0">
                <a:solidFill>
                  <a:srgbClr val="4A4A4A"/>
                </a:solidFill>
                <a:highlight>
                  <a:srgbClr val="FFFFFF"/>
                </a:highlight>
                <a:latin typeface="Open Sans" panose="020B0606030504020204" pitchFamily="34" charset="0"/>
              </a:endParaRPr>
            </a:p>
            <a:p>
              <a:r>
                <a:rPr lang="pl-PL" sz="2000" dirty="0">
                  <a:solidFill>
                    <a:srgbClr val="4A4A4A"/>
                  </a:solidFill>
                  <a:highlight>
                    <a:srgbClr val="FFFFFF"/>
                  </a:highlight>
                  <a:latin typeface="Open Sans" panose="020B0606030504020204" pitchFamily="34" charset="0"/>
                </a:rPr>
                <a:t>Henryk Ratajczak</a:t>
              </a:r>
            </a:p>
            <a:p>
              <a:r>
                <a:rPr lang="pl-PL" sz="2000" dirty="0">
                  <a:solidFill>
                    <a:srgbClr val="4A4A4A"/>
                  </a:solidFill>
                  <a:highlight>
                    <a:srgbClr val="FFFFFF"/>
                  </a:highlight>
                  <a:latin typeface="Open Sans" panose="020B0606030504020204" pitchFamily="34" charset="0"/>
                </a:rPr>
                <a:t>stare radioodbiorniki i urządzenia odtwarzające muzykę </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tekst, osoba, ubrania, w pomieszczeniu&#10;&#10;Opis wygenerowany automatycznie">
            <a:extLst>
              <a:ext uri="{FF2B5EF4-FFF2-40B4-BE49-F238E27FC236}">
                <a16:creationId xmlns:a16="http://schemas.microsoft.com/office/drawing/2014/main" id="{6C03FBEF-5387-F67C-B302-035B76CFA242}"/>
              </a:ext>
            </a:extLst>
          </p:cNvPr>
          <p:cNvPicPr>
            <a:picLocks noChangeAspect="1"/>
          </p:cNvPicPr>
          <p:nvPr/>
        </p:nvPicPr>
        <p:blipFill rotWithShape="1">
          <a:blip r:embed="rId7">
            <a:extLst>
              <a:ext uri="{28A0092B-C50C-407E-A947-70E740481C1C}">
                <a14:useLocalDpi xmlns:a14="http://schemas.microsoft.com/office/drawing/2010/main" val="0"/>
              </a:ext>
            </a:extLst>
          </a:blip>
          <a:srcRect l="16648" t="2448" r="15219" b="-2448"/>
          <a:stretch/>
        </p:blipFill>
        <p:spPr>
          <a:xfrm>
            <a:off x="3832408" y="815465"/>
            <a:ext cx="5715000" cy="5592097"/>
          </a:xfrm>
          <a:prstGeom prst="rect">
            <a:avLst/>
          </a:prstGeom>
        </p:spPr>
      </p:pic>
    </p:spTree>
    <p:extLst>
      <p:ext uri="{BB962C8B-B14F-4D97-AF65-F5344CB8AC3E}">
        <p14:creationId xmlns:p14="http://schemas.microsoft.com/office/powerpoint/2010/main" val="1818525617"/>
      </p:ext>
    </p:extLst>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88390"/>
            <a:chOff x="0" y="66675"/>
            <a:chExt cx="5848335" cy="5051184"/>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323985"/>
            </a:xfrm>
            <a:prstGeom prst="rect">
              <a:avLst/>
            </a:prstGeom>
          </p:spPr>
          <p:txBody>
            <a:bodyPr wrap="square" lIns="0" tIns="0" rIns="0" bIns="0" rtlCol="0" anchor="t">
              <a:spAutoFit/>
            </a:bodyPr>
            <a:lstStyle/>
            <a:p>
              <a:r>
                <a:rPr lang="pl-PL" sz="2500" b="1" spc="-59" dirty="0">
                  <a:solidFill>
                    <a:srgbClr val="144733"/>
                  </a:solidFill>
                  <a:latin typeface="League Gothic"/>
                </a:rPr>
                <a:t>11 konkursów kulinarnych:</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Przekąski z gąski</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sp>
        <p:nvSpPr>
          <p:cNvPr id="11" name="Freeform 16">
            <a:extLst>
              <a:ext uri="{FF2B5EF4-FFF2-40B4-BE49-F238E27FC236}">
                <a16:creationId xmlns:a16="http://schemas.microsoft.com/office/drawing/2014/main" id="{A3731D0E-CD6C-1C9A-0458-C5ABAFE5CFC6}"/>
              </a:ext>
            </a:extLst>
          </p:cNvPr>
          <p:cNvSpPr/>
          <p:nvPr/>
        </p:nvSpPr>
        <p:spPr>
          <a:xfrm>
            <a:off x="3733800" y="1"/>
            <a:ext cx="6019800" cy="6477000"/>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t="-6751" r="-3549" b="-33363"/>
            </a:stretch>
          </a:blipFill>
        </p:spPr>
        <p:txBody>
          <a:bodyPr/>
          <a:lstStyle/>
          <a:p>
            <a:endParaRPr lang="pl-PL"/>
          </a:p>
        </p:txBody>
      </p:sp>
    </p:spTree>
    <p:extLst>
      <p:ext uri="{BB962C8B-B14F-4D97-AF65-F5344CB8AC3E}">
        <p14:creationId xmlns:p14="http://schemas.microsoft.com/office/powerpoint/2010/main" val="3019685704"/>
      </p:ext>
    </p:extLst>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88390"/>
            <a:chOff x="0" y="66675"/>
            <a:chExt cx="5848335" cy="5051184"/>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323985"/>
            </a:xfrm>
            <a:prstGeom prst="rect">
              <a:avLst/>
            </a:prstGeom>
          </p:spPr>
          <p:txBody>
            <a:bodyPr wrap="square" lIns="0" tIns="0" rIns="0" bIns="0" rtlCol="0" anchor="t">
              <a:spAutoFit/>
            </a:bodyPr>
            <a:lstStyle/>
            <a:p>
              <a:r>
                <a:rPr lang="pl-PL" sz="2500" b="1" spc="-59" dirty="0">
                  <a:solidFill>
                    <a:srgbClr val="144733"/>
                  </a:solidFill>
                  <a:latin typeface="League Gothic"/>
                </a:rPr>
                <a:t>11 konkursów kulinarnych:</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Na Wigilijnym Stole 2023</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w pomieszczeniu, posiłek, jedzenie, osoba&#10;&#10;Opis wygenerowany automatycznie">
            <a:extLst>
              <a:ext uri="{FF2B5EF4-FFF2-40B4-BE49-F238E27FC236}">
                <a16:creationId xmlns:a16="http://schemas.microsoft.com/office/drawing/2014/main" id="{82493148-C774-42A8-7D0B-E1AFFBA62F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238"/>
          <a:stretch/>
        </p:blipFill>
        <p:spPr>
          <a:xfrm>
            <a:off x="5181600" y="-1"/>
            <a:ext cx="4625638" cy="6471109"/>
          </a:xfrm>
          <a:prstGeom prst="rect">
            <a:avLst/>
          </a:prstGeom>
        </p:spPr>
      </p:pic>
    </p:spTree>
    <p:extLst>
      <p:ext uri="{BB962C8B-B14F-4D97-AF65-F5344CB8AC3E}">
        <p14:creationId xmlns:p14="http://schemas.microsoft.com/office/powerpoint/2010/main" val="651071240"/>
      </p:ext>
    </p:extLst>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88390"/>
            <a:chOff x="0" y="66675"/>
            <a:chExt cx="5848335" cy="5051184"/>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323985"/>
            </a:xfrm>
            <a:prstGeom prst="rect">
              <a:avLst/>
            </a:prstGeom>
          </p:spPr>
          <p:txBody>
            <a:bodyPr wrap="square" lIns="0" tIns="0" rIns="0" bIns="0" rtlCol="0" anchor="t">
              <a:spAutoFit/>
            </a:bodyPr>
            <a:lstStyle/>
            <a:p>
              <a:r>
                <a:rPr lang="pl-PL" sz="2500" b="1" spc="-59" dirty="0">
                  <a:solidFill>
                    <a:srgbClr val="144733"/>
                  </a:solidFill>
                  <a:latin typeface="League Gothic"/>
                </a:rPr>
                <a:t>11 konkursów kulinarnych:</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Na Wielkanocnym Stole 2024</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tekst, w pomieszczeniu, ściana, stół&#10;&#10;Opis wygenerowany automatycznie">
            <a:extLst>
              <a:ext uri="{FF2B5EF4-FFF2-40B4-BE49-F238E27FC236}">
                <a16:creationId xmlns:a16="http://schemas.microsoft.com/office/drawing/2014/main" id="{25928F26-8986-5C72-0313-CE620B84699B}"/>
              </a:ext>
            </a:extLst>
          </p:cNvPr>
          <p:cNvPicPr>
            <a:picLocks noChangeAspect="1"/>
          </p:cNvPicPr>
          <p:nvPr/>
        </p:nvPicPr>
        <p:blipFill rotWithShape="1">
          <a:blip r:embed="rId7">
            <a:extLst>
              <a:ext uri="{28A0092B-C50C-407E-A947-70E740481C1C}">
                <a14:useLocalDpi xmlns:a14="http://schemas.microsoft.com/office/drawing/2010/main" val="0"/>
              </a:ext>
            </a:extLst>
          </a:blip>
          <a:srcRect l="8064" r="22769"/>
          <a:stretch/>
        </p:blipFill>
        <p:spPr>
          <a:xfrm>
            <a:off x="3708971" y="0"/>
            <a:ext cx="6044629" cy="6554268"/>
          </a:xfrm>
          <a:prstGeom prst="rect">
            <a:avLst/>
          </a:prstGeom>
        </p:spPr>
      </p:pic>
    </p:spTree>
    <p:extLst>
      <p:ext uri="{BB962C8B-B14F-4D97-AF65-F5344CB8AC3E}">
        <p14:creationId xmlns:p14="http://schemas.microsoft.com/office/powerpoint/2010/main" val="1815621479"/>
      </p:ext>
    </p:extLst>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308250" y="2006058"/>
            <a:ext cx="3076081" cy="1384995"/>
          </a:xfrm>
          <a:prstGeom prst="rect">
            <a:avLst/>
          </a:prstGeom>
        </p:spPr>
        <p:txBody>
          <a:bodyPr wrap="square" lIns="0" tIns="0" rIns="0" bIns="0" rtlCol="0" anchor="t">
            <a:spAutoFit/>
          </a:bodyPr>
          <a:lstStyle/>
          <a:p>
            <a:r>
              <a:rPr lang="pl-PL" sz="3000" b="1" spc="-59" dirty="0">
                <a:solidFill>
                  <a:srgbClr val="144733"/>
                </a:solidFill>
                <a:latin typeface="League Gothic"/>
              </a:rPr>
              <a:t>Kampanie edukacyjne</a:t>
            </a:r>
          </a:p>
          <a:p>
            <a:r>
              <a:rPr lang="pl-PL" sz="3000" b="1" spc="-59" dirty="0">
                <a:solidFill>
                  <a:srgbClr val="144733"/>
                </a:solidFill>
                <a:latin typeface="League Gothic"/>
              </a:rPr>
              <a:t>w ramach działania Centrum Dziedzictwa</a:t>
            </a:r>
            <a:endPar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pole tekstowe 20">
            <a:extLst>
              <a:ext uri="{FF2B5EF4-FFF2-40B4-BE49-F238E27FC236}">
                <a16:creationId xmlns:a16="http://schemas.microsoft.com/office/drawing/2014/main" id="{C8C0FD41-2D41-133C-5C03-B3FB532A43F0}"/>
              </a:ext>
            </a:extLst>
          </p:cNvPr>
          <p:cNvSpPr txBox="1"/>
          <p:nvPr/>
        </p:nvSpPr>
        <p:spPr>
          <a:xfrm>
            <a:off x="219499" y="3521864"/>
            <a:ext cx="3609481" cy="2308324"/>
          </a:xfrm>
          <a:prstGeom prst="rect">
            <a:avLst/>
          </a:prstGeom>
          <a:noFill/>
        </p:spPr>
        <p:txBody>
          <a:bodyPr wrap="square">
            <a:spAutoFit/>
          </a:bodyPr>
          <a:lstStyle/>
          <a:p>
            <a:r>
              <a:rPr lang="pl-PL" dirty="0">
                <a:latin typeface="Open Sans" panose="020B0606030504020204" pitchFamily="34" charset="0"/>
                <a:ea typeface="Open Sans" panose="020B0606030504020204" pitchFamily="34" charset="0"/>
                <a:cs typeface="Open Sans" panose="020B0606030504020204" pitchFamily="34" charset="0"/>
              </a:rPr>
              <a:t>m.in. PROJEKT EDUKACYJNY Dziedzictwo kulinarne Wielkopolski – produkty wpisane na listę produktów tradycyjnych prowadzoną przez Ministerstwo Rolnictwa i Rozwoju Wsi w woj. wielkopolskim</a:t>
            </a:r>
          </a:p>
        </p:txBody>
      </p:sp>
      <p:pic>
        <p:nvPicPr>
          <p:cNvPr id="27" name="Obraz 26" descr="Obraz zawierający tekst, Akcesoria modowe, moda, sztuka&#10;&#10;Opis wygenerowany automatycznie">
            <a:extLst>
              <a:ext uri="{FF2B5EF4-FFF2-40B4-BE49-F238E27FC236}">
                <a16:creationId xmlns:a16="http://schemas.microsoft.com/office/drawing/2014/main" id="{1E8D6F1F-EA3F-FDAE-7219-F3DFA9B551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3859" y="241194"/>
            <a:ext cx="4960242" cy="3301661"/>
          </a:xfrm>
          <a:prstGeom prst="rect">
            <a:avLst/>
          </a:prstGeom>
        </p:spPr>
      </p:pic>
      <p:pic>
        <p:nvPicPr>
          <p:cNvPr id="29" name="Obraz 28" descr="Obraz zawierający tekst, ryż, Ryż jaśminowy, Biały ryż&#10;&#10;Opis wygenerowany automatycznie">
            <a:extLst>
              <a:ext uri="{FF2B5EF4-FFF2-40B4-BE49-F238E27FC236}">
                <a16:creationId xmlns:a16="http://schemas.microsoft.com/office/drawing/2014/main" id="{34B290CA-573E-3D03-5314-80C90A4ABA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3859" y="3743443"/>
            <a:ext cx="2523451" cy="2523451"/>
          </a:xfrm>
          <a:prstGeom prst="rect">
            <a:avLst/>
          </a:prstGeom>
        </p:spPr>
      </p:pic>
      <p:pic>
        <p:nvPicPr>
          <p:cNvPr id="31" name="Obraz 30" descr="Obraz zawierający tekst, jedzenie, przepis kulinarny, Przekąska&#10;&#10;Opis wygenerowany automatycznie">
            <a:extLst>
              <a:ext uri="{FF2B5EF4-FFF2-40B4-BE49-F238E27FC236}">
                <a16:creationId xmlns:a16="http://schemas.microsoft.com/office/drawing/2014/main" id="{B855FC09-6278-8AF0-A602-268BC6785D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9939" y="3738039"/>
            <a:ext cx="2434162" cy="2434162"/>
          </a:xfrm>
          <a:prstGeom prst="rect">
            <a:avLst/>
          </a:prstGeom>
        </p:spPr>
      </p:pic>
    </p:spTree>
    <p:extLst>
      <p:ext uri="{BB962C8B-B14F-4D97-AF65-F5344CB8AC3E}">
        <p14:creationId xmlns:p14="http://schemas.microsoft.com/office/powerpoint/2010/main" val="3126912397"/>
      </p:ext>
    </p:extLst>
  </p:cSld>
  <p:clrMapOvr>
    <a:masterClrMapping/>
  </p:clrMapOvr>
  <p:transition>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4090382" cy="3788390"/>
            <a:chOff x="0" y="66675"/>
            <a:chExt cx="5848335" cy="5051184"/>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323985"/>
            </a:xfrm>
            <a:prstGeom prst="rect">
              <a:avLst/>
            </a:prstGeom>
          </p:spPr>
          <p:txBody>
            <a:bodyPr wrap="square" lIns="0" tIns="0" rIns="0" bIns="0" rtlCol="0" anchor="t">
              <a:spAutoFit/>
            </a:bodyPr>
            <a:lstStyle/>
            <a:p>
              <a:r>
                <a:rPr lang="pl-PL" sz="2500" b="1" spc="-59" dirty="0">
                  <a:solidFill>
                    <a:srgbClr val="144733"/>
                  </a:solidFill>
                  <a:latin typeface="League Gothic"/>
                </a:rPr>
                <a:t>11 konkursów kulinarnych:</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Smak Chleba 2024</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osoba, ubrania, Wypieki, w pomieszczeniu&#10;&#10;Opis wygenerowany automatycznie">
            <a:extLst>
              <a:ext uri="{FF2B5EF4-FFF2-40B4-BE49-F238E27FC236}">
                <a16:creationId xmlns:a16="http://schemas.microsoft.com/office/drawing/2014/main" id="{DFBBA6DB-BCB9-210D-8C92-DE500F647265}"/>
              </a:ext>
            </a:extLst>
          </p:cNvPr>
          <p:cNvPicPr>
            <a:picLocks noChangeAspect="1"/>
          </p:cNvPicPr>
          <p:nvPr/>
        </p:nvPicPr>
        <p:blipFill rotWithShape="1">
          <a:blip r:embed="rId7">
            <a:extLst>
              <a:ext uri="{28A0092B-C50C-407E-A947-70E740481C1C}">
                <a14:useLocalDpi xmlns:a14="http://schemas.microsoft.com/office/drawing/2010/main" val="0"/>
              </a:ext>
            </a:extLst>
          </a:blip>
          <a:srcRect l="1562" r="10937"/>
          <a:stretch/>
        </p:blipFill>
        <p:spPr>
          <a:xfrm>
            <a:off x="2971800" y="946150"/>
            <a:ext cx="6571989" cy="4997450"/>
          </a:xfrm>
          <a:prstGeom prst="rect">
            <a:avLst/>
          </a:prstGeom>
        </p:spPr>
      </p:pic>
    </p:spTree>
    <p:extLst>
      <p:ext uri="{BB962C8B-B14F-4D97-AF65-F5344CB8AC3E}">
        <p14:creationId xmlns:p14="http://schemas.microsoft.com/office/powerpoint/2010/main" val="512709251"/>
      </p:ext>
    </p:extLst>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0" y="533400"/>
            <a:ext cx="3659459" cy="4096167"/>
            <a:chOff x="-2" y="66675"/>
            <a:chExt cx="6683326" cy="546155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2" y="1793874"/>
              <a:ext cx="6683326" cy="3734354"/>
            </a:xfrm>
            <a:prstGeom prst="rect">
              <a:avLst/>
            </a:prstGeom>
          </p:spPr>
          <p:txBody>
            <a:bodyPr wrap="square" lIns="0" tIns="0" rIns="0" bIns="0" rtlCol="0" anchor="t">
              <a:spAutoFit/>
            </a:bodyPr>
            <a:lstStyle/>
            <a:p>
              <a:r>
                <a:rPr lang="pl-PL" sz="2500" b="1" spc="-59" dirty="0">
                  <a:solidFill>
                    <a:srgbClr val="144733"/>
                  </a:solidFill>
                  <a:latin typeface="League Gothic"/>
                </a:rPr>
                <a:t>3 warsztaty kulinarne:</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dla dzieci i młodzieży z powiatu poznańskiego</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sp>
        <p:nvSpPr>
          <p:cNvPr id="11" name="Freeform 16">
            <a:extLst>
              <a:ext uri="{FF2B5EF4-FFF2-40B4-BE49-F238E27FC236}">
                <a16:creationId xmlns:a16="http://schemas.microsoft.com/office/drawing/2014/main" id="{78BBD18A-2167-FD6F-1D1D-CDEEA91AC69F}"/>
              </a:ext>
            </a:extLst>
          </p:cNvPr>
          <p:cNvSpPr/>
          <p:nvPr/>
        </p:nvSpPr>
        <p:spPr>
          <a:xfrm>
            <a:off x="4267200" y="1"/>
            <a:ext cx="5486400" cy="6400799"/>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l="-35006" t="1" r="-31276" b="-10080"/>
            </a:stretch>
          </a:blipFill>
        </p:spPr>
        <p:txBody>
          <a:bodyPr/>
          <a:lstStyle/>
          <a:p>
            <a:endParaRPr lang="pl-PL"/>
          </a:p>
        </p:txBody>
      </p:sp>
    </p:spTree>
    <p:extLst>
      <p:ext uri="{BB962C8B-B14F-4D97-AF65-F5344CB8AC3E}">
        <p14:creationId xmlns:p14="http://schemas.microsoft.com/office/powerpoint/2010/main" val="664290935"/>
      </p:ext>
    </p:extLst>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5250329"/>
            <a:chOff x="0" y="66675"/>
            <a:chExt cx="5848335" cy="7000435"/>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5273236"/>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Dzień Otwarty Ślubny</a:t>
              </a:r>
            </a:p>
            <a:p>
              <a:r>
                <a:rPr lang="pl-PL" sz="2000" dirty="0">
                  <a:solidFill>
                    <a:srgbClr val="4A4A4A"/>
                  </a:solidFill>
                  <a:highlight>
                    <a:srgbClr val="FFFFFF"/>
                  </a:highlight>
                  <a:latin typeface="Open Sans" panose="020B0606030504020204" pitchFamily="34" charset="0"/>
                </a:rPr>
                <a:t>i Okolicznościowy</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03.02.2024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ściana, w pomieszczeniu, Układanie kwiatów, obrus&#10;&#10;Opis wygenerowany automatycznie">
            <a:extLst>
              <a:ext uri="{FF2B5EF4-FFF2-40B4-BE49-F238E27FC236}">
                <a16:creationId xmlns:a16="http://schemas.microsoft.com/office/drawing/2014/main" id="{13435338-D760-9B61-1BC2-3457C93333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94" r="13281"/>
          <a:stretch/>
        </p:blipFill>
        <p:spPr>
          <a:xfrm>
            <a:off x="3505200" y="1000245"/>
            <a:ext cx="6135350" cy="5227318"/>
          </a:xfrm>
          <a:prstGeom prst="rect">
            <a:avLst/>
          </a:prstGeom>
        </p:spPr>
      </p:pic>
    </p:spTree>
    <p:extLst>
      <p:ext uri="{BB962C8B-B14F-4D97-AF65-F5344CB8AC3E}">
        <p14:creationId xmlns:p14="http://schemas.microsoft.com/office/powerpoint/2010/main" val="3223282631"/>
      </p:ext>
    </p:extLst>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4942552"/>
            <a:chOff x="0" y="66675"/>
            <a:chExt cx="5848335" cy="6590066"/>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862867"/>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Wizyty studyjne</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ubrania, osoba, w pomieszczeniu, kobieta&#10;&#10;Opis wygenerowany automatycznie">
            <a:extLst>
              <a:ext uri="{FF2B5EF4-FFF2-40B4-BE49-F238E27FC236}">
                <a16:creationId xmlns:a16="http://schemas.microsoft.com/office/drawing/2014/main" id="{BF88F65B-4333-1E86-5A32-0621C8D1E2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444" y="1185019"/>
            <a:ext cx="6242266" cy="4155009"/>
          </a:xfrm>
          <a:prstGeom prst="rect">
            <a:avLst/>
          </a:prstGeom>
        </p:spPr>
      </p:pic>
    </p:spTree>
    <p:extLst>
      <p:ext uri="{BB962C8B-B14F-4D97-AF65-F5344CB8AC3E}">
        <p14:creationId xmlns:p14="http://schemas.microsoft.com/office/powerpoint/2010/main" val="89146917"/>
      </p:ext>
    </p:extLst>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5250329"/>
            <a:chOff x="0" y="66675"/>
            <a:chExt cx="5848335" cy="7000435"/>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5273236"/>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Rajdy pieszy, rowerowy, samochodowy</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na wolnym powietrzu, ubrania, osoba, grupa&#10;&#10;Opis wygenerowany automatycznie">
            <a:extLst>
              <a:ext uri="{FF2B5EF4-FFF2-40B4-BE49-F238E27FC236}">
                <a16:creationId xmlns:a16="http://schemas.microsoft.com/office/drawing/2014/main" id="{54F39F2E-B001-583A-3820-11F6F08B03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8102" y="1368972"/>
            <a:ext cx="6291823" cy="4187995"/>
          </a:xfrm>
          <a:prstGeom prst="rect">
            <a:avLst/>
          </a:prstGeom>
        </p:spPr>
      </p:pic>
    </p:spTree>
    <p:extLst>
      <p:ext uri="{BB962C8B-B14F-4D97-AF65-F5344CB8AC3E}">
        <p14:creationId xmlns:p14="http://schemas.microsoft.com/office/powerpoint/2010/main" val="1357033312"/>
      </p:ext>
    </p:extLst>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5865882"/>
            <a:chOff x="0" y="66675"/>
            <a:chExt cx="5848335" cy="782117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6093973"/>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Wykłady i prezentacje, m.in. w ramach Europejskich Dni Dziedzictwa</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9" name="Obraz 18" descr="Obraz zawierający tekst, w pomieszczeniu, ściana, meble&#10;&#10;Opis wygenerowany automatycznie">
            <a:extLst>
              <a:ext uri="{FF2B5EF4-FFF2-40B4-BE49-F238E27FC236}">
                <a16:creationId xmlns:a16="http://schemas.microsoft.com/office/drawing/2014/main" id="{00C9E3D5-CEAB-5855-EB09-CFFC32C52ECF}"/>
              </a:ext>
            </a:extLst>
          </p:cNvPr>
          <p:cNvPicPr>
            <a:picLocks noChangeAspect="1"/>
          </p:cNvPicPr>
          <p:nvPr/>
        </p:nvPicPr>
        <p:blipFill rotWithShape="1">
          <a:blip r:embed="rId7">
            <a:extLst>
              <a:ext uri="{28A0092B-C50C-407E-A947-70E740481C1C}">
                <a14:useLocalDpi xmlns:a14="http://schemas.microsoft.com/office/drawing/2010/main" val="0"/>
              </a:ext>
            </a:extLst>
          </a:blip>
          <a:srcRect l="37500" r="2344"/>
          <a:stretch/>
        </p:blipFill>
        <p:spPr>
          <a:xfrm>
            <a:off x="4648200" y="0"/>
            <a:ext cx="5170119" cy="6445863"/>
          </a:xfrm>
          <a:prstGeom prst="rect">
            <a:avLst/>
          </a:prstGeom>
        </p:spPr>
      </p:pic>
    </p:spTree>
    <p:extLst>
      <p:ext uri="{BB962C8B-B14F-4D97-AF65-F5344CB8AC3E}">
        <p14:creationId xmlns:p14="http://schemas.microsoft.com/office/powerpoint/2010/main" val="2383684631"/>
      </p:ext>
    </p:extLst>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6173659"/>
            <a:chOff x="0" y="66675"/>
            <a:chExt cx="5848335" cy="8231541"/>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6504342"/>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Akcje związane z promocją szlaku kulinarnego, np. alejki szlakowe na imprezach plenerowych</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na wolnym powietrzu, niebo, ubrania, osoba&#10;&#10;Opis wygenerowany automatycznie">
            <a:extLst>
              <a:ext uri="{FF2B5EF4-FFF2-40B4-BE49-F238E27FC236}">
                <a16:creationId xmlns:a16="http://schemas.microsoft.com/office/drawing/2014/main" id="{62C3EA35-558D-A855-654E-B8530F8A8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9495" y="1195286"/>
            <a:ext cx="6202634" cy="4127013"/>
          </a:xfrm>
          <a:prstGeom prst="rect">
            <a:avLst/>
          </a:prstGeom>
        </p:spPr>
      </p:pic>
    </p:spTree>
    <p:extLst>
      <p:ext uri="{BB962C8B-B14F-4D97-AF65-F5344CB8AC3E}">
        <p14:creationId xmlns:p14="http://schemas.microsoft.com/office/powerpoint/2010/main" val="3555207126"/>
      </p:ext>
    </p:extLst>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4942552"/>
            <a:chOff x="0" y="66675"/>
            <a:chExt cx="5848335" cy="6590066"/>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4862867"/>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Film Drobiowe Love</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osoba, ubrania, człowiek, na wolnym powietrzu&#10;&#10;Opis wygenerowany automatycznie">
            <a:extLst>
              <a:ext uri="{FF2B5EF4-FFF2-40B4-BE49-F238E27FC236}">
                <a16:creationId xmlns:a16="http://schemas.microsoft.com/office/drawing/2014/main" id="{2E46707B-13D6-C285-A184-95CAF5260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1058" y="1371600"/>
            <a:ext cx="6209038" cy="3906520"/>
          </a:xfrm>
          <a:prstGeom prst="rect">
            <a:avLst/>
          </a:prstGeom>
        </p:spPr>
      </p:pic>
    </p:spTree>
    <p:extLst>
      <p:ext uri="{BB962C8B-B14F-4D97-AF65-F5344CB8AC3E}">
        <p14:creationId xmlns:p14="http://schemas.microsoft.com/office/powerpoint/2010/main" val="2020637411"/>
      </p:ext>
    </p:extLst>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7404765"/>
            <a:chOff x="0" y="66675"/>
            <a:chExt cx="5848335" cy="9873015"/>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8145816"/>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udział w kapitule konkursowej ogólnopolskiego konkursu kulinarnego dla kół gospodyń wiejskich „Bitwa Regionów 2024”</a:t>
              </a: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ubrania, osoba, człowiek, Ludzka twarz&#10;&#10;Opis wygenerowany automatycznie">
            <a:extLst>
              <a:ext uri="{FF2B5EF4-FFF2-40B4-BE49-F238E27FC236}">
                <a16:creationId xmlns:a16="http://schemas.microsoft.com/office/drawing/2014/main" id="{3C1CFC4F-8C2F-39C2-0AA8-7235A6E53F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197"/>
          <a:stretch/>
        </p:blipFill>
        <p:spPr>
          <a:xfrm>
            <a:off x="3468773" y="-28190"/>
            <a:ext cx="6284827" cy="3482828"/>
          </a:xfrm>
          <a:prstGeom prst="rect">
            <a:avLst/>
          </a:prstGeom>
        </p:spPr>
      </p:pic>
      <p:pic>
        <p:nvPicPr>
          <p:cNvPr id="19" name="Obraz 18" descr="Obraz zawierający jedzenie, posiłek, Kuchnia, danie&#10;&#10;Opis wygenerowany automatycznie">
            <a:extLst>
              <a:ext uri="{FF2B5EF4-FFF2-40B4-BE49-F238E27FC236}">
                <a16:creationId xmlns:a16="http://schemas.microsoft.com/office/drawing/2014/main" id="{2F4440CB-1ED7-48DB-6D62-18BF22BE53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7" b="11494"/>
          <a:stretch/>
        </p:blipFill>
        <p:spPr>
          <a:xfrm>
            <a:off x="3468415" y="3536871"/>
            <a:ext cx="6284828" cy="3135526"/>
          </a:xfrm>
          <a:prstGeom prst="rect">
            <a:avLst/>
          </a:prstGeom>
        </p:spPr>
      </p:pic>
    </p:spTree>
    <p:extLst>
      <p:ext uri="{BB962C8B-B14F-4D97-AF65-F5344CB8AC3E}">
        <p14:creationId xmlns:p14="http://schemas.microsoft.com/office/powerpoint/2010/main" val="1488407454"/>
      </p:ext>
    </p:extLst>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5558105"/>
            <a:chOff x="0" y="66675"/>
            <a:chExt cx="5848335" cy="7410803"/>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5683604"/>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organizacja Forum Regionalistów Wielkopolskich</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20-21.08.2024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2" name="Obraz 11" descr="Obraz zawierający ubrania, człowiek, osoba, meble&#10;&#10;Opis wygenerowany automatycznie">
            <a:extLst>
              <a:ext uri="{FF2B5EF4-FFF2-40B4-BE49-F238E27FC236}">
                <a16:creationId xmlns:a16="http://schemas.microsoft.com/office/drawing/2014/main" id="{1E341B74-D5B6-E272-56C9-D15E71AE85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4416" y="1164394"/>
            <a:ext cx="6404058" cy="4262701"/>
          </a:xfrm>
          <a:prstGeom prst="rect">
            <a:avLst/>
          </a:prstGeom>
        </p:spPr>
      </p:pic>
    </p:spTree>
    <p:extLst>
      <p:ext uri="{BB962C8B-B14F-4D97-AF65-F5344CB8AC3E}">
        <p14:creationId xmlns:p14="http://schemas.microsoft.com/office/powerpoint/2010/main" val="1889029328"/>
      </p:ext>
    </p:extLst>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sp>
        <p:nvSpPr>
          <p:cNvPr id="11" name="AutoShape 11"/>
          <p:cNvSpPr/>
          <p:nvPr/>
        </p:nvSpPr>
        <p:spPr>
          <a:xfrm>
            <a:off x="2178092" y="4788402"/>
            <a:ext cx="1318808" cy="0"/>
          </a:xfrm>
          <a:prstGeom prst="line">
            <a:avLst/>
          </a:prstGeom>
          <a:ln w="66675" cap="flat">
            <a:solidFill>
              <a:srgbClr val="144733"/>
            </a:solidFill>
            <a:prstDash val="solid"/>
            <a:headEnd type="none" w="sm" len="sm"/>
            <a:tailEnd type="none" w="sm" len="sm"/>
          </a:ln>
        </p:spPr>
        <p:txBody>
          <a:bodyPr/>
          <a:lstStyle/>
          <a:p>
            <a:endParaRPr lang="pl-PL"/>
          </a:p>
        </p:txBody>
      </p:sp>
      <p:grpSp>
        <p:nvGrpSpPr>
          <p:cNvPr id="12" name="Group 12"/>
          <p:cNvGrpSpPr/>
          <p:nvPr/>
        </p:nvGrpSpPr>
        <p:grpSpPr>
          <a:xfrm>
            <a:off x="194102" y="249049"/>
            <a:ext cx="3647831" cy="4572691"/>
            <a:chOff x="0" y="0"/>
            <a:chExt cx="4863774" cy="6096921"/>
          </a:xfrm>
        </p:grpSpPr>
        <p:sp>
          <p:nvSpPr>
            <p:cNvPr id="13" name="TextBox 13"/>
            <p:cNvSpPr txBox="1"/>
            <p:nvPr/>
          </p:nvSpPr>
          <p:spPr>
            <a:xfrm>
              <a:off x="0" y="66675"/>
              <a:ext cx="4680812" cy="1529120"/>
            </a:xfrm>
            <a:prstGeom prst="rect">
              <a:avLst/>
            </a:prstGeom>
          </p:spPr>
          <p:txBody>
            <a:bodyPr lIns="0" tIns="0" rIns="0" bIns="0" rtlCol="0" anchor="t">
              <a:spAutoFit/>
            </a:bodyPr>
            <a:lstStyle/>
            <a:p>
              <a:pPr>
                <a:lnSpc>
                  <a:spcPts val="4328"/>
                </a:lnSpc>
              </a:pPr>
              <a:r>
                <a:rPr lang="en-US" sz="4328">
                  <a:solidFill>
                    <a:srgbClr val="004023"/>
                  </a:solidFill>
                  <a:latin typeface="Ubuntu Bold"/>
                </a:rPr>
                <a:t>INSTYTUT SKRZYNKI</a:t>
              </a:r>
            </a:p>
          </p:txBody>
        </p:sp>
        <p:sp>
          <p:nvSpPr>
            <p:cNvPr id="14" name="TextBox 14"/>
            <p:cNvSpPr txBox="1"/>
            <p:nvPr/>
          </p:nvSpPr>
          <p:spPr>
            <a:xfrm>
              <a:off x="0" y="1952382"/>
              <a:ext cx="2180355" cy="373592"/>
            </a:xfrm>
            <a:prstGeom prst="rect">
              <a:avLst/>
            </a:prstGeom>
          </p:spPr>
          <p:txBody>
            <a:bodyPr lIns="0" tIns="0" rIns="0" bIns="0" rtlCol="0" anchor="t">
              <a:spAutoFit/>
            </a:bodyPr>
            <a:lstStyle/>
            <a:p>
              <a:pPr>
                <a:lnSpc>
                  <a:spcPts val="1900"/>
                </a:lnSpc>
              </a:pPr>
              <a:r>
                <a:rPr lang="en-US" sz="2000">
                  <a:solidFill>
                    <a:srgbClr val="144733"/>
                  </a:solidFill>
                  <a:latin typeface="Roboto Condensed Bold"/>
                </a:rPr>
                <a:t>główne zadania</a:t>
              </a:r>
            </a:p>
          </p:txBody>
        </p:sp>
        <p:sp>
          <p:nvSpPr>
            <p:cNvPr id="15" name="AutoShape 15"/>
            <p:cNvSpPr/>
            <p:nvPr/>
          </p:nvSpPr>
          <p:spPr>
            <a:xfrm>
              <a:off x="25400" y="6052471"/>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6" name="AutoShape 16"/>
            <p:cNvSpPr/>
            <p:nvPr/>
          </p:nvSpPr>
          <p:spPr>
            <a:xfrm>
              <a:off x="2179911" y="2194740"/>
              <a:ext cx="2223820" cy="0"/>
            </a:xfrm>
            <a:prstGeom prst="line">
              <a:avLst/>
            </a:prstGeom>
            <a:ln w="88900" cap="flat">
              <a:solidFill>
                <a:srgbClr val="144733"/>
              </a:solidFill>
              <a:prstDash val="solid"/>
              <a:headEnd type="none" w="sm" len="sm"/>
              <a:tailEnd type="none" w="sm" len="sm"/>
            </a:ln>
          </p:spPr>
          <p:txBody>
            <a:bodyPr/>
            <a:lstStyle/>
            <a:p>
              <a:endParaRPr lang="pl-PL"/>
            </a:p>
          </p:txBody>
        </p:sp>
        <p:sp>
          <p:nvSpPr>
            <p:cNvPr id="17" name="TextBox 17"/>
            <p:cNvSpPr txBox="1"/>
            <p:nvPr/>
          </p:nvSpPr>
          <p:spPr>
            <a:xfrm>
              <a:off x="25400" y="2878846"/>
              <a:ext cx="4838374" cy="2614083"/>
            </a:xfrm>
            <a:prstGeom prst="rect">
              <a:avLst/>
            </a:prstGeom>
          </p:spPr>
          <p:txBody>
            <a:bodyPr lIns="0" tIns="0" rIns="0" bIns="0" rtlCol="0" anchor="t">
              <a:spAutoFit/>
            </a:bodyPr>
            <a:lstStyle/>
            <a:p>
              <a:pPr>
                <a:lnSpc>
                  <a:spcPts val="3799"/>
                </a:lnSpc>
              </a:pPr>
              <a:r>
                <a:rPr lang="en-US" sz="3999" spc="-59">
                  <a:solidFill>
                    <a:srgbClr val="144733"/>
                  </a:solidFill>
                  <a:latin typeface="League Gothic"/>
                </a:rPr>
                <a:t>PROWADZENIE </a:t>
              </a:r>
            </a:p>
            <a:p>
              <a:pPr>
                <a:lnSpc>
                  <a:spcPts val="3799"/>
                </a:lnSpc>
              </a:pPr>
              <a:r>
                <a:rPr lang="en-US" sz="3999" spc="-59">
                  <a:solidFill>
                    <a:srgbClr val="144733"/>
                  </a:solidFill>
                  <a:latin typeface="League Gothic"/>
                </a:rPr>
                <a:t>SZLAKU KULINARNEGO</a:t>
              </a:r>
            </a:p>
            <a:p>
              <a:pPr>
                <a:lnSpc>
                  <a:spcPts val="3799"/>
                </a:lnSpc>
              </a:pPr>
              <a:r>
                <a:rPr lang="en-US" sz="3999" spc="-59">
                  <a:solidFill>
                    <a:srgbClr val="144733"/>
                  </a:solidFill>
                  <a:latin typeface="League Gothic"/>
                </a:rPr>
                <a:t>“SMAKI POWIATU POZNAŃSKIEGO”</a:t>
              </a:r>
            </a:p>
          </p:txBody>
        </p:sp>
      </p:grpSp>
      <p:sp>
        <p:nvSpPr>
          <p:cNvPr id="18" name="Freeform 18"/>
          <p:cNvSpPr/>
          <p:nvPr/>
        </p:nvSpPr>
        <p:spPr>
          <a:xfrm>
            <a:off x="3704711" y="9525"/>
            <a:ext cx="6048889" cy="6705491"/>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l="-66806" r="-30094"/>
            </a:stretch>
          </a:blipFill>
        </p:spPr>
        <p:txBody>
          <a:bodyPr/>
          <a:lstStyle/>
          <a:p>
            <a:endParaRPr lang="pl-PL"/>
          </a:p>
        </p:txBody>
      </p:sp>
    </p:spTree>
  </p:cSld>
  <p:clrMapOvr>
    <a:masterClrMapping/>
  </p:clrMapOvr>
  <p:transition>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5865882"/>
            <a:chOff x="0" y="66675"/>
            <a:chExt cx="5848335" cy="7821172"/>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6093973"/>
            </a:xfrm>
            <a:prstGeom prst="rect">
              <a:avLst/>
            </a:prstGeom>
          </p:spPr>
          <p:txBody>
            <a:bodyPr wrap="square" lIns="0" tIns="0" rIns="0" bIns="0" rtlCol="0" anchor="t">
              <a:spAutoFit/>
            </a:bodyPr>
            <a:lstStyle/>
            <a:p>
              <a:r>
                <a:rPr lang="pl-PL" sz="2500" b="1" spc="-59" dirty="0">
                  <a:solidFill>
                    <a:srgbClr val="144733"/>
                  </a:solidFill>
                  <a:latin typeface="League Gothic"/>
                </a:rPr>
                <a:t>Ok. 40 innych działań statutowych, także z udziałem różnych grup wiekowych i zawodowych, w tym:</a:t>
              </a:r>
            </a:p>
            <a:p>
              <a:endParaRPr lang="pl-PL" sz="2000" b="1" spc="-59" dirty="0">
                <a:solidFill>
                  <a:srgbClr val="144733"/>
                </a:solidFill>
                <a:latin typeface="League Gothic"/>
              </a:endParaRPr>
            </a:p>
            <a:p>
              <a:r>
                <a:rPr lang="pl-PL" sz="2000" dirty="0">
                  <a:solidFill>
                    <a:srgbClr val="4A4A4A"/>
                  </a:solidFill>
                  <a:highlight>
                    <a:srgbClr val="FFFFFF"/>
                  </a:highlight>
                  <a:latin typeface="Open Sans" panose="020B0606030504020204" pitchFamily="34" charset="0"/>
                </a:rPr>
                <a:t>organizacja I Międzynarodowego Pleneru Malarskiego „Za oknami Skrzynek”</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5" name="Obraz 14" descr="Obraz zawierający ściana, w pomieszczeniu, statyw, ramka na zdjęcia&#10;&#10;Opis wygenerowany automatycznie">
            <a:extLst>
              <a:ext uri="{FF2B5EF4-FFF2-40B4-BE49-F238E27FC236}">
                <a16:creationId xmlns:a16="http://schemas.microsoft.com/office/drawing/2014/main" id="{A707E7D2-D2FD-5587-CE94-F9C9C1FEC4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8589" y="1102787"/>
            <a:ext cx="6093976" cy="4570482"/>
          </a:xfrm>
          <a:prstGeom prst="rect">
            <a:avLst/>
          </a:prstGeom>
        </p:spPr>
      </p:pic>
    </p:spTree>
    <p:extLst>
      <p:ext uri="{BB962C8B-B14F-4D97-AF65-F5344CB8AC3E}">
        <p14:creationId xmlns:p14="http://schemas.microsoft.com/office/powerpoint/2010/main" val="3116362669"/>
      </p:ext>
    </p:extLst>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529467" cy="4343400"/>
            <a:chOff x="0" y="66675"/>
            <a:chExt cx="5848335" cy="5256368"/>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1793874"/>
              <a:ext cx="5378652" cy="3529169"/>
            </a:xfrm>
            <a:prstGeom prst="rect">
              <a:avLst/>
            </a:prstGeom>
          </p:spPr>
          <p:txBody>
            <a:bodyPr wrap="square" lIns="0" tIns="0" rIns="0" bIns="0" rtlCol="0" anchor="t">
              <a:spAutoFit/>
            </a:bodyPr>
            <a:lstStyle/>
            <a:p>
              <a:r>
                <a:rPr lang="pl-PL" sz="2500" b="1" spc="-59" dirty="0">
                  <a:solidFill>
                    <a:srgbClr val="144733"/>
                  </a:solidFill>
                  <a:latin typeface="League Gothic"/>
                </a:rPr>
                <a:t>57 niedzielnych popołudni muzycznych w restauracji Dworu Skrzynki</a:t>
              </a:r>
            </a:p>
            <a:p>
              <a:endParaRPr lang="pl-PL" sz="2000" dirty="0">
                <a:solidFill>
                  <a:srgbClr val="4A4A4A"/>
                </a:solidFill>
                <a:highlight>
                  <a:srgbClr val="FFFFFF"/>
                </a:highlight>
                <a:latin typeface="Open Sans" panose="020B0606030504020204" pitchFamily="34" charset="0"/>
              </a:endParaRPr>
            </a:p>
            <a:p>
              <a:r>
                <a:rPr lang="pl-PL" sz="2000" spc="-59" dirty="0">
                  <a:solidFill>
                    <a:srgbClr val="144733"/>
                  </a:solidFill>
                  <a:latin typeface="League Gothic"/>
                </a:rPr>
                <a:t>2023/2024</a:t>
              </a:r>
            </a:p>
            <a:p>
              <a:endParaRPr lang="pl-PL" sz="2000" dirty="0">
                <a:solidFill>
                  <a:srgbClr val="4A4A4A"/>
                </a:solidFill>
                <a:highlight>
                  <a:srgbClr val="FFFFFF"/>
                </a:highlight>
                <a:latin typeface="Open Sans" panose="020B0606030504020204" pitchFamily="34" charset="0"/>
              </a:endParaRPr>
            </a:p>
            <a:p>
              <a:endParaRPr lang="pl-PL" sz="2000" spc="-59" dirty="0">
                <a:solidFill>
                  <a:srgbClr val="4A4A4A"/>
                </a:solidFill>
                <a:highlight>
                  <a:srgbClr val="FFFFFF"/>
                </a:highlight>
                <a:latin typeface="Open Sans" panose="020B0606030504020204" pitchFamily="34" charset="0"/>
              </a:endParaRPr>
            </a:p>
            <a:p>
              <a:endParaRPr lang="pl-PL" sz="1700" spc="-59" dirty="0">
                <a:solidFill>
                  <a:srgbClr val="144733"/>
                </a:solidFill>
                <a:latin typeface="League Gothic"/>
              </a:endParaRPr>
            </a:p>
          </p:txBody>
        </p:sp>
      </p:grpSp>
      <p:pic>
        <p:nvPicPr>
          <p:cNvPr id="19" name="Obraz 18" descr="Obraz zawierający muzyka, instrument muzyczny, Instrumenty z klawiaturą, klawiatura&#10;&#10;Opis wygenerowany automatycznie">
            <a:extLst>
              <a:ext uri="{FF2B5EF4-FFF2-40B4-BE49-F238E27FC236}">
                <a16:creationId xmlns:a16="http://schemas.microsoft.com/office/drawing/2014/main" id="{637E6CD6-DA69-8ECF-21D4-6231F3BFC2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85" b="7150"/>
          <a:stretch/>
        </p:blipFill>
        <p:spPr>
          <a:xfrm>
            <a:off x="4847897" y="113273"/>
            <a:ext cx="4118458" cy="6559123"/>
          </a:xfrm>
          <a:prstGeom prst="rect">
            <a:avLst/>
          </a:prstGeom>
        </p:spPr>
      </p:pic>
    </p:spTree>
    <p:extLst>
      <p:ext uri="{BB962C8B-B14F-4D97-AF65-F5344CB8AC3E}">
        <p14:creationId xmlns:p14="http://schemas.microsoft.com/office/powerpoint/2010/main" val="3127358914"/>
      </p:ext>
    </p:extLst>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276719" y="1959894"/>
            <a:ext cx="3761881" cy="4001095"/>
          </a:xfrm>
          <a:prstGeom prst="rect">
            <a:avLst/>
          </a:prstGeom>
        </p:spPr>
        <p:txBody>
          <a:bodyPr wrap="square" lIns="0" tIns="0" rIns="0" bIns="0" rtlCol="0" anchor="t">
            <a:spAutoFit/>
          </a:bodyPr>
          <a:lstStyle/>
          <a:p>
            <a:r>
              <a:rPr lang="pl-PL" sz="3000" b="1" spc="-59" dirty="0">
                <a:solidFill>
                  <a:srgbClr val="144733"/>
                </a:solidFill>
                <a:latin typeface="League Gothic"/>
              </a:rPr>
              <a:t>4 bezpłatne warsztaty </a:t>
            </a:r>
            <a:r>
              <a:rPr lang="pl-PL" sz="3000" b="1" spc="-59" dirty="0" err="1">
                <a:solidFill>
                  <a:srgbClr val="144733"/>
                </a:solidFill>
                <a:latin typeface="League Gothic"/>
              </a:rPr>
              <a:t>arteterapeutyczne</a:t>
            </a:r>
            <a:r>
              <a:rPr lang="pl-PL" sz="3000" b="1" spc="-59" dirty="0">
                <a:solidFill>
                  <a:srgbClr val="144733"/>
                </a:solidFill>
                <a:latin typeface="League Gothic"/>
              </a:rPr>
              <a:t>:</a:t>
            </a:r>
          </a:p>
          <a:p>
            <a:endPar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 Dla KGW:</a:t>
            </a: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30.09.2023 r. - Moje korzenie, moje tradycje</a:t>
            </a: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25.11.2023 r. Portret kobiety</a:t>
            </a:r>
          </a:p>
          <a:p>
            <a:endPar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 Dla NGO: </a:t>
            </a: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21.10.2023 r. - Sztuka odpoczynku</a:t>
            </a: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9.12.2023 r. Mapa Marzeń</a:t>
            </a:r>
          </a:p>
        </p:txBody>
      </p:sp>
      <p:pic>
        <p:nvPicPr>
          <p:cNvPr id="16" name="Obraz 15" descr="Obraz zawierający ubrania, osoba, sztuka, Ludzka twarz&#10;&#10;Opis wygenerowany automatycznie">
            <a:extLst>
              <a:ext uri="{FF2B5EF4-FFF2-40B4-BE49-F238E27FC236}">
                <a16:creationId xmlns:a16="http://schemas.microsoft.com/office/drawing/2014/main" id="{4D6FCDDF-1A00-E77A-8505-E1B23DFB45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1" y="-26561"/>
            <a:ext cx="4953000" cy="6604000"/>
          </a:xfrm>
          <a:prstGeom prst="rect">
            <a:avLst/>
          </a:prstGeom>
        </p:spPr>
      </p:pic>
    </p:spTree>
    <p:extLst>
      <p:ext uri="{BB962C8B-B14F-4D97-AF65-F5344CB8AC3E}">
        <p14:creationId xmlns:p14="http://schemas.microsoft.com/office/powerpoint/2010/main" val="505626134"/>
      </p:ext>
    </p:extLst>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DWÓR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276719" y="1959894"/>
            <a:ext cx="3457081" cy="4308872"/>
          </a:xfrm>
          <a:prstGeom prst="rect">
            <a:avLst/>
          </a:prstGeom>
        </p:spPr>
        <p:txBody>
          <a:bodyPr wrap="square" lIns="0" tIns="0" rIns="0" bIns="0" rtlCol="0" anchor="t">
            <a:spAutoFit/>
          </a:bodyPr>
          <a:lstStyle/>
          <a:p>
            <a:r>
              <a:rPr lang="pl-PL" sz="3000" b="1" spc="-59" dirty="0">
                <a:solidFill>
                  <a:srgbClr val="144733"/>
                </a:solidFill>
                <a:latin typeface="League Gothic"/>
              </a:rPr>
              <a:t>70 imprez firmowych w tym szkoleń i konferencji,</a:t>
            </a:r>
          </a:p>
          <a:p>
            <a:r>
              <a:rPr lang="pl-PL" sz="3000" b="1" spc="-59" dirty="0">
                <a:solidFill>
                  <a:srgbClr val="144733"/>
                </a:solidFill>
                <a:latin typeface="League Gothic"/>
                <a:ea typeface="Open Sans" panose="020B0606030504020204" pitchFamily="34" charset="0"/>
                <a:cs typeface="Open Sans" panose="020B0606030504020204" pitchFamily="34" charset="0"/>
              </a:rPr>
              <a:t>W tym 15 dla powiatu poznańskiego:</a:t>
            </a:r>
            <a:endPar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certyfikacja obiektów turystycznych, dzień strażaka, szkolenia dla skarbników, spotkania radnych, szkolenia dla sołtysów, dzień strażaka, dzień drogowca i inne wydarzenia dla innych wydziałów.</a:t>
            </a:r>
          </a:p>
        </p:txBody>
      </p:sp>
      <p:pic>
        <p:nvPicPr>
          <p:cNvPr id="15" name="Obraz 14" descr="Obraz zawierający osoba, ubrania, uśmiech, Ludzka twarz&#10;&#10;Opis wygenerowany automatycznie">
            <a:extLst>
              <a:ext uri="{FF2B5EF4-FFF2-40B4-BE49-F238E27FC236}">
                <a16:creationId xmlns:a16="http://schemas.microsoft.com/office/drawing/2014/main" id="{099C0169-511A-35CB-BC2B-D2A2668159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0919" y="1413641"/>
            <a:ext cx="5714999" cy="3809999"/>
          </a:xfrm>
          <a:prstGeom prst="rect">
            <a:avLst/>
          </a:prstGeom>
        </p:spPr>
      </p:pic>
    </p:spTree>
    <p:extLst>
      <p:ext uri="{BB962C8B-B14F-4D97-AF65-F5344CB8AC3E}">
        <p14:creationId xmlns:p14="http://schemas.microsoft.com/office/powerpoint/2010/main" val="3567145613"/>
      </p:ext>
    </p:extLst>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Instytut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302942" y="1667752"/>
            <a:ext cx="3278458" cy="3539430"/>
          </a:xfrm>
          <a:prstGeom prst="rect">
            <a:avLst/>
          </a:prstGeom>
        </p:spPr>
        <p:txBody>
          <a:bodyPr wrap="square" lIns="0" tIns="0" rIns="0" bIns="0" rtlCol="0" anchor="t">
            <a:spAutoFit/>
          </a:bodyPr>
          <a:lstStyle/>
          <a:p>
            <a:r>
              <a:rPr lang="pl-PL" sz="2000" b="1" spc="-59" dirty="0">
                <a:solidFill>
                  <a:srgbClr val="144733"/>
                </a:solidFill>
                <a:latin typeface="League Gothic"/>
              </a:rPr>
              <a:t>Równolegle w tym okresie przedstawiciele Instytutu Skrzynki uczestniczyli w wielu ważnych konferencjach i wydarzeniach zewnętrznych w Polsce, ale także  za granicą promując przy okazji ten piękny obiekt</a:t>
            </a:r>
            <a:endParaRPr lang="pl-PL" sz="3000" b="1" spc="-59" dirty="0">
              <a:solidFill>
                <a:srgbClr val="144733"/>
              </a:solidFill>
              <a:latin typeface="League Gothic"/>
            </a:endParaRPr>
          </a:p>
          <a:p>
            <a:endParaRPr lang="pl-PL" sz="3000" b="1" spc="-59" dirty="0">
              <a:solidFill>
                <a:srgbClr val="144733"/>
              </a:solidFill>
              <a:latin typeface="League Gothic"/>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Prelekcja podczas Konferencji WESTPOMERASNIAN GREENFIELD</a:t>
            </a:r>
          </a:p>
          <a:p>
            <a:endPar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endParaRPr>
          </a:p>
          <a:p>
            <a:r>
              <a:rPr lang="pl-PL" sz="2000" spc="-59" dirty="0">
                <a:solidFill>
                  <a:srgbClr val="144733"/>
                </a:solidFill>
                <a:latin typeface="League Gothic" panose="020B0604020202020204" charset="-18"/>
                <a:ea typeface="Open Sans" panose="020B0606030504020204" pitchFamily="34" charset="0"/>
                <a:cs typeface="Open Sans" panose="020B0606030504020204" pitchFamily="34" charset="0"/>
              </a:rPr>
              <a:t>Łobez, wrzesień 2023</a:t>
            </a:r>
          </a:p>
        </p:txBody>
      </p:sp>
      <p:pic>
        <p:nvPicPr>
          <p:cNvPr id="19" name="Obraz 18" descr="Obraz zawierający ubrania, osoba, człowiek, ludzie&#10;&#10;Opis wygenerowany automatycznie">
            <a:extLst>
              <a:ext uri="{FF2B5EF4-FFF2-40B4-BE49-F238E27FC236}">
                <a16:creationId xmlns:a16="http://schemas.microsoft.com/office/drawing/2014/main" id="{526B1777-AF05-F328-B7F6-DE55C51D6E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801" y="1457449"/>
            <a:ext cx="5843016" cy="3895344"/>
          </a:xfrm>
          <a:prstGeom prst="rect">
            <a:avLst/>
          </a:prstGeom>
        </p:spPr>
      </p:pic>
    </p:spTree>
    <p:extLst>
      <p:ext uri="{BB962C8B-B14F-4D97-AF65-F5344CB8AC3E}">
        <p14:creationId xmlns:p14="http://schemas.microsoft.com/office/powerpoint/2010/main" val="46202455"/>
      </p:ext>
    </p:extLst>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Instytut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302941" y="1667752"/>
            <a:ext cx="3457081" cy="3539430"/>
          </a:xfrm>
          <a:prstGeom prst="rect">
            <a:avLst/>
          </a:prstGeom>
        </p:spPr>
        <p:txBody>
          <a:bodyPr wrap="square" lIns="0" tIns="0" rIns="0" bIns="0" rtlCol="0" anchor="t">
            <a:spAutoFit/>
          </a:bodyPr>
          <a:lstStyle/>
          <a:p>
            <a:r>
              <a:rPr lang="pl-PL" sz="2000" b="1" spc="-59" dirty="0">
                <a:solidFill>
                  <a:srgbClr val="144733"/>
                </a:solidFill>
                <a:latin typeface="League Gothic"/>
              </a:rPr>
              <a:t>Równolegle w tym okresie przedstawiciele Instytutu Skrzynki uczestniczyli w wielu ważnych konferencjach i wydarzeniach zewnętrznych w Polsce, ale także  za granicą promując przy okazji ten piękny obiekt</a:t>
            </a:r>
            <a:endParaRPr lang="pl-PL" sz="3000" b="1" spc="-59" dirty="0">
              <a:solidFill>
                <a:srgbClr val="144733"/>
              </a:solidFill>
              <a:latin typeface="League Gothic"/>
            </a:endParaRPr>
          </a:p>
          <a:p>
            <a:endParaRPr lang="pl-PL" sz="3000" b="1" spc="-59" dirty="0">
              <a:solidFill>
                <a:srgbClr val="144733"/>
              </a:solidFill>
              <a:latin typeface="League Gothic"/>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Międzynarodowa konferencja „Turystyka kulinarna na rzecz dziedzictwa kulturowego” </a:t>
            </a:r>
          </a:p>
          <a:p>
            <a:endParaRPr lang="pl-PL" sz="2000" spc="-59" dirty="0">
              <a:solidFill>
                <a:srgbClr val="144733"/>
              </a:solidFill>
              <a:latin typeface="League Gothic" panose="020B0604020202020204" charset="-18"/>
              <a:ea typeface="Open Sans" panose="020B0606030504020204" pitchFamily="34" charset="0"/>
              <a:cs typeface="Open Sans" panose="020B0606030504020204" pitchFamily="34" charset="0"/>
            </a:endParaRPr>
          </a:p>
          <a:p>
            <a:r>
              <a:rPr lang="pl-PL" sz="2000" spc="-59" dirty="0">
                <a:solidFill>
                  <a:srgbClr val="144733"/>
                </a:solidFill>
                <a:latin typeface="League Gothic" panose="020B0604020202020204" charset="-18"/>
                <a:ea typeface="Open Sans" panose="020B0606030504020204" pitchFamily="34" charset="0"/>
                <a:cs typeface="Open Sans" panose="020B0606030504020204" pitchFamily="34" charset="0"/>
              </a:rPr>
              <a:t>Warszawa, kwiecień 2024</a:t>
            </a:r>
          </a:p>
        </p:txBody>
      </p:sp>
      <p:pic>
        <p:nvPicPr>
          <p:cNvPr id="16" name="Obraz 15" descr="Obraz zawierający tekst, stół, meble, w pomieszczeniu&#10;&#10;Opis wygenerowany automatycznie">
            <a:extLst>
              <a:ext uri="{FF2B5EF4-FFF2-40B4-BE49-F238E27FC236}">
                <a16:creationId xmlns:a16="http://schemas.microsoft.com/office/drawing/2014/main" id="{FC54A95E-CF26-D54C-B2A3-AA0B810375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33" b="6734"/>
          <a:stretch/>
        </p:blipFill>
        <p:spPr>
          <a:xfrm>
            <a:off x="5334000" y="-28903"/>
            <a:ext cx="4419600" cy="6668584"/>
          </a:xfrm>
          <a:prstGeom prst="rect">
            <a:avLst/>
          </a:prstGeom>
        </p:spPr>
      </p:pic>
    </p:spTree>
    <p:extLst>
      <p:ext uri="{BB962C8B-B14F-4D97-AF65-F5344CB8AC3E}">
        <p14:creationId xmlns:p14="http://schemas.microsoft.com/office/powerpoint/2010/main" val="3430669867"/>
      </p:ext>
    </p:extLst>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202259" cy="838200"/>
            <a:chOff x="0" y="66675"/>
            <a:chExt cx="5848335" cy="1117599"/>
          </a:xfrm>
        </p:grpSpPr>
        <p:sp>
          <p:nvSpPr>
            <p:cNvPr id="14" name="TextBox 14"/>
            <p:cNvSpPr txBox="1"/>
            <p:nvPr/>
          </p:nvSpPr>
          <p:spPr>
            <a:xfrm>
              <a:off x="0" y="66675"/>
              <a:ext cx="5848335" cy="759182"/>
            </a:xfrm>
            <a:prstGeom prst="rect">
              <a:avLst/>
            </a:prstGeom>
          </p:spPr>
          <p:txBody>
            <a:bodyPr wrap="square" lIns="0" tIns="0" rIns="0" bIns="0" rtlCol="0" anchor="t">
              <a:spAutoFit/>
            </a:bodyPr>
            <a:lstStyle/>
            <a:p>
              <a:r>
                <a:rPr lang="pl-PL" sz="2000" dirty="0">
                  <a:solidFill>
                    <a:srgbClr val="004023"/>
                  </a:solidFill>
                  <a:latin typeface="Ubuntu Bold"/>
                </a:rPr>
                <a:t>Instytut Skrzynki</a:t>
              </a:r>
            </a:p>
            <a:p>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0" y="11842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302941" y="1667752"/>
            <a:ext cx="2738445" cy="4154984"/>
          </a:xfrm>
          <a:prstGeom prst="rect">
            <a:avLst/>
          </a:prstGeom>
        </p:spPr>
        <p:txBody>
          <a:bodyPr wrap="square" lIns="0" tIns="0" rIns="0" bIns="0" rtlCol="0" anchor="t">
            <a:spAutoFit/>
          </a:bodyPr>
          <a:lstStyle/>
          <a:p>
            <a:r>
              <a:rPr lang="pl-PL" sz="2000" b="1" spc="-59" dirty="0">
                <a:solidFill>
                  <a:srgbClr val="144733"/>
                </a:solidFill>
                <a:latin typeface="League Gothic"/>
              </a:rPr>
              <a:t>Równolegle w tym okresie przedstawiciele Instytutu Skrzynki uczestniczyli w wielu ważnych konferencjach i wydarzeniach zewnętrznych w Polsce, ale także  za granicą promując przy okazji ten piękny obiekt</a:t>
            </a:r>
            <a:endParaRPr lang="pl-PL" sz="3000" b="1" spc="-59" dirty="0">
              <a:solidFill>
                <a:srgbClr val="144733"/>
              </a:solidFill>
              <a:latin typeface="League Gothic"/>
            </a:endParaRPr>
          </a:p>
          <a:p>
            <a:endParaRPr lang="pl-PL" sz="3000" b="1" spc="-59" dirty="0">
              <a:solidFill>
                <a:srgbClr val="144733"/>
              </a:solidFill>
              <a:latin typeface="League Gothic"/>
              <a:ea typeface="Open Sans" panose="020B0606030504020204" pitchFamily="34" charset="0"/>
              <a:cs typeface="Open Sans" panose="020B0606030504020204" pitchFamily="34" charset="0"/>
            </a:endParaRPr>
          </a:p>
          <a:p>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Festyn z okazji 800-lecia miejscowości </a:t>
            </a:r>
            <a:r>
              <a:rPr lang="pl-PL" sz="2000" spc="-59" dirty="0" err="1">
                <a:solidFill>
                  <a:srgbClr val="144733"/>
                </a:solidFill>
                <a:latin typeface="Open Sans" panose="020B0606030504020204" pitchFamily="34" charset="0"/>
                <a:ea typeface="Open Sans" panose="020B0606030504020204" pitchFamily="34" charset="0"/>
                <a:cs typeface="Open Sans" panose="020B0606030504020204" pitchFamily="34" charset="0"/>
              </a:rPr>
              <a:t>Trebnitz</a:t>
            </a:r>
            <a:r>
              <a:rPr lang="pl-PL" sz="2000" spc="-59" dirty="0">
                <a:solidFill>
                  <a:srgbClr val="144733"/>
                </a:solidFill>
                <a:latin typeface="Open Sans" panose="020B0606030504020204" pitchFamily="34" charset="0"/>
                <a:ea typeface="Open Sans" panose="020B0606030504020204" pitchFamily="34" charset="0"/>
                <a:cs typeface="Open Sans" panose="020B0606030504020204" pitchFamily="34" charset="0"/>
              </a:rPr>
              <a:t> (Niemcy)</a:t>
            </a:r>
          </a:p>
          <a:p>
            <a:endParaRPr lang="pl-PL" sz="2000" spc="-59" dirty="0">
              <a:solidFill>
                <a:srgbClr val="144733"/>
              </a:solidFill>
              <a:latin typeface="League Gothic" panose="020B0604020202020204" charset="-18"/>
              <a:ea typeface="Open Sans" panose="020B0606030504020204" pitchFamily="34" charset="0"/>
              <a:cs typeface="Open Sans" panose="020B0606030504020204" pitchFamily="34" charset="0"/>
            </a:endParaRPr>
          </a:p>
          <a:p>
            <a:r>
              <a:rPr lang="pl-PL" sz="2000" spc="-59" dirty="0" err="1">
                <a:solidFill>
                  <a:srgbClr val="144733"/>
                </a:solidFill>
                <a:latin typeface="League Gothic" panose="020B0604020202020204" charset="-18"/>
                <a:ea typeface="Open Sans" panose="020B0606030504020204" pitchFamily="34" charset="0"/>
                <a:cs typeface="Open Sans" panose="020B0606030504020204" pitchFamily="34" charset="0"/>
              </a:rPr>
              <a:t>Trebnitz</a:t>
            </a:r>
            <a:r>
              <a:rPr lang="pl-PL" sz="2000" spc="-59" dirty="0">
                <a:solidFill>
                  <a:srgbClr val="144733"/>
                </a:solidFill>
                <a:latin typeface="League Gothic" panose="020B0604020202020204" charset="-18"/>
                <a:ea typeface="Open Sans" panose="020B0606030504020204" pitchFamily="34" charset="0"/>
                <a:cs typeface="Open Sans" panose="020B0606030504020204" pitchFamily="34" charset="0"/>
              </a:rPr>
              <a:t>, Niemcy 2024</a:t>
            </a:r>
          </a:p>
        </p:txBody>
      </p:sp>
      <p:pic>
        <p:nvPicPr>
          <p:cNvPr id="15" name="Obraz 14" descr="Obraz zawierający ubrania, osoba, człowiek, obuwie&#10;&#10;Opis wygenerowany automatycznie">
            <a:extLst>
              <a:ext uri="{FF2B5EF4-FFF2-40B4-BE49-F238E27FC236}">
                <a16:creationId xmlns:a16="http://schemas.microsoft.com/office/drawing/2014/main" id="{A5B2D56C-8E3B-7911-8730-DAD32C8E3461}"/>
              </a:ext>
            </a:extLst>
          </p:cNvPr>
          <p:cNvPicPr>
            <a:picLocks noChangeAspect="1"/>
          </p:cNvPicPr>
          <p:nvPr/>
        </p:nvPicPr>
        <p:blipFill rotWithShape="1">
          <a:blip r:embed="rId7">
            <a:extLst>
              <a:ext uri="{28A0092B-C50C-407E-A947-70E740481C1C}">
                <a14:useLocalDpi xmlns:a14="http://schemas.microsoft.com/office/drawing/2010/main" val="0"/>
              </a:ext>
            </a:extLst>
          </a:blip>
          <a:srcRect l="15644" r="11699"/>
          <a:stretch/>
        </p:blipFill>
        <p:spPr>
          <a:xfrm>
            <a:off x="3069023" y="838200"/>
            <a:ext cx="6528680" cy="5058955"/>
          </a:xfrm>
          <a:prstGeom prst="rect">
            <a:avLst/>
          </a:prstGeom>
        </p:spPr>
      </p:pic>
    </p:spTree>
    <p:extLst>
      <p:ext uri="{BB962C8B-B14F-4D97-AF65-F5344CB8AC3E}">
        <p14:creationId xmlns:p14="http://schemas.microsoft.com/office/powerpoint/2010/main" val="2012073521"/>
      </p:ext>
    </p:extLst>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478304" y="381000"/>
            <a:ext cx="2796991" cy="762000"/>
            <a:chOff x="6575004" y="-136525"/>
            <a:chExt cx="5108188" cy="1015999"/>
          </a:xfrm>
        </p:grpSpPr>
        <p:sp>
          <p:nvSpPr>
            <p:cNvPr id="14" name="TextBox 14"/>
            <p:cNvSpPr txBox="1"/>
            <p:nvPr/>
          </p:nvSpPr>
          <p:spPr>
            <a:xfrm>
              <a:off x="6575004" y="-136525"/>
              <a:ext cx="5108188" cy="759182"/>
            </a:xfrm>
            <a:prstGeom prst="rect">
              <a:avLst/>
            </a:prstGeom>
          </p:spPr>
          <p:txBody>
            <a:bodyPr wrap="square" lIns="0" tIns="0" rIns="0" bIns="0" rtlCol="0" anchor="t">
              <a:spAutoFit/>
            </a:bodyPr>
            <a:lstStyle/>
            <a:p>
              <a:pPr algn="ctr"/>
              <a:r>
                <a:rPr lang="pl-PL" sz="2000" dirty="0">
                  <a:solidFill>
                    <a:srgbClr val="004023"/>
                  </a:solidFill>
                  <a:latin typeface="Ubuntu Bold"/>
                </a:rPr>
                <a:t>PARTNERZY</a:t>
              </a:r>
            </a:p>
            <a:p>
              <a:pPr algn="ctr"/>
              <a:r>
                <a:rPr lang="pl-PL" sz="1700" dirty="0">
                  <a:solidFill>
                    <a:srgbClr val="004023"/>
                  </a:solidFill>
                  <a:latin typeface="Ubuntu Bold"/>
                </a:rPr>
                <a:t>2023 – 25.08.2024</a:t>
              </a:r>
              <a:endParaRPr lang="en-US" sz="1700" dirty="0">
                <a:solidFill>
                  <a:srgbClr val="004023"/>
                </a:solidFill>
                <a:latin typeface="Ubuntu Bold"/>
              </a:endParaRPr>
            </a:p>
          </p:txBody>
        </p:sp>
        <p:sp>
          <p:nvSpPr>
            <p:cNvPr id="17" name="AutoShape 17"/>
            <p:cNvSpPr/>
            <p:nvPr/>
          </p:nvSpPr>
          <p:spPr>
            <a:xfrm>
              <a:off x="8017189" y="8794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grpSp>
      <p:sp>
        <p:nvSpPr>
          <p:cNvPr id="12" name="TextBox 18">
            <a:extLst>
              <a:ext uri="{FF2B5EF4-FFF2-40B4-BE49-F238E27FC236}">
                <a16:creationId xmlns:a16="http://schemas.microsoft.com/office/drawing/2014/main" id="{B144520B-1326-C69C-6613-D7B621D8C57A}"/>
              </a:ext>
            </a:extLst>
          </p:cNvPr>
          <p:cNvSpPr txBox="1"/>
          <p:nvPr/>
        </p:nvSpPr>
        <p:spPr>
          <a:xfrm>
            <a:off x="592135" y="2425318"/>
            <a:ext cx="1346081" cy="307777"/>
          </a:xfrm>
          <a:prstGeom prst="rect">
            <a:avLst/>
          </a:prstGeom>
        </p:spPr>
        <p:txBody>
          <a:bodyPr wrap="square" lIns="0" tIns="0" rIns="0" bIns="0" rtlCol="0" anchor="t">
            <a:spAutoFit/>
          </a:bodyPr>
          <a:lstStyle/>
          <a:p>
            <a:r>
              <a:rPr lang="pl-PL" sz="2000" spc="-59" dirty="0">
                <a:latin typeface="League Gothic"/>
              </a:rPr>
              <a:t>Powiat</a:t>
            </a:r>
            <a:r>
              <a:rPr lang="pl-PL" sz="2000" spc="-59" dirty="0">
                <a:solidFill>
                  <a:srgbClr val="144733"/>
                </a:solidFill>
                <a:latin typeface="League Gothic"/>
              </a:rPr>
              <a:t> </a:t>
            </a:r>
            <a:r>
              <a:rPr lang="pl-PL" sz="2000" spc="-59" dirty="0">
                <a:latin typeface="League Gothic"/>
              </a:rPr>
              <a:t>poznański</a:t>
            </a:r>
            <a:endParaRPr lang="pl-PL" sz="3000" spc="-59" dirty="0">
              <a:latin typeface="League Gothic"/>
            </a:endParaRPr>
          </a:p>
        </p:txBody>
      </p:sp>
      <p:pic>
        <p:nvPicPr>
          <p:cNvPr id="19" name="Obraz 18" descr="Obraz zawierający tekst, Czcionka, Grafika, logo&#10;&#10;Opis wygenerowany automatycznie">
            <a:extLst>
              <a:ext uri="{FF2B5EF4-FFF2-40B4-BE49-F238E27FC236}">
                <a16:creationId xmlns:a16="http://schemas.microsoft.com/office/drawing/2014/main" id="{3FFC2A4D-765E-251A-678A-AEF4DAA111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1" y="1370343"/>
            <a:ext cx="1710298" cy="883187"/>
          </a:xfrm>
          <a:prstGeom prst="rect">
            <a:avLst/>
          </a:prstGeom>
        </p:spPr>
      </p:pic>
      <p:sp>
        <p:nvSpPr>
          <p:cNvPr id="23" name="pole tekstowe 22">
            <a:extLst>
              <a:ext uri="{FF2B5EF4-FFF2-40B4-BE49-F238E27FC236}">
                <a16:creationId xmlns:a16="http://schemas.microsoft.com/office/drawing/2014/main" id="{D03D9E02-463B-14DF-1974-883B078B8150}"/>
              </a:ext>
            </a:extLst>
          </p:cNvPr>
          <p:cNvSpPr txBox="1"/>
          <p:nvPr/>
        </p:nvSpPr>
        <p:spPr>
          <a:xfrm>
            <a:off x="2238874" y="2342916"/>
            <a:ext cx="1524246" cy="677108"/>
          </a:xfrm>
          <a:prstGeom prst="rect">
            <a:avLst/>
          </a:prstGeom>
          <a:noFill/>
        </p:spPr>
        <p:txBody>
          <a:bodyPr wrap="square">
            <a:spAutoFit/>
          </a:bodyPr>
          <a:lstStyle/>
          <a:p>
            <a:pPr algn="ctr"/>
            <a:r>
              <a:rPr lang="pl-PL" dirty="0">
                <a:latin typeface="League Gothic" panose="020B0604020202020204" charset="-18"/>
              </a:rPr>
              <a:t>Izba </a:t>
            </a:r>
            <a:r>
              <a:rPr lang="pl-PL" sz="2000" dirty="0">
                <a:latin typeface="League Gothic" panose="020B0604020202020204" charset="-18"/>
              </a:rPr>
              <a:t>Gospodarcza</a:t>
            </a:r>
          </a:p>
          <a:p>
            <a:pPr algn="ctr"/>
            <a:r>
              <a:rPr lang="pl-PL" dirty="0">
                <a:latin typeface="League Gothic" panose="020B0604020202020204" charset="-18"/>
              </a:rPr>
              <a:t>Gastronomii Polskiej </a:t>
            </a:r>
          </a:p>
        </p:txBody>
      </p:sp>
      <p:sp>
        <p:nvSpPr>
          <p:cNvPr id="27" name="pole tekstowe 26">
            <a:extLst>
              <a:ext uri="{FF2B5EF4-FFF2-40B4-BE49-F238E27FC236}">
                <a16:creationId xmlns:a16="http://schemas.microsoft.com/office/drawing/2014/main" id="{6D43AF2B-A5DA-8F5E-D7B8-3FF5BFCD6C21}"/>
              </a:ext>
            </a:extLst>
          </p:cNvPr>
          <p:cNvSpPr txBox="1"/>
          <p:nvPr/>
        </p:nvSpPr>
        <p:spPr>
          <a:xfrm>
            <a:off x="3763120" y="2328819"/>
            <a:ext cx="2438400" cy="923330"/>
          </a:xfrm>
          <a:prstGeom prst="rect">
            <a:avLst/>
          </a:prstGeom>
          <a:noFill/>
        </p:spPr>
        <p:txBody>
          <a:bodyPr wrap="square">
            <a:spAutoFit/>
          </a:bodyPr>
          <a:lstStyle/>
          <a:p>
            <a:pPr algn="ctr"/>
            <a:r>
              <a:rPr lang="pl-PL" dirty="0">
                <a:latin typeface="League Gothic" panose="020B0604020202020204" charset="-18"/>
              </a:rPr>
              <a:t>„Muzeum Narodowego Rolnictwa i Przemysłu Rolno-Spożywczego w Szreniawie</a:t>
            </a:r>
          </a:p>
        </p:txBody>
      </p:sp>
      <p:sp>
        <p:nvSpPr>
          <p:cNvPr id="31" name="pole tekstowe 30">
            <a:extLst>
              <a:ext uri="{FF2B5EF4-FFF2-40B4-BE49-F238E27FC236}">
                <a16:creationId xmlns:a16="http://schemas.microsoft.com/office/drawing/2014/main" id="{48B5DD24-EB92-B53A-32CD-6F7EED0BE741}"/>
              </a:ext>
            </a:extLst>
          </p:cNvPr>
          <p:cNvSpPr txBox="1"/>
          <p:nvPr/>
        </p:nvSpPr>
        <p:spPr>
          <a:xfrm>
            <a:off x="6209403" y="2345648"/>
            <a:ext cx="2133600" cy="646331"/>
          </a:xfrm>
          <a:prstGeom prst="rect">
            <a:avLst/>
          </a:prstGeom>
          <a:noFill/>
        </p:spPr>
        <p:txBody>
          <a:bodyPr wrap="square">
            <a:spAutoFit/>
          </a:bodyPr>
          <a:lstStyle/>
          <a:p>
            <a:r>
              <a:rPr lang="pl-PL" dirty="0">
                <a:latin typeface="League Gothic" panose="020B0604020202020204" charset="-18"/>
              </a:rPr>
              <a:t>Ogólnopolski Cech Rzeźników</a:t>
            </a:r>
          </a:p>
          <a:p>
            <a:r>
              <a:rPr lang="pl-PL" dirty="0">
                <a:latin typeface="League Gothic" panose="020B0604020202020204" charset="-18"/>
              </a:rPr>
              <a:t>– Wędliniarzy – Kucharzy</a:t>
            </a:r>
          </a:p>
        </p:txBody>
      </p:sp>
      <p:sp>
        <p:nvSpPr>
          <p:cNvPr id="35" name="pole tekstowe 34">
            <a:extLst>
              <a:ext uri="{FF2B5EF4-FFF2-40B4-BE49-F238E27FC236}">
                <a16:creationId xmlns:a16="http://schemas.microsoft.com/office/drawing/2014/main" id="{C34E7DD1-22CB-BFC0-16B5-2B7CAD73159D}"/>
              </a:ext>
            </a:extLst>
          </p:cNvPr>
          <p:cNvSpPr txBox="1"/>
          <p:nvPr/>
        </p:nvSpPr>
        <p:spPr>
          <a:xfrm>
            <a:off x="8322231" y="2342916"/>
            <a:ext cx="914400" cy="369332"/>
          </a:xfrm>
          <a:prstGeom prst="rect">
            <a:avLst/>
          </a:prstGeom>
          <a:noFill/>
        </p:spPr>
        <p:txBody>
          <a:bodyPr wrap="square">
            <a:spAutoFit/>
          </a:bodyPr>
          <a:lstStyle/>
          <a:p>
            <a:r>
              <a:rPr lang="pl-PL" dirty="0">
                <a:latin typeface="League Gothic" panose="020B0604020202020204" charset="-18"/>
              </a:rPr>
              <a:t>OK Poznań</a:t>
            </a:r>
          </a:p>
        </p:txBody>
      </p:sp>
      <p:pic>
        <p:nvPicPr>
          <p:cNvPr id="37" name="Obraz 36" descr="Obraz zawierający tekst, Czcionka, logo, symbol&#10;&#10;Opis wygenerowany automatycznie">
            <a:extLst>
              <a:ext uri="{FF2B5EF4-FFF2-40B4-BE49-F238E27FC236}">
                <a16:creationId xmlns:a16="http://schemas.microsoft.com/office/drawing/2014/main" id="{C3F5DF73-EE10-EAD7-E549-6E8132F3A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6447" y="1678465"/>
            <a:ext cx="1020694" cy="650354"/>
          </a:xfrm>
          <a:prstGeom prst="rect">
            <a:avLst/>
          </a:prstGeom>
        </p:spPr>
      </p:pic>
      <p:pic>
        <p:nvPicPr>
          <p:cNvPr id="39" name="Obraz 38" descr="Obraz zawierający symbol, godło, herb, logo&#10;&#10;Opis wygenerowany automatycznie">
            <a:extLst>
              <a:ext uri="{FF2B5EF4-FFF2-40B4-BE49-F238E27FC236}">
                <a16:creationId xmlns:a16="http://schemas.microsoft.com/office/drawing/2014/main" id="{649FDBB7-54CD-298D-906C-E7162A69F2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4373" y="1238662"/>
            <a:ext cx="747713" cy="1052337"/>
          </a:xfrm>
          <a:prstGeom prst="rect">
            <a:avLst/>
          </a:prstGeom>
        </p:spPr>
      </p:pic>
      <p:pic>
        <p:nvPicPr>
          <p:cNvPr id="41" name="Obraz 40" descr="Obraz zawierający tekst, Czcionka, logo, wizytówka&#10;&#10;Opis wygenerowany automatycznie">
            <a:extLst>
              <a:ext uri="{FF2B5EF4-FFF2-40B4-BE49-F238E27FC236}">
                <a16:creationId xmlns:a16="http://schemas.microsoft.com/office/drawing/2014/main" id="{415A4DD8-0745-19FC-FDC9-42C81635EC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7973" y="1422634"/>
            <a:ext cx="1619250" cy="942975"/>
          </a:xfrm>
          <a:prstGeom prst="rect">
            <a:avLst/>
          </a:prstGeom>
        </p:spPr>
      </p:pic>
      <p:pic>
        <p:nvPicPr>
          <p:cNvPr id="43" name="Obraz 42" descr="Obraz zawierający tekst, Czcionka, logo, Grafika&#10;&#10;Opis wygenerowany automatycznie">
            <a:extLst>
              <a:ext uri="{FF2B5EF4-FFF2-40B4-BE49-F238E27FC236}">
                <a16:creationId xmlns:a16="http://schemas.microsoft.com/office/drawing/2014/main" id="{7BFC75B9-1226-32FE-A0BF-FDE31AFF45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9540" y="1080705"/>
            <a:ext cx="917502" cy="1284904"/>
          </a:xfrm>
          <a:prstGeom prst="rect">
            <a:avLst/>
          </a:prstGeom>
        </p:spPr>
      </p:pic>
      <p:sp>
        <p:nvSpPr>
          <p:cNvPr id="47" name="pole tekstowe 46">
            <a:extLst>
              <a:ext uri="{FF2B5EF4-FFF2-40B4-BE49-F238E27FC236}">
                <a16:creationId xmlns:a16="http://schemas.microsoft.com/office/drawing/2014/main" id="{DEBEA03F-9B41-3529-5DDC-D361C4110E39}"/>
              </a:ext>
            </a:extLst>
          </p:cNvPr>
          <p:cNvSpPr txBox="1"/>
          <p:nvPr/>
        </p:nvSpPr>
        <p:spPr>
          <a:xfrm>
            <a:off x="76200" y="4405346"/>
            <a:ext cx="1676400" cy="646331"/>
          </a:xfrm>
          <a:prstGeom prst="rect">
            <a:avLst/>
          </a:prstGeom>
          <a:noFill/>
        </p:spPr>
        <p:txBody>
          <a:bodyPr wrap="square">
            <a:spAutoFit/>
          </a:bodyPr>
          <a:lstStyle/>
          <a:p>
            <a:pPr algn="ctr"/>
            <a:r>
              <a:rPr lang="pl-PL" dirty="0" err="1">
                <a:latin typeface="League Gothic" panose="020B0604020202020204" charset="-18"/>
              </a:rPr>
              <a:t>Slow</a:t>
            </a:r>
            <a:r>
              <a:rPr lang="pl-PL" dirty="0">
                <a:latin typeface="League Gothic" panose="020B0604020202020204" charset="-18"/>
              </a:rPr>
              <a:t> Food </a:t>
            </a:r>
          </a:p>
          <a:p>
            <a:pPr algn="ctr"/>
            <a:r>
              <a:rPr lang="pl-PL" dirty="0">
                <a:latin typeface="League Gothic" panose="020B0604020202020204" charset="-18"/>
              </a:rPr>
              <a:t>Wielkopolska</a:t>
            </a:r>
          </a:p>
        </p:txBody>
      </p:sp>
      <p:sp>
        <p:nvSpPr>
          <p:cNvPr id="51" name="pole tekstowe 50">
            <a:extLst>
              <a:ext uri="{FF2B5EF4-FFF2-40B4-BE49-F238E27FC236}">
                <a16:creationId xmlns:a16="http://schemas.microsoft.com/office/drawing/2014/main" id="{CAF5F8A7-FB2E-1F0E-E5CA-0DD781A16EA8}"/>
              </a:ext>
            </a:extLst>
          </p:cNvPr>
          <p:cNvSpPr txBox="1"/>
          <p:nvPr/>
        </p:nvSpPr>
        <p:spPr>
          <a:xfrm>
            <a:off x="1576514" y="4402883"/>
            <a:ext cx="1324719" cy="646331"/>
          </a:xfrm>
          <a:prstGeom prst="rect">
            <a:avLst/>
          </a:prstGeom>
          <a:noFill/>
        </p:spPr>
        <p:txBody>
          <a:bodyPr wrap="square">
            <a:spAutoFit/>
          </a:bodyPr>
          <a:lstStyle/>
          <a:p>
            <a:pPr algn="ctr"/>
            <a:r>
              <a:rPr lang="pl-PL" dirty="0">
                <a:latin typeface="League Gothic" panose="020B0604020202020204" charset="-18"/>
              </a:rPr>
              <a:t>Polska </a:t>
            </a:r>
          </a:p>
          <a:p>
            <a:pPr algn="ctr"/>
            <a:r>
              <a:rPr lang="pl-PL" dirty="0">
                <a:latin typeface="League Gothic" panose="020B0604020202020204" charset="-18"/>
              </a:rPr>
              <a:t>Akademia Smaku </a:t>
            </a:r>
          </a:p>
        </p:txBody>
      </p:sp>
      <p:sp>
        <p:nvSpPr>
          <p:cNvPr id="55" name="pole tekstowe 54">
            <a:extLst>
              <a:ext uri="{FF2B5EF4-FFF2-40B4-BE49-F238E27FC236}">
                <a16:creationId xmlns:a16="http://schemas.microsoft.com/office/drawing/2014/main" id="{272789DA-42E2-A4C8-BFEB-5C4E973B56C7}"/>
              </a:ext>
            </a:extLst>
          </p:cNvPr>
          <p:cNvSpPr txBox="1"/>
          <p:nvPr/>
        </p:nvSpPr>
        <p:spPr>
          <a:xfrm>
            <a:off x="3025352" y="4427990"/>
            <a:ext cx="1676400" cy="646331"/>
          </a:xfrm>
          <a:prstGeom prst="rect">
            <a:avLst/>
          </a:prstGeom>
          <a:noFill/>
        </p:spPr>
        <p:txBody>
          <a:bodyPr wrap="square">
            <a:spAutoFit/>
          </a:bodyPr>
          <a:lstStyle/>
          <a:p>
            <a:pPr algn="ctr"/>
            <a:r>
              <a:rPr lang="pl-PL" dirty="0">
                <a:latin typeface="League Gothic" panose="020B0604020202020204" charset="-18"/>
              </a:rPr>
              <a:t>Polskie Stowarzyszenie</a:t>
            </a:r>
          </a:p>
          <a:p>
            <a:pPr algn="ctr"/>
            <a:r>
              <a:rPr lang="pl-PL" dirty="0">
                <a:latin typeface="League Gothic" panose="020B0604020202020204" charset="-18"/>
              </a:rPr>
              <a:t>Turystyki Kulinarnej</a:t>
            </a:r>
          </a:p>
        </p:txBody>
      </p:sp>
      <p:sp>
        <p:nvSpPr>
          <p:cNvPr id="59" name="pole tekstowe 58">
            <a:extLst>
              <a:ext uri="{FF2B5EF4-FFF2-40B4-BE49-F238E27FC236}">
                <a16:creationId xmlns:a16="http://schemas.microsoft.com/office/drawing/2014/main" id="{96D4077C-95A5-BBD4-1237-19EC3082467E}"/>
              </a:ext>
            </a:extLst>
          </p:cNvPr>
          <p:cNvSpPr txBox="1"/>
          <p:nvPr/>
        </p:nvSpPr>
        <p:spPr>
          <a:xfrm>
            <a:off x="4572000" y="4374560"/>
            <a:ext cx="1954923" cy="646331"/>
          </a:xfrm>
          <a:prstGeom prst="rect">
            <a:avLst/>
          </a:prstGeom>
          <a:noFill/>
        </p:spPr>
        <p:txBody>
          <a:bodyPr wrap="square">
            <a:spAutoFit/>
          </a:bodyPr>
          <a:lstStyle/>
          <a:p>
            <a:pPr algn="ctr"/>
            <a:r>
              <a:rPr lang="pl-PL" dirty="0">
                <a:latin typeface="League Gothic" panose="020B0604020202020204" charset="-18"/>
              </a:rPr>
              <a:t>Poznańska Lokalna</a:t>
            </a:r>
          </a:p>
          <a:p>
            <a:pPr algn="ctr"/>
            <a:r>
              <a:rPr lang="pl-PL" dirty="0">
                <a:latin typeface="League Gothic" panose="020B0604020202020204" charset="-18"/>
              </a:rPr>
              <a:t>Organizacja Turystyczna</a:t>
            </a:r>
          </a:p>
        </p:txBody>
      </p:sp>
      <p:sp>
        <p:nvSpPr>
          <p:cNvPr id="63" name="pole tekstowe 62">
            <a:extLst>
              <a:ext uri="{FF2B5EF4-FFF2-40B4-BE49-F238E27FC236}">
                <a16:creationId xmlns:a16="http://schemas.microsoft.com/office/drawing/2014/main" id="{9D2A9834-0BDB-0D57-6BD9-5EDD696734F9}"/>
              </a:ext>
            </a:extLst>
          </p:cNvPr>
          <p:cNvSpPr txBox="1"/>
          <p:nvPr/>
        </p:nvSpPr>
        <p:spPr>
          <a:xfrm>
            <a:off x="6370029" y="4423269"/>
            <a:ext cx="1676400" cy="923330"/>
          </a:xfrm>
          <a:prstGeom prst="rect">
            <a:avLst/>
          </a:prstGeom>
          <a:noFill/>
        </p:spPr>
        <p:txBody>
          <a:bodyPr wrap="square">
            <a:spAutoFit/>
          </a:bodyPr>
          <a:lstStyle/>
          <a:p>
            <a:pPr algn="ctr"/>
            <a:r>
              <a:rPr lang="pl-PL" i="0" dirty="0">
                <a:effectLst/>
                <a:highlight>
                  <a:srgbClr val="FFFFFF"/>
                </a:highlight>
                <a:latin typeface="League Gothic" panose="020B0604020202020204" charset="-18"/>
              </a:rPr>
              <a:t>Wielkopolskie Stowarzyszenie Winiarzy</a:t>
            </a:r>
            <a:endParaRPr lang="pl-PL" dirty="0">
              <a:latin typeface="League Gothic" panose="020B0604020202020204" charset="-18"/>
            </a:endParaRPr>
          </a:p>
        </p:txBody>
      </p:sp>
      <p:sp>
        <p:nvSpPr>
          <p:cNvPr id="67" name="pole tekstowe 66">
            <a:extLst>
              <a:ext uri="{FF2B5EF4-FFF2-40B4-BE49-F238E27FC236}">
                <a16:creationId xmlns:a16="http://schemas.microsoft.com/office/drawing/2014/main" id="{18620EE1-DF5C-ED5C-69C6-393A6466CB78}"/>
              </a:ext>
            </a:extLst>
          </p:cNvPr>
          <p:cNvSpPr txBox="1"/>
          <p:nvPr/>
        </p:nvSpPr>
        <p:spPr>
          <a:xfrm>
            <a:off x="7910889" y="4423269"/>
            <a:ext cx="1829573" cy="646331"/>
          </a:xfrm>
          <a:prstGeom prst="rect">
            <a:avLst/>
          </a:prstGeom>
          <a:noFill/>
        </p:spPr>
        <p:txBody>
          <a:bodyPr wrap="square">
            <a:spAutoFit/>
          </a:bodyPr>
          <a:lstStyle/>
          <a:p>
            <a:pPr algn="ctr"/>
            <a:r>
              <a:rPr lang="pl-PL" dirty="0">
                <a:latin typeface="League Gothic" panose="020B0604020202020204" charset="-18"/>
              </a:rPr>
              <a:t>Lokalna Grupa Działania ŹRÓDŁO</a:t>
            </a:r>
          </a:p>
        </p:txBody>
      </p:sp>
      <p:sp>
        <p:nvSpPr>
          <p:cNvPr id="69" name="pole tekstowe 68">
            <a:extLst>
              <a:ext uri="{FF2B5EF4-FFF2-40B4-BE49-F238E27FC236}">
                <a16:creationId xmlns:a16="http://schemas.microsoft.com/office/drawing/2014/main" id="{E7D82467-65AD-DB59-E38A-82C531472D3E}"/>
              </a:ext>
            </a:extLst>
          </p:cNvPr>
          <p:cNvSpPr txBox="1"/>
          <p:nvPr/>
        </p:nvSpPr>
        <p:spPr>
          <a:xfrm>
            <a:off x="1016980" y="5503652"/>
            <a:ext cx="2357298" cy="784830"/>
          </a:xfrm>
          <a:prstGeom prst="rect">
            <a:avLst/>
          </a:prstGeom>
          <a:noFill/>
        </p:spPr>
        <p:txBody>
          <a:bodyPr wrap="square">
            <a:spAutoFit/>
          </a:bodyPr>
          <a:lstStyle/>
          <a:p>
            <a:pPr algn="ctr"/>
            <a:r>
              <a:rPr lang="pl-PL" sz="1500" i="0" dirty="0">
                <a:effectLst/>
                <a:highlight>
                  <a:srgbClr val="FFFFFF"/>
                </a:highlight>
                <a:latin typeface="League Gothic" panose="020B0604020202020204" charset="-18"/>
              </a:rPr>
              <a:t>Stowarzyszenie Zamek </a:t>
            </a:r>
            <a:r>
              <a:rPr lang="pl-PL" sz="1500" i="0" dirty="0" err="1">
                <a:effectLst/>
                <a:highlight>
                  <a:srgbClr val="FFFFFF"/>
                </a:highlight>
                <a:latin typeface="League Gothic" panose="020B0604020202020204" charset="-18"/>
              </a:rPr>
              <a:t>Trebnitz</a:t>
            </a:r>
            <a:r>
              <a:rPr lang="pl-PL" sz="1500" i="0" dirty="0">
                <a:effectLst/>
                <a:highlight>
                  <a:srgbClr val="FFFFFF"/>
                </a:highlight>
                <a:latin typeface="League Gothic" panose="020B0604020202020204" charset="-18"/>
              </a:rPr>
              <a:t> Centrum Edukacji i Spotkań (</a:t>
            </a:r>
            <a:r>
              <a:rPr lang="pl-PL" sz="1500" i="0" dirty="0" err="1">
                <a:effectLst/>
                <a:highlight>
                  <a:srgbClr val="FFFFFF"/>
                </a:highlight>
                <a:latin typeface="League Gothic" panose="020B0604020202020204" charset="-18"/>
              </a:rPr>
              <a:t>Schloß</a:t>
            </a:r>
            <a:r>
              <a:rPr lang="pl-PL" sz="1500" i="0" dirty="0">
                <a:effectLst/>
                <a:highlight>
                  <a:srgbClr val="FFFFFF"/>
                </a:highlight>
                <a:latin typeface="League Gothic" panose="020B0604020202020204" charset="-18"/>
              </a:rPr>
              <a:t> </a:t>
            </a:r>
            <a:r>
              <a:rPr lang="pl-PL" sz="1500" i="0" dirty="0" err="1">
                <a:effectLst/>
                <a:highlight>
                  <a:srgbClr val="FFFFFF"/>
                </a:highlight>
                <a:latin typeface="League Gothic" panose="020B0604020202020204" charset="-18"/>
              </a:rPr>
              <a:t>Trebnitz</a:t>
            </a:r>
            <a:r>
              <a:rPr lang="pl-PL" sz="1500" i="0" dirty="0">
                <a:effectLst/>
                <a:highlight>
                  <a:srgbClr val="FFFFFF"/>
                </a:highlight>
                <a:latin typeface="League Gothic" panose="020B0604020202020204" charset="-18"/>
              </a:rPr>
              <a:t> </a:t>
            </a:r>
            <a:r>
              <a:rPr lang="pl-PL" sz="1500" i="0" dirty="0" err="1">
                <a:effectLst/>
                <a:highlight>
                  <a:srgbClr val="FFFFFF"/>
                </a:highlight>
                <a:latin typeface="League Gothic" panose="020B0604020202020204" charset="-18"/>
              </a:rPr>
              <a:t>Bildungs</a:t>
            </a:r>
            <a:r>
              <a:rPr lang="pl-PL" sz="1500" i="0" dirty="0">
                <a:effectLst/>
                <a:highlight>
                  <a:srgbClr val="FFFFFF"/>
                </a:highlight>
                <a:latin typeface="League Gothic" panose="020B0604020202020204" charset="-18"/>
              </a:rPr>
              <a:t>‐ </a:t>
            </a:r>
            <a:r>
              <a:rPr lang="pl-PL" sz="1500" i="0" dirty="0" err="1">
                <a:effectLst/>
                <a:highlight>
                  <a:srgbClr val="FFFFFF"/>
                </a:highlight>
                <a:latin typeface="League Gothic" panose="020B0604020202020204" charset="-18"/>
              </a:rPr>
              <a:t>und</a:t>
            </a:r>
            <a:r>
              <a:rPr lang="pl-PL" sz="1500" i="0" dirty="0">
                <a:effectLst/>
                <a:highlight>
                  <a:srgbClr val="FFFFFF"/>
                </a:highlight>
                <a:latin typeface="League Gothic" panose="020B0604020202020204" charset="-18"/>
              </a:rPr>
              <a:t> </a:t>
            </a:r>
            <a:r>
              <a:rPr lang="pl-PL" sz="1500" i="0" dirty="0" err="1">
                <a:effectLst/>
                <a:highlight>
                  <a:srgbClr val="FFFFFF"/>
                </a:highlight>
                <a:latin typeface="League Gothic" panose="020B0604020202020204" charset="-18"/>
              </a:rPr>
              <a:t>Begegnungszentrum</a:t>
            </a:r>
            <a:r>
              <a:rPr lang="pl-PL" sz="1500" i="0" dirty="0">
                <a:effectLst/>
                <a:highlight>
                  <a:srgbClr val="FFFFFF"/>
                </a:highlight>
                <a:latin typeface="League Gothic" panose="020B0604020202020204" charset="-18"/>
              </a:rPr>
              <a:t> e. V. </a:t>
            </a:r>
            <a:endParaRPr lang="pl-PL" sz="1500" dirty="0">
              <a:latin typeface="League Gothic" panose="020B0604020202020204" charset="-18"/>
            </a:endParaRPr>
          </a:p>
        </p:txBody>
      </p:sp>
      <p:pic>
        <p:nvPicPr>
          <p:cNvPr id="71" name="Obraz 70" descr="Obraz zawierający design, tekst, ilustracja&#10;&#10;Opis wygenerowany automatycznie">
            <a:extLst>
              <a:ext uri="{FF2B5EF4-FFF2-40B4-BE49-F238E27FC236}">
                <a16:creationId xmlns:a16="http://schemas.microsoft.com/office/drawing/2014/main" id="{4305C2D4-82DF-F80C-9982-9A50DA8505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025" y="4988020"/>
            <a:ext cx="1809091" cy="1809091"/>
          </a:xfrm>
          <a:prstGeom prst="rect">
            <a:avLst/>
          </a:prstGeom>
        </p:spPr>
      </p:pic>
      <p:pic>
        <p:nvPicPr>
          <p:cNvPr id="73" name="Obraz 72" descr="Obraz zawierający tekst, Czcionka, woda, Grafika&#10;&#10;Opis wygenerowany automatycznie">
            <a:extLst>
              <a:ext uri="{FF2B5EF4-FFF2-40B4-BE49-F238E27FC236}">
                <a16:creationId xmlns:a16="http://schemas.microsoft.com/office/drawing/2014/main" id="{66057B5C-3605-070B-B770-D4A1BB26E6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56912" y="3457602"/>
            <a:ext cx="1537525" cy="830895"/>
          </a:xfrm>
          <a:prstGeom prst="rect">
            <a:avLst/>
          </a:prstGeom>
        </p:spPr>
      </p:pic>
      <p:pic>
        <p:nvPicPr>
          <p:cNvPr id="75" name="Obraz 74" descr="Obraz zawierający szkic, symbol, clipart&#10;&#10;Opis wygenerowany automatycznie">
            <a:extLst>
              <a:ext uri="{FF2B5EF4-FFF2-40B4-BE49-F238E27FC236}">
                <a16:creationId xmlns:a16="http://schemas.microsoft.com/office/drawing/2014/main" id="{E3B184B8-B3A4-DA9A-5A46-68D7ADFF2F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17372" y="3333266"/>
            <a:ext cx="1169398" cy="1169398"/>
          </a:xfrm>
          <a:prstGeom prst="rect">
            <a:avLst/>
          </a:prstGeom>
        </p:spPr>
      </p:pic>
      <p:pic>
        <p:nvPicPr>
          <p:cNvPr id="77" name="Obraz 76" descr="Obraz zawierający tekst, logo, Czcionka, Grafika&#10;&#10;Opis wygenerowany automatycznie">
            <a:extLst>
              <a:ext uri="{FF2B5EF4-FFF2-40B4-BE49-F238E27FC236}">
                <a16:creationId xmlns:a16="http://schemas.microsoft.com/office/drawing/2014/main" id="{A30C11D9-1706-5D9B-2C22-0942E7E7C1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3010" y="5330816"/>
            <a:ext cx="1149918" cy="1085523"/>
          </a:xfrm>
          <a:prstGeom prst="rect">
            <a:avLst/>
          </a:prstGeom>
        </p:spPr>
      </p:pic>
      <p:pic>
        <p:nvPicPr>
          <p:cNvPr id="79" name="Obraz 78" descr="Obraz zawierający Czcionka, logo, Grafika, Jaskrawoniebieski&#10;&#10;Opis wygenerowany automatycznie">
            <a:extLst>
              <a:ext uri="{FF2B5EF4-FFF2-40B4-BE49-F238E27FC236}">
                <a16:creationId xmlns:a16="http://schemas.microsoft.com/office/drawing/2014/main" id="{B7337908-6D0D-0BA3-AF2F-99B55C154C8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7893" y="3917227"/>
            <a:ext cx="1699439" cy="320968"/>
          </a:xfrm>
          <a:prstGeom prst="rect">
            <a:avLst/>
          </a:prstGeom>
        </p:spPr>
      </p:pic>
      <p:pic>
        <p:nvPicPr>
          <p:cNvPr id="81" name="Obraz 80" descr="Obraz zawierający tekst, Czcionka, Grafika, logo&#10;&#10;Opis wygenerowany automatycznie">
            <a:extLst>
              <a:ext uri="{FF2B5EF4-FFF2-40B4-BE49-F238E27FC236}">
                <a16:creationId xmlns:a16="http://schemas.microsoft.com/office/drawing/2014/main" id="{9A6FDD52-BBA5-865A-B9C1-543F4B03CFA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79240" y="3510811"/>
            <a:ext cx="933101" cy="933101"/>
          </a:xfrm>
          <a:prstGeom prst="rect">
            <a:avLst/>
          </a:prstGeom>
        </p:spPr>
      </p:pic>
      <p:pic>
        <p:nvPicPr>
          <p:cNvPr id="83" name="Obraz 82" descr="Obraz zawierający tekst, Czcionka, design&#10;&#10;Opis wygenerowany automatycznie">
            <a:extLst>
              <a:ext uri="{FF2B5EF4-FFF2-40B4-BE49-F238E27FC236}">
                <a16:creationId xmlns:a16="http://schemas.microsoft.com/office/drawing/2014/main" id="{9B80C30D-8392-2CE3-933C-E3D633A0634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81726" y="3457602"/>
            <a:ext cx="1524246" cy="1016164"/>
          </a:xfrm>
          <a:prstGeom prst="rect">
            <a:avLst/>
          </a:prstGeom>
        </p:spPr>
      </p:pic>
      <p:pic>
        <p:nvPicPr>
          <p:cNvPr id="85" name="Obraz 84" descr="Obraz zawierający tekst, Czcionka, logo, Grafika&#10;&#10;Opis wygenerowany automatycznie">
            <a:extLst>
              <a:ext uri="{FF2B5EF4-FFF2-40B4-BE49-F238E27FC236}">
                <a16:creationId xmlns:a16="http://schemas.microsoft.com/office/drawing/2014/main" id="{0708219D-AAE3-7B2F-9D33-82E3EE0D119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27821" y="3469279"/>
            <a:ext cx="1524247" cy="1016164"/>
          </a:xfrm>
          <a:prstGeom prst="rect">
            <a:avLst/>
          </a:prstGeom>
        </p:spPr>
      </p:pic>
      <p:sp>
        <p:nvSpPr>
          <p:cNvPr id="87" name="pole tekstowe 86">
            <a:extLst>
              <a:ext uri="{FF2B5EF4-FFF2-40B4-BE49-F238E27FC236}">
                <a16:creationId xmlns:a16="http://schemas.microsoft.com/office/drawing/2014/main" id="{B9C27784-6859-DCE3-CA0E-BB081F2416AA}"/>
              </a:ext>
            </a:extLst>
          </p:cNvPr>
          <p:cNvSpPr txBox="1"/>
          <p:nvPr/>
        </p:nvSpPr>
        <p:spPr>
          <a:xfrm>
            <a:off x="5618512" y="5667430"/>
            <a:ext cx="2438400" cy="646331"/>
          </a:xfrm>
          <a:prstGeom prst="rect">
            <a:avLst/>
          </a:prstGeom>
          <a:noFill/>
        </p:spPr>
        <p:txBody>
          <a:bodyPr wrap="square">
            <a:spAutoFit/>
          </a:bodyPr>
          <a:lstStyle/>
          <a:p>
            <a:pPr algn="ctr"/>
            <a:r>
              <a:rPr lang="pl-PL" i="0" dirty="0">
                <a:effectLst/>
                <a:highlight>
                  <a:srgbClr val="FFFFFF"/>
                </a:highlight>
                <a:latin typeface="League Gothic" panose="020B0604020202020204" charset="-18"/>
              </a:rPr>
              <a:t>Wielkopolska Izba Rzemieślnicza</a:t>
            </a:r>
          </a:p>
          <a:p>
            <a:pPr algn="ctr"/>
            <a:r>
              <a:rPr lang="pl-PL" i="0" dirty="0">
                <a:effectLst/>
                <a:highlight>
                  <a:srgbClr val="FFFFFF"/>
                </a:highlight>
                <a:latin typeface="League Gothic" panose="020B0604020202020204" charset="-18"/>
              </a:rPr>
              <a:t>w Poznaniu</a:t>
            </a:r>
            <a:endParaRPr lang="pl-PL" dirty="0">
              <a:latin typeface="League Gothic" panose="020B0604020202020204" charset="-18"/>
            </a:endParaRPr>
          </a:p>
        </p:txBody>
      </p:sp>
    </p:spTree>
    <p:extLst>
      <p:ext uri="{BB962C8B-B14F-4D97-AF65-F5344CB8AC3E}">
        <p14:creationId xmlns:p14="http://schemas.microsoft.com/office/powerpoint/2010/main" val="3680923339"/>
      </p:ext>
    </p:extLst>
  </p:cSld>
  <p:clrMapOvr>
    <a:masterClrMapping/>
  </p:clrMapOvr>
  <p:transition>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457200" y="592533"/>
            <a:ext cx="9079009" cy="855267"/>
            <a:chOff x="61748" y="-423185"/>
            <a:chExt cx="5382348" cy="1140354"/>
          </a:xfrm>
        </p:grpSpPr>
        <p:sp>
          <p:nvSpPr>
            <p:cNvPr id="14" name="TextBox 14"/>
            <p:cNvSpPr txBox="1"/>
            <p:nvPr/>
          </p:nvSpPr>
          <p:spPr>
            <a:xfrm>
              <a:off x="61748" y="-423185"/>
              <a:ext cx="5382348" cy="512960"/>
            </a:xfrm>
            <a:prstGeom prst="rect">
              <a:avLst/>
            </a:prstGeom>
          </p:spPr>
          <p:txBody>
            <a:bodyPr wrap="square" lIns="0" tIns="0" rIns="0" bIns="0" rtlCol="0" anchor="t">
              <a:spAutoFit/>
            </a:bodyPr>
            <a:lstStyle/>
            <a:p>
              <a:pPr algn="ctr"/>
              <a:r>
                <a:rPr lang="pl-PL" sz="2500" dirty="0">
                  <a:solidFill>
                    <a:srgbClr val="004023"/>
                  </a:solidFill>
                  <a:latin typeface="Ubuntu Bold"/>
                </a:rPr>
                <a:t>NAGRODY</a:t>
              </a:r>
            </a:p>
          </p:txBody>
        </p:sp>
        <p:sp>
          <p:nvSpPr>
            <p:cNvPr id="17" name="AutoShape 17"/>
            <p:cNvSpPr/>
            <p:nvPr/>
          </p:nvSpPr>
          <p:spPr>
            <a:xfrm>
              <a:off x="1583463" y="717169"/>
              <a:ext cx="2223820" cy="0"/>
            </a:xfrm>
            <a:prstGeom prst="line">
              <a:avLst/>
            </a:prstGeom>
            <a:ln w="88900" cap="flat">
              <a:solidFill>
                <a:srgbClr val="144733"/>
              </a:solidFill>
              <a:prstDash val="solid"/>
              <a:headEnd type="none" w="sm" len="sm"/>
              <a:tailEnd type="none" w="sm" len="sm"/>
            </a:ln>
          </p:spPr>
          <p:txBody>
            <a:bodyPr/>
            <a:lstStyle/>
            <a:p>
              <a:pPr algn="ctr"/>
              <a:endParaRPr lang="pl-PL" dirty="0"/>
            </a:p>
          </p:txBody>
        </p:sp>
      </p:grpSp>
      <p:sp>
        <p:nvSpPr>
          <p:cNvPr id="16" name="pole tekstowe 15">
            <a:extLst>
              <a:ext uri="{FF2B5EF4-FFF2-40B4-BE49-F238E27FC236}">
                <a16:creationId xmlns:a16="http://schemas.microsoft.com/office/drawing/2014/main" id="{BED2DDE9-821C-1918-737B-2A0C51200405}"/>
              </a:ext>
            </a:extLst>
          </p:cNvPr>
          <p:cNvSpPr txBox="1"/>
          <p:nvPr/>
        </p:nvSpPr>
        <p:spPr>
          <a:xfrm>
            <a:off x="228600" y="1712234"/>
            <a:ext cx="9144000" cy="646331"/>
          </a:xfrm>
          <a:prstGeom prst="rect">
            <a:avLst/>
          </a:prstGeom>
          <a:noFill/>
        </p:spPr>
        <p:txBody>
          <a:bodyPr wrap="square">
            <a:spAutoFit/>
          </a:bodyPr>
          <a:lstStyle/>
          <a:p>
            <a:pPr algn="just"/>
            <a:r>
              <a:rPr lang="pl-PL" sz="1800" kern="50" dirty="0">
                <a:effectLst/>
                <a:latin typeface="Arial" panose="020B0604020202020204" pitchFamily="34" charset="0"/>
                <a:ea typeface="SimSun" panose="02010600030101010101" pitchFamily="2" charset="-122"/>
                <a:cs typeface="Tahoma" panose="020B0604030504040204" pitchFamily="34" charset="0"/>
              </a:rPr>
              <a:t>Szlak Kulinarny „Smaki Powiatu Poznańskiego” uzyskał wyróżnienie w konkursie na „Najlepszy Produkt Turystyczny Wielkopolski 2023 roku”.</a:t>
            </a:r>
            <a:endParaRPr lang="pl-PL" sz="1800" kern="50" dirty="0">
              <a:effectLst/>
              <a:latin typeface="Times New Roman" panose="02020603050405020304" pitchFamily="18" charset="0"/>
              <a:ea typeface="SimSun" panose="02010600030101010101" pitchFamily="2" charset="-122"/>
              <a:cs typeface="Tahoma" panose="020B0604030504040204" pitchFamily="34" charset="0"/>
            </a:endParaRPr>
          </a:p>
        </p:txBody>
      </p:sp>
      <p:pic>
        <p:nvPicPr>
          <p:cNvPr id="12" name="Obraz 11" descr="Obraz zawierający ubrania, osoba, w pomieszczeniu, człowiek&#10;&#10;Opis wygenerowany automatycznie">
            <a:extLst>
              <a:ext uri="{FF2B5EF4-FFF2-40B4-BE49-F238E27FC236}">
                <a16:creationId xmlns:a16="http://schemas.microsoft.com/office/drawing/2014/main" id="{46EB9BB3-5D60-9D75-53D0-398BCAE07D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0003" y="2622999"/>
            <a:ext cx="5921194" cy="3949390"/>
          </a:xfrm>
          <a:prstGeom prst="rect">
            <a:avLst/>
          </a:prstGeom>
        </p:spPr>
      </p:pic>
    </p:spTree>
    <p:extLst>
      <p:ext uri="{BB962C8B-B14F-4D97-AF65-F5344CB8AC3E}">
        <p14:creationId xmlns:p14="http://schemas.microsoft.com/office/powerpoint/2010/main" val="8437631"/>
      </p:ext>
    </p:extLst>
  </p:cSld>
  <p:clrMapOvr>
    <a:masterClrMapping/>
  </p:clrMapOvr>
  <p:transition>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194102" y="412800"/>
            <a:ext cx="8741975" cy="6282678"/>
            <a:chOff x="0" y="218335"/>
            <a:chExt cx="6035430" cy="8376904"/>
          </a:xfrm>
        </p:grpSpPr>
        <p:sp>
          <p:nvSpPr>
            <p:cNvPr id="14" name="TextBox 14"/>
            <p:cNvSpPr txBox="1"/>
            <p:nvPr/>
          </p:nvSpPr>
          <p:spPr>
            <a:xfrm>
              <a:off x="25400" y="218335"/>
              <a:ext cx="4680811" cy="1470488"/>
            </a:xfrm>
            <a:prstGeom prst="rect">
              <a:avLst/>
            </a:prstGeom>
          </p:spPr>
          <p:txBody>
            <a:bodyPr lIns="0" tIns="0" rIns="0" bIns="0" rtlCol="0" anchor="t">
              <a:spAutoFit/>
            </a:bodyPr>
            <a:lstStyle/>
            <a:p>
              <a:pPr>
                <a:lnSpc>
                  <a:spcPts val="4328"/>
                </a:lnSpc>
              </a:pPr>
              <a:r>
                <a:rPr lang="pl-PL" sz="4328" dirty="0">
                  <a:solidFill>
                    <a:srgbClr val="004023"/>
                  </a:solidFill>
                  <a:latin typeface="Ubuntu Bold"/>
                </a:rPr>
                <a:t>DWÓR SKRZYNKI</a:t>
              </a:r>
              <a:endParaRPr lang="en-US" sz="4328" dirty="0">
                <a:solidFill>
                  <a:srgbClr val="004023"/>
                </a:solidFill>
                <a:latin typeface="Ubuntu Bold"/>
              </a:endParaRPr>
            </a:p>
          </p:txBody>
        </p:sp>
        <p:sp>
          <p:nvSpPr>
            <p:cNvPr id="15" name="TextBox 15"/>
            <p:cNvSpPr txBox="1"/>
            <p:nvPr/>
          </p:nvSpPr>
          <p:spPr>
            <a:xfrm>
              <a:off x="0" y="1952382"/>
              <a:ext cx="3986218" cy="329149"/>
            </a:xfrm>
            <a:prstGeom prst="rect">
              <a:avLst/>
            </a:prstGeom>
          </p:spPr>
          <p:txBody>
            <a:bodyPr wrap="square" lIns="0" tIns="0" rIns="0" bIns="0" rtlCol="0" anchor="t">
              <a:spAutoFit/>
            </a:bodyPr>
            <a:lstStyle/>
            <a:p>
              <a:pPr>
                <a:lnSpc>
                  <a:spcPts val="1900"/>
                </a:lnSpc>
              </a:pPr>
              <a:r>
                <a:rPr lang="pl-PL" sz="2000" dirty="0">
                  <a:solidFill>
                    <a:srgbClr val="144733"/>
                  </a:solidFill>
                  <a:latin typeface="Roboto Condensed Bold"/>
                </a:rPr>
                <a:t>PLANY DZIAŁANIA – SPRZEDAŻ USŁUG I PROMOCJA</a:t>
              </a:r>
              <a:endParaRPr lang="en-US" sz="2000" dirty="0">
                <a:solidFill>
                  <a:srgbClr val="144733"/>
                </a:solidFill>
                <a:latin typeface="Roboto Condensed Bold"/>
              </a:endParaRPr>
            </a:p>
          </p:txBody>
        </p:sp>
        <p:sp>
          <p:nvSpPr>
            <p:cNvPr id="16" name="AutoShape 16"/>
            <p:cNvSpPr/>
            <p:nvPr/>
          </p:nvSpPr>
          <p:spPr>
            <a:xfrm>
              <a:off x="25400" y="8595239"/>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7" name="AutoShape 17"/>
            <p:cNvSpPr/>
            <p:nvPr/>
          </p:nvSpPr>
          <p:spPr>
            <a:xfrm>
              <a:off x="3811610" y="2106335"/>
              <a:ext cx="2223820" cy="0"/>
            </a:xfrm>
            <a:prstGeom prst="line">
              <a:avLst/>
            </a:prstGeom>
            <a:ln w="88900" cap="flat">
              <a:solidFill>
                <a:srgbClr val="144733"/>
              </a:solidFill>
              <a:prstDash val="solid"/>
              <a:headEnd type="none" w="sm" len="sm"/>
              <a:tailEnd type="none" w="sm" len="sm"/>
            </a:ln>
          </p:spPr>
          <p:txBody>
            <a:bodyPr/>
            <a:lstStyle/>
            <a:p>
              <a:endParaRPr lang="pl-PL"/>
            </a:p>
          </p:txBody>
        </p:sp>
      </p:grpSp>
      <p:sp>
        <p:nvSpPr>
          <p:cNvPr id="20" name="pole tekstowe 19">
            <a:extLst>
              <a:ext uri="{FF2B5EF4-FFF2-40B4-BE49-F238E27FC236}">
                <a16:creationId xmlns:a16="http://schemas.microsoft.com/office/drawing/2014/main" id="{1CE9D3DE-4757-C890-3B90-2D680BAAC3FA}"/>
              </a:ext>
            </a:extLst>
          </p:cNvPr>
          <p:cNvSpPr txBox="1"/>
          <p:nvPr/>
        </p:nvSpPr>
        <p:spPr>
          <a:xfrm>
            <a:off x="194102" y="2141935"/>
            <a:ext cx="9178498" cy="3988592"/>
          </a:xfrm>
          <a:prstGeom prst="rect">
            <a:avLst/>
          </a:prstGeom>
          <a:noFill/>
        </p:spPr>
        <p:txBody>
          <a:bodyPr wrap="square">
            <a:spAutoFit/>
          </a:bodyPr>
          <a:lstStyle/>
          <a:p>
            <a:pPr marL="342900" lvl="0" indent="-342900" algn="just">
              <a:lnSpc>
                <a:spcPct val="115000"/>
              </a:lnSpc>
              <a:buFont typeface="+mj-lt"/>
              <a:buAutoNum type="arabicPeriod"/>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Nowe stanowisko: specjalista ds. sprzedaży:</a:t>
            </a:r>
          </a:p>
          <a:p>
            <a:pPr marL="342900" lvl="0" indent="-342900" algn="just">
              <a:lnSpc>
                <a:spcPct val="115000"/>
              </a:lnSpc>
              <a:buFont typeface="Symbol" panose="05050102010706020507" pitchFamily="18" charset="2"/>
              <a:buChar char=""/>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Przygotowanie oferty dla okolicznych biznesów (gminy: Stęszew, Buk, Dopiewo, Komorniki i Tarnowo Podgórne)</a:t>
            </a:r>
          </a:p>
          <a:p>
            <a:pPr marL="342900" lvl="0" indent="-342900" algn="just">
              <a:lnSpc>
                <a:spcPct val="115000"/>
              </a:lnSpc>
              <a:buFont typeface="Symbol" panose="05050102010706020507" pitchFamily="18" charset="2"/>
              <a:buChar char=""/>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Pozyskiwanie współpracy z touroperatorami i agencjami </a:t>
            </a:r>
            <a:r>
              <a:rPr lang="pl-PL" sz="1700" kern="100" dirty="0" err="1">
                <a:effectLst/>
                <a:latin typeface="Aptos" panose="020B0004020202020204" pitchFamily="34" charset="0"/>
                <a:ea typeface="Aptos" panose="020B0004020202020204" pitchFamily="34" charset="0"/>
                <a:cs typeface="Times New Roman" panose="02020603050405020304" pitchFamily="18" charset="0"/>
              </a:rPr>
              <a:t>eventowymi</a:t>
            </a:r>
            <a:endParaRPr lang="pl-PL" sz="17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Rozszerzenie oferty dla samorządów gmin powiatu poznańskiego</a:t>
            </a:r>
          </a:p>
          <a:p>
            <a:pPr marL="342900" indent="-342900" algn="just">
              <a:lnSpc>
                <a:spcPct val="115000"/>
              </a:lnSpc>
              <a:buFont typeface="Symbol" panose="05050102010706020507" pitchFamily="18" charset="2"/>
              <a:buChar char=""/>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Przygotowanie oferty dla grup zorganizowanych z ofertą warsztatów i zajęć w parku</a:t>
            </a:r>
          </a:p>
          <a:p>
            <a:pPr marL="342900" lvl="0" indent="-342900" algn="just">
              <a:lnSpc>
                <a:spcPct val="115000"/>
              </a:lnSpc>
              <a:buFont typeface="Symbol" panose="05050102010706020507" pitchFamily="18" charset="2"/>
              <a:buChar char=""/>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Wsparcie działań komunikacyjnych i działania obiektu.</a:t>
            </a:r>
          </a:p>
          <a:p>
            <a:pPr lvl="0" algn="just">
              <a:lnSpc>
                <a:spcPct val="115000"/>
              </a:lnSpc>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2. Modyfikacja usług o nowe projekty kierowane dla zróżnicowanych grup odbiorców z uwzględnieniem młodszego pokolenia: rodziny z dziećmi, pary, </a:t>
            </a:r>
            <a:r>
              <a:rPr lang="pl-PL" sz="1700" kern="100" dirty="0">
                <a:latin typeface="Aptos" panose="020B0004020202020204" pitchFamily="34" charset="0"/>
                <a:ea typeface="Aptos" panose="020B0004020202020204" pitchFamily="34" charset="0"/>
                <a:cs typeface="Times New Roman" panose="02020603050405020304" pitchFamily="18" charset="0"/>
              </a:rPr>
              <a:t>s</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ingle</a:t>
            </a:r>
          </a:p>
          <a:p>
            <a:pPr lvl="0" algn="just">
              <a:lnSpc>
                <a:spcPct val="115000"/>
              </a:lnSpc>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3.  Kontynuacja współpracy z </a:t>
            </a:r>
            <a:r>
              <a:rPr lang="pl-PL" sz="1700" kern="100" dirty="0" err="1">
                <a:effectLst/>
                <a:latin typeface="Aptos" panose="020B0004020202020204" pitchFamily="34" charset="0"/>
                <a:ea typeface="Aptos" panose="020B0004020202020204" pitchFamily="34" charset="0"/>
                <a:cs typeface="Times New Roman" panose="02020603050405020304" pitchFamily="18" charset="0"/>
              </a:rPr>
              <a:t>blogerami</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 i </a:t>
            </a:r>
            <a:r>
              <a:rPr lang="pl-PL" sz="1700" kern="100" dirty="0" err="1">
                <a:effectLst/>
                <a:latin typeface="Aptos" panose="020B0004020202020204" pitchFamily="34" charset="0"/>
                <a:ea typeface="Aptos" panose="020B0004020202020204" pitchFamily="34" charset="0"/>
                <a:cs typeface="Times New Roman" panose="02020603050405020304" pitchFamily="18" charset="0"/>
              </a:rPr>
              <a:t>influencerami</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a:t>
            </a:r>
          </a:p>
          <a:p>
            <a:pPr lvl="0" algn="just">
              <a:lnSpc>
                <a:spcPct val="115000"/>
              </a:lnSpc>
            </a:pPr>
            <a:r>
              <a:rPr lang="pl-PL" sz="1700" kern="100" dirty="0">
                <a:latin typeface="Aptos" panose="020B0004020202020204" pitchFamily="34" charset="0"/>
                <a:ea typeface="Aptos" panose="020B0004020202020204" pitchFamily="34" charset="0"/>
                <a:cs typeface="Times New Roman" panose="02020603050405020304" pitchFamily="18" charset="0"/>
              </a:rPr>
              <a:t>4. </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Pozyskiwanie środków na uzupełnienie wyposażenia Dworu w sprzęt techniczny (m.in. scenę zewnętrzną, oświetlenie estradowe, rozbudowę nagłośnienia i in.), co umożliwi organizację większej liczby koncertów  i wydarzeń.</a:t>
            </a:r>
          </a:p>
        </p:txBody>
      </p:sp>
    </p:spTree>
    <p:extLst>
      <p:ext uri="{BB962C8B-B14F-4D97-AF65-F5344CB8AC3E}">
        <p14:creationId xmlns:p14="http://schemas.microsoft.com/office/powerpoint/2010/main" val="2782346271"/>
      </p:ext>
    </p:extLst>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2" name="Group 12"/>
          <p:cNvGrpSpPr/>
          <p:nvPr/>
        </p:nvGrpSpPr>
        <p:grpSpPr>
          <a:xfrm>
            <a:off x="150051" y="382643"/>
            <a:ext cx="9134492" cy="5332357"/>
            <a:chOff x="-4067" y="492786"/>
            <a:chExt cx="4684879" cy="7109807"/>
          </a:xfrm>
        </p:grpSpPr>
        <p:sp>
          <p:nvSpPr>
            <p:cNvPr id="13" name="TextBox 13"/>
            <p:cNvSpPr txBox="1"/>
            <p:nvPr/>
          </p:nvSpPr>
          <p:spPr>
            <a:xfrm>
              <a:off x="0" y="492786"/>
              <a:ext cx="4680812" cy="1470488"/>
            </a:xfrm>
            <a:prstGeom prst="rect">
              <a:avLst/>
            </a:prstGeom>
          </p:spPr>
          <p:txBody>
            <a:bodyPr lIns="0" tIns="0" rIns="0" bIns="0" rtlCol="0" anchor="t">
              <a:spAutoFit/>
            </a:bodyPr>
            <a:lstStyle/>
            <a:p>
              <a:pPr>
                <a:lnSpc>
                  <a:spcPts val="4328"/>
                </a:lnSpc>
              </a:pPr>
              <a:r>
                <a:rPr lang="pl-PL" sz="4328" dirty="0">
                  <a:solidFill>
                    <a:srgbClr val="004023"/>
                  </a:solidFill>
                  <a:latin typeface="Ubuntu Bold"/>
                </a:rPr>
                <a:t>Szlak Kulinarny</a:t>
              </a:r>
            </a:p>
            <a:p>
              <a:pPr>
                <a:lnSpc>
                  <a:spcPts val="4328"/>
                </a:lnSpc>
              </a:pPr>
              <a:r>
                <a:rPr lang="pl-PL" sz="4328" dirty="0">
                  <a:solidFill>
                    <a:srgbClr val="004023"/>
                  </a:solidFill>
                  <a:latin typeface="Ubuntu Bold"/>
                </a:rPr>
                <a:t>„Smaki Powiatu Poznańskiego”</a:t>
              </a:r>
              <a:endParaRPr lang="en-US" sz="4328" dirty="0">
                <a:solidFill>
                  <a:srgbClr val="004023"/>
                </a:solidFill>
                <a:latin typeface="Ubuntu Bold"/>
              </a:endParaRPr>
            </a:p>
          </p:txBody>
        </p:sp>
        <p:sp>
          <p:nvSpPr>
            <p:cNvPr id="15" name="AutoShape 15"/>
            <p:cNvSpPr/>
            <p:nvPr/>
          </p:nvSpPr>
          <p:spPr>
            <a:xfrm>
              <a:off x="-4067" y="7602593"/>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6" name="AutoShape 16"/>
            <p:cNvSpPr/>
            <p:nvPr/>
          </p:nvSpPr>
          <p:spPr>
            <a:xfrm>
              <a:off x="-4067" y="242099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7" name="TextBox 17"/>
            <p:cNvSpPr txBox="1"/>
            <p:nvPr/>
          </p:nvSpPr>
          <p:spPr>
            <a:xfrm>
              <a:off x="0" y="2748884"/>
              <a:ext cx="4505168" cy="4499095"/>
            </a:xfrm>
            <a:prstGeom prst="rect">
              <a:avLst/>
            </a:prstGeom>
          </p:spPr>
          <p:txBody>
            <a:bodyPr wrap="square" lIns="0" tIns="0" rIns="0" bIns="0" rtlCol="0" anchor="t">
              <a:spAutoFit/>
            </a:bodyPr>
            <a:lstStyle/>
            <a:p>
              <a:pPr>
                <a:lnSpc>
                  <a:spcPts val="3799"/>
                </a:lnSpc>
              </a:pPr>
              <a:r>
                <a:rPr lang="pl-PL" sz="2500" spc="-59" dirty="0">
                  <a:solidFill>
                    <a:srgbClr val="144733"/>
                  </a:solidFill>
                  <a:latin typeface="League Gothic"/>
                </a:rPr>
                <a:t>Szlak Kulinarny „Smaki Powiatu Poznańskiego” prowadzony jest przez Instytut od 2021 roku, od kiedy to jest dostępna strona internetowa www.smakipowiatupoznanskiego.pl, fanpage na Facebooku oraz Instagramie, kanał na YouTube „Radio Pyra”. Na w/w kanałach komunikacji zamieszczane są informacje dot. regionalnych potraw, tradycji ludowych i kulinarnych regionu, komunikaty promujące członków szlaku kulinarnego, wydarzenia kulinarne i kulturalne w powiecie poznańskim i Wielkopolsce. Promocja obejmuje także materiały filmowe udostępniane na kanale YouTube „Radio Pyra”. </a:t>
              </a:r>
            </a:p>
            <a:p>
              <a:pPr>
                <a:lnSpc>
                  <a:spcPts val="3799"/>
                </a:lnSpc>
              </a:pPr>
              <a:r>
                <a:rPr lang="pl-PL" sz="2500" spc="-59" dirty="0">
                  <a:solidFill>
                    <a:srgbClr val="144733"/>
                  </a:solidFill>
                  <a:latin typeface="League Gothic"/>
                </a:rPr>
                <a:t>Na dzień 31.12.2023 szlak miał 70 członków, na dzień 25.08.2024 – 80 członków.</a:t>
              </a:r>
              <a:endParaRPr lang="en-US" sz="2500" spc="-59" dirty="0">
                <a:solidFill>
                  <a:srgbClr val="144733"/>
                </a:solidFill>
                <a:latin typeface="League Gothic"/>
              </a:endParaRPr>
            </a:p>
          </p:txBody>
        </p:sp>
      </p:grpSp>
    </p:spTree>
    <p:extLst>
      <p:ext uri="{BB962C8B-B14F-4D97-AF65-F5344CB8AC3E}">
        <p14:creationId xmlns:p14="http://schemas.microsoft.com/office/powerpoint/2010/main" val="4233043918"/>
      </p:ext>
    </p:extLst>
  </p:cSld>
  <p:clrMapOvr>
    <a:masterClrMapping/>
  </p:clrMapOvr>
  <p:transition>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194102" y="412800"/>
            <a:ext cx="8741975" cy="6282678"/>
            <a:chOff x="0" y="218335"/>
            <a:chExt cx="6035430" cy="8376904"/>
          </a:xfrm>
        </p:grpSpPr>
        <p:sp>
          <p:nvSpPr>
            <p:cNvPr id="14" name="TextBox 14"/>
            <p:cNvSpPr txBox="1"/>
            <p:nvPr/>
          </p:nvSpPr>
          <p:spPr>
            <a:xfrm>
              <a:off x="25400" y="218335"/>
              <a:ext cx="4680811" cy="1470488"/>
            </a:xfrm>
            <a:prstGeom prst="rect">
              <a:avLst/>
            </a:prstGeom>
          </p:spPr>
          <p:txBody>
            <a:bodyPr lIns="0" tIns="0" rIns="0" bIns="0" rtlCol="0" anchor="t">
              <a:spAutoFit/>
            </a:bodyPr>
            <a:lstStyle/>
            <a:p>
              <a:pPr>
                <a:lnSpc>
                  <a:spcPts val="4328"/>
                </a:lnSpc>
              </a:pPr>
              <a:r>
                <a:rPr lang="pl-PL" sz="4328" dirty="0">
                  <a:solidFill>
                    <a:srgbClr val="004023"/>
                  </a:solidFill>
                  <a:latin typeface="Ubuntu Bold"/>
                </a:rPr>
                <a:t>DWÓR SKRZYNKI</a:t>
              </a:r>
              <a:endParaRPr lang="en-US" sz="4328" dirty="0">
                <a:solidFill>
                  <a:srgbClr val="004023"/>
                </a:solidFill>
                <a:latin typeface="Ubuntu Bold"/>
              </a:endParaRPr>
            </a:p>
          </p:txBody>
        </p:sp>
        <p:sp>
          <p:nvSpPr>
            <p:cNvPr id="15" name="TextBox 15"/>
            <p:cNvSpPr txBox="1"/>
            <p:nvPr/>
          </p:nvSpPr>
          <p:spPr>
            <a:xfrm>
              <a:off x="0" y="1952382"/>
              <a:ext cx="3986218" cy="329149"/>
            </a:xfrm>
            <a:prstGeom prst="rect">
              <a:avLst/>
            </a:prstGeom>
          </p:spPr>
          <p:txBody>
            <a:bodyPr wrap="square" lIns="0" tIns="0" rIns="0" bIns="0" rtlCol="0" anchor="t">
              <a:spAutoFit/>
            </a:bodyPr>
            <a:lstStyle/>
            <a:p>
              <a:pPr>
                <a:lnSpc>
                  <a:spcPts val="1900"/>
                </a:lnSpc>
              </a:pPr>
              <a:r>
                <a:rPr lang="pl-PL" sz="2000" dirty="0">
                  <a:solidFill>
                    <a:srgbClr val="144733"/>
                  </a:solidFill>
                  <a:latin typeface="Roboto Condensed Bold"/>
                </a:rPr>
                <a:t>PLANY DZIAŁANIA – SPRZEDAŻ USŁUG I PROMOCJA</a:t>
              </a:r>
              <a:endParaRPr lang="en-US" sz="2000" dirty="0">
                <a:solidFill>
                  <a:srgbClr val="144733"/>
                </a:solidFill>
                <a:latin typeface="Roboto Condensed Bold"/>
              </a:endParaRPr>
            </a:p>
          </p:txBody>
        </p:sp>
        <p:sp>
          <p:nvSpPr>
            <p:cNvPr id="16" name="AutoShape 16"/>
            <p:cNvSpPr/>
            <p:nvPr/>
          </p:nvSpPr>
          <p:spPr>
            <a:xfrm>
              <a:off x="25400" y="8595239"/>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7" name="AutoShape 17"/>
            <p:cNvSpPr/>
            <p:nvPr/>
          </p:nvSpPr>
          <p:spPr>
            <a:xfrm>
              <a:off x="3811610" y="2106335"/>
              <a:ext cx="2223820" cy="0"/>
            </a:xfrm>
            <a:prstGeom prst="line">
              <a:avLst/>
            </a:prstGeom>
            <a:ln w="88900" cap="flat">
              <a:solidFill>
                <a:srgbClr val="144733"/>
              </a:solidFill>
              <a:prstDash val="solid"/>
              <a:headEnd type="none" w="sm" len="sm"/>
              <a:tailEnd type="none" w="sm" len="sm"/>
            </a:ln>
          </p:spPr>
          <p:txBody>
            <a:bodyPr/>
            <a:lstStyle/>
            <a:p>
              <a:endParaRPr lang="pl-PL"/>
            </a:p>
          </p:txBody>
        </p:sp>
      </p:grpSp>
      <p:sp>
        <p:nvSpPr>
          <p:cNvPr id="20" name="pole tekstowe 19">
            <a:extLst>
              <a:ext uri="{FF2B5EF4-FFF2-40B4-BE49-F238E27FC236}">
                <a16:creationId xmlns:a16="http://schemas.microsoft.com/office/drawing/2014/main" id="{1CE9D3DE-4757-C890-3B90-2D680BAAC3FA}"/>
              </a:ext>
            </a:extLst>
          </p:cNvPr>
          <p:cNvSpPr txBox="1"/>
          <p:nvPr/>
        </p:nvSpPr>
        <p:spPr>
          <a:xfrm>
            <a:off x="194102" y="2290687"/>
            <a:ext cx="9178498" cy="4392036"/>
          </a:xfrm>
          <a:prstGeom prst="rect">
            <a:avLst/>
          </a:prstGeom>
          <a:noFill/>
        </p:spPr>
        <p:txBody>
          <a:bodyPr wrap="square">
            <a:spAutoFit/>
          </a:bodyPr>
          <a:lstStyle/>
          <a:p>
            <a:pPr lvl="0" algn="just">
              <a:lnSpc>
                <a:spcPct val="115000"/>
              </a:lnSpc>
            </a:pPr>
            <a:r>
              <a:rPr lang="pl-PL" sz="1700" kern="100" dirty="0">
                <a:latin typeface="Aptos" panose="020B0004020202020204" pitchFamily="34" charset="0"/>
                <a:ea typeface="Aptos" panose="020B0004020202020204" pitchFamily="34" charset="0"/>
                <a:cs typeface="Times New Roman" panose="02020603050405020304" pitchFamily="18" charset="0"/>
              </a:rPr>
              <a:t>5.</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 Pozyskiwanie środków finansowych na projekty programowe w konkursach regionalnych i ogólnopolskich w ramach współpracy z Fundacją Instytutu Skrzynki, powołaną do życia w grudniu 2023. Dla większości programów termin wnioskowania to listopad-grudzień.  </a:t>
            </a:r>
          </a:p>
          <a:p>
            <a:pPr lvl="0" algn="just">
              <a:lnSpc>
                <a:spcPct val="115000"/>
              </a:lnSpc>
            </a:pPr>
            <a:r>
              <a:rPr lang="pl-PL" sz="1700" kern="100" dirty="0">
                <a:latin typeface="Aptos" panose="020B0004020202020204" pitchFamily="34" charset="0"/>
                <a:ea typeface="Aptos" panose="020B0004020202020204" pitchFamily="34" charset="0"/>
                <a:cs typeface="Times New Roman" panose="02020603050405020304" pitchFamily="18" charset="0"/>
              </a:rPr>
              <a:t>6. </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Kontynuacja realizacji działań niekomercyjnych: festyny, koncerty, recitale, konkursy, wernisaże wystaw fotografii, konferencje i fora.</a:t>
            </a:r>
          </a:p>
          <a:p>
            <a:pPr lvl="0" algn="just">
              <a:lnSpc>
                <a:spcPct val="115000"/>
              </a:lnSpc>
            </a:pPr>
            <a:r>
              <a:rPr lang="pl-PL" sz="1700" kern="100" dirty="0">
                <a:latin typeface="Aptos" panose="020B0004020202020204" pitchFamily="34" charset="0"/>
                <a:ea typeface="Aptos" panose="020B0004020202020204" pitchFamily="34" charset="0"/>
                <a:cs typeface="Times New Roman" panose="02020603050405020304" pitchFamily="18" charset="0"/>
              </a:rPr>
              <a:t>7. </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Kontynuacja realizacji zadań komercyjnych: restauracja, pokoje noclegowe, konferencje, szkolenia, wydarzenia plenerowe, imprezy firmowe i prywatne.</a:t>
            </a:r>
          </a:p>
          <a:p>
            <a:pPr lvl="0" algn="just">
              <a:lnSpc>
                <a:spcPct val="115000"/>
              </a:lnSpc>
            </a:pPr>
            <a:r>
              <a:rPr lang="pl-PL" sz="1700" kern="100" dirty="0">
                <a:latin typeface="Aptos" panose="020B0004020202020204" pitchFamily="34" charset="0"/>
                <a:ea typeface="Aptos" panose="020B0004020202020204" pitchFamily="34" charset="0"/>
                <a:cs typeface="Times New Roman" panose="02020603050405020304" pitchFamily="18" charset="0"/>
              </a:rPr>
              <a:t>8. </a:t>
            </a:r>
            <a:r>
              <a:rPr lang="pl-PL" sz="1700" kern="100" dirty="0">
                <a:effectLst/>
                <a:latin typeface="Aptos" panose="020B0004020202020204" pitchFamily="34" charset="0"/>
                <a:ea typeface="Aptos" panose="020B0004020202020204" pitchFamily="34" charset="0"/>
                <a:cs typeface="Times New Roman" panose="02020603050405020304" pitchFamily="18" charset="0"/>
              </a:rPr>
              <a:t>Kontynuacja zaangażowania w projekty realizowane na terenie Metropolii Poznańskiej pozwalające na promocję działań obiektu, zwiększające świadomość marki oraz zainteresowania ofertą.</a:t>
            </a:r>
          </a:p>
          <a:p>
            <a:pPr marL="342900" lvl="0" indent="-342900" algn="just">
              <a:lnSpc>
                <a:spcPct val="115000"/>
              </a:lnSpc>
              <a:spcAft>
                <a:spcPts val="800"/>
              </a:spcAft>
              <a:buAutoNum type="arabicPeriod" startAt="9"/>
            </a:pPr>
            <a:r>
              <a:rPr lang="pl-PL" sz="1700" kern="100" dirty="0">
                <a:effectLst/>
                <a:latin typeface="Aptos" panose="020B0004020202020204" pitchFamily="34" charset="0"/>
                <a:ea typeface="Aptos" panose="020B0004020202020204" pitchFamily="34" charset="0"/>
                <a:cs typeface="Times New Roman" panose="02020603050405020304" pitchFamily="18" charset="0"/>
              </a:rPr>
              <a:t>Reklama w mediach lokalnych oraz w mediach społecznościowych (płatna i bezpłatna).</a:t>
            </a:r>
          </a:p>
          <a:p>
            <a:pPr marL="342900" lvl="0" indent="-342900" algn="just">
              <a:lnSpc>
                <a:spcPct val="115000"/>
              </a:lnSpc>
              <a:spcAft>
                <a:spcPts val="800"/>
              </a:spcAft>
              <a:buAutoNum type="arabicPeriod" startAt="9"/>
            </a:pPr>
            <a:r>
              <a:rPr lang="pl-PL" sz="1700" kern="100" dirty="0">
                <a:latin typeface="Aptos" panose="020B0004020202020204" pitchFamily="34" charset="0"/>
                <a:ea typeface="Aptos" panose="020B0004020202020204" pitchFamily="34" charset="0"/>
                <a:cs typeface="Times New Roman" panose="02020603050405020304" pitchFamily="18" charset="0"/>
              </a:rPr>
              <a:t> Kontynuacja współpracy z Poznańską Lokalną Organizacją Turystyczną w zakresie możliwości wykorzystania potencjału obiektu do bieżących i planowanych działań turystycznych Poznania i okolic.</a:t>
            </a:r>
            <a:endParaRPr lang="pl-PL" sz="17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00722650"/>
      </p:ext>
    </p:extLst>
  </p:cSld>
  <p:clrMapOvr>
    <a:masterClrMapping/>
  </p:clrMapOvr>
  <p:transition>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4861" y="6404291"/>
            <a:ext cx="11263323" cy="730738"/>
            <a:chOff x="0" y="0"/>
            <a:chExt cx="9277858" cy="601926"/>
          </a:xfrm>
        </p:grpSpPr>
        <p:sp>
          <p:nvSpPr>
            <p:cNvPr id="3" name="Freeform 3"/>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4" name="TextBox 4"/>
            <p:cNvSpPr txBox="1"/>
            <p:nvPr/>
          </p:nvSpPr>
          <p:spPr>
            <a:xfrm>
              <a:off x="0" y="-9525"/>
              <a:ext cx="9277858" cy="611451"/>
            </a:xfrm>
            <a:prstGeom prst="rect">
              <a:avLst/>
            </a:prstGeom>
          </p:spPr>
          <p:txBody>
            <a:bodyPr lIns="37359" tIns="37359" rIns="37359" bIns="37359" rtlCol="0" anchor="ctr"/>
            <a:lstStyle/>
            <a:p>
              <a:pPr algn="ctr">
                <a:lnSpc>
                  <a:spcPts val="576"/>
                </a:lnSpc>
              </a:pPr>
              <a:endParaRPr/>
            </a:p>
          </p:txBody>
        </p:sp>
      </p:grpSp>
      <p:sp>
        <p:nvSpPr>
          <p:cNvPr id="5" name="Freeform 5"/>
          <p:cNvSpPr/>
          <p:nvPr/>
        </p:nvSpPr>
        <p:spPr>
          <a:xfrm>
            <a:off x="8399674" y="6543503"/>
            <a:ext cx="1244813" cy="480348"/>
          </a:xfrm>
          <a:custGeom>
            <a:avLst/>
            <a:gdLst/>
            <a:ahLst/>
            <a:cxnLst/>
            <a:rect l="l" t="t" r="r" b="b"/>
            <a:pathLst>
              <a:path w="1244813" h="480348">
                <a:moveTo>
                  <a:pt x="0" y="0"/>
                </a:moveTo>
                <a:lnTo>
                  <a:pt x="1244812" y="0"/>
                </a:lnTo>
                <a:lnTo>
                  <a:pt x="1244812" y="480348"/>
                </a:lnTo>
                <a:lnTo>
                  <a:pt x="0" y="480348"/>
                </a:lnTo>
                <a:lnTo>
                  <a:pt x="0" y="0"/>
                </a:lnTo>
                <a:close/>
              </a:path>
            </a:pathLst>
          </a:custGeom>
          <a:blipFill>
            <a:blip r:embed="rId2"/>
            <a:stretch>
              <a:fillRect t="-2546" b="-2546"/>
            </a:stretch>
          </a:blipFill>
        </p:spPr>
        <p:txBody>
          <a:bodyPr/>
          <a:lstStyle/>
          <a:p>
            <a:endParaRPr lang="pl-PL"/>
          </a:p>
        </p:txBody>
      </p:sp>
      <p:sp>
        <p:nvSpPr>
          <p:cNvPr id="6" name="Freeform 6"/>
          <p:cNvSpPr/>
          <p:nvPr/>
        </p:nvSpPr>
        <p:spPr>
          <a:xfrm>
            <a:off x="1996539" y="6466806"/>
            <a:ext cx="1579030" cy="568854"/>
          </a:xfrm>
          <a:custGeom>
            <a:avLst/>
            <a:gdLst/>
            <a:ahLst/>
            <a:cxnLst/>
            <a:rect l="l" t="t" r="r" b="b"/>
            <a:pathLst>
              <a:path w="1579030" h="568854">
                <a:moveTo>
                  <a:pt x="0" y="0"/>
                </a:moveTo>
                <a:lnTo>
                  <a:pt x="1579030" y="0"/>
                </a:lnTo>
                <a:lnTo>
                  <a:pt x="1579030" y="568854"/>
                </a:lnTo>
                <a:lnTo>
                  <a:pt x="0" y="568854"/>
                </a:lnTo>
                <a:lnTo>
                  <a:pt x="0" y="0"/>
                </a:lnTo>
                <a:close/>
              </a:path>
            </a:pathLst>
          </a:custGeom>
          <a:blipFill>
            <a:blip r:embed="rId3"/>
            <a:stretch>
              <a:fillRect t="-29854" b="-26285"/>
            </a:stretch>
          </a:blipFill>
        </p:spPr>
        <p:txBody>
          <a:bodyPr/>
          <a:lstStyle/>
          <a:p>
            <a:endParaRPr lang="pl-PL"/>
          </a:p>
        </p:txBody>
      </p:sp>
      <p:sp>
        <p:nvSpPr>
          <p:cNvPr id="7" name="Freeform 7"/>
          <p:cNvSpPr/>
          <p:nvPr/>
        </p:nvSpPr>
        <p:spPr>
          <a:xfrm>
            <a:off x="5908748" y="6535604"/>
            <a:ext cx="1941214" cy="441456"/>
          </a:xfrm>
          <a:custGeom>
            <a:avLst/>
            <a:gdLst/>
            <a:ahLst/>
            <a:cxnLst/>
            <a:rect l="l" t="t" r="r" b="b"/>
            <a:pathLst>
              <a:path w="1941214" h="441456">
                <a:moveTo>
                  <a:pt x="0" y="0"/>
                </a:moveTo>
                <a:lnTo>
                  <a:pt x="1941214" y="0"/>
                </a:lnTo>
                <a:lnTo>
                  <a:pt x="1941214" y="441456"/>
                </a:lnTo>
                <a:lnTo>
                  <a:pt x="0" y="441456"/>
                </a:lnTo>
                <a:lnTo>
                  <a:pt x="0" y="0"/>
                </a:lnTo>
                <a:close/>
              </a:path>
            </a:pathLst>
          </a:custGeom>
          <a:blipFill>
            <a:blip r:embed="rId4"/>
            <a:stretch>
              <a:fillRect l="-8398" t="-88489" r="-8644" b="-91579"/>
            </a:stretch>
          </a:blipFill>
        </p:spPr>
        <p:txBody>
          <a:bodyPr/>
          <a:lstStyle/>
          <a:p>
            <a:endParaRPr lang="pl-PL"/>
          </a:p>
        </p:txBody>
      </p:sp>
      <p:sp>
        <p:nvSpPr>
          <p:cNvPr id="8" name="Freeform 8"/>
          <p:cNvSpPr/>
          <p:nvPr/>
        </p:nvSpPr>
        <p:spPr>
          <a:xfrm>
            <a:off x="194102" y="6490925"/>
            <a:ext cx="1059519" cy="520618"/>
          </a:xfrm>
          <a:custGeom>
            <a:avLst/>
            <a:gdLst/>
            <a:ahLst/>
            <a:cxnLst/>
            <a:rect l="l" t="t" r="r" b="b"/>
            <a:pathLst>
              <a:path w="1059519" h="520618">
                <a:moveTo>
                  <a:pt x="0" y="0"/>
                </a:moveTo>
                <a:lnTo>
                  <a:pt x="1059519" y="0"/>
                </a:lnTo>
                <a:lnTo>
                  <a:pt x="1059519" y="520617"/>
                </a:lnTo>
                <a:lnTo>
                  <a:pt x="0" y="520617"/>
                </a:lnTo>
                <a:lnTo>
                  <a:pt x="0" y="0"/>
                </a:lnTo>
                <a:close/>
              </a:path>
            </a:pathLst>
          </a:custGeom>
          <a:blipFill>
            <a:blip r:embed="rId5"/>
            <a:stretch>
              <a:fillRect t="-2546" b="-2546"/>
            </a:stretch>
          </a:blipFill>
        </p:spPr>
        <p:txBody>
          <a:bodyPr/>
          <a:lstStyle/>
          <a:p>
            <a:endParaRPr lang="pl-PL"/>
          </a:p>
        </p:txBody>
      </p:sp>
      <p:sp>
        <p:nvSpPr>
          <p:cNvPr id="9" name="Freeform 9"/>
          <p:cNvSpPr/>
          <p:nvPr/>
        </p:nvSpPr>
        <p:spPr>
          <a:xfrm>
            <a:off x="4189683" y="6404291"/>
            <a:ext cx="1169352" cy="704083"/>
          </a:xfrm>
          <a:custGeom>
            <a:avLst/>
            <a:gdLst/>
            <a:ahLst/>
            <a:cxnLst/>
            <a:rect l="l" t="t" r="r" b="b"/>
            <a:pathLst>
              <a:path w="1169352" h="704083">
                <a:moveTo>
                  <a:pt x="0" y="0"/>
                </a:moveTo>
                <a:lnTo>
                  <a:pt x="1169353" y="0"/>
                </a:lnTo>
                <a:lnTo>
                  <a:pt x="1169353" y="704083"/>
                </a:lnTo>
                <a:lnTo>
                  <a:pt x="0" y="704083"/>
                </a:lnTo>
                <a:lnTo>
                  <a:pt x="0" y="0"/>
                </a:lnTo>
                <a:close/>
              </a:path>
            </a:pathLst>
          </a:custGeom>
          <a:blipFill>
            <a:blip r:embed="rId6"/>
            <a:stretch>
              <a:fillRect l="-7324" r="-7324"/>
            </a:stretch>
          </a:blipFill>
        </p:spPr>
        <p:txBody>
          <a:bodyPr/>
          <a:lstStyle/>
          <a:p>
            <a:endParaRPr lang="pl-PL"/>
          </a:p>
        </p:txBody>
      </p:sp>
      <p:sp>
        <p:nvSpPr>
          <p:cNvPr id="10" name="AutoShape 10"/>
          <p:cNvSpPr/>
          <p:nvPr/>
        </p:nvSpPr>
        <p:spPr>
          <a:xfrm>
            <a:off x="194102" y="6011714"/>
            <a:ext cx="9323246" cy="0"/>
          </a:xfrm>
          <a:prstGeom prst="line">
            <a:avLst/>
          </a:prstGeom>
          <a:ln w="66675" cap="flat">
            <a:solidFill>
              <a:srgbClr val="144733"/>
            </a:solidFill>
            <a:prstDash val="solid"/>
            <a:headEnd type="none" w="sm" len="sm"/>
            <a:tailEnd type="none" w="sm" len="sm"/>
          </a:ln>
        </p:spPr>
        <p:txBody>
          <a:bodyPr/>
          <a:lstStyle/>
          <a:p>
            <a:endParaRPr lang="pl-PL"/>
          </a:p>
        </p:txBody>
      </p:sp>
      <p:grpSp>
        <p:nvGrpSpPr>
          <p:cNvPr id="11" name="Group 11"/>
          <p:cNvGrpSpPr/>
          <p:nvPr/>
        </p:nvGrpSpPr>
        <p:grpSpPr>
          <a:xfrm>
            <a:off x="194102" y="2149045"/>
            <a:ext cx="9313721" cy="66675"/>
            <a:chOff x="0" y="0"/>
            <a:chExt cx="12418295" cy="88900"/>
          </a:xfrm>
        </p:grpSpPr>
        <p:sp>
          <p:nvSpPr>
            <p:cNvPr id="12" name="AutoShape 12"/>
            <p:cNvSpPr/>
            <p:nvPr/>
          </p:nvSpPr>
          <p:spPr>
            <a:xfrm>
              <a:off x="2179911" y="44450"/>
              <a:ext cx="10238384" cy="0"/>
            </a:xfrm>
            <a:prstGeom prst="line">
              <a:avLst/>
            </a:prstGeom>
            <a:ln w="88900" cap="flat">
              <a:solidFill>
                <a:srgbClr val="144733"/>
              </a:solidFill>
              <a:prstDash val="solid"/>
              <a:headEnd type="none" w="sm" len="sm"/>
              <a:tailEnd type="none" w="sm" len="sm"/>
            </a:ln>
          </p:spPr>
          <p:txBody>
            <a:bodyPr/>
            <a:lstStyle/>
            <a:p>
              <a:endParaRPr lang="pl-PL"/>
            </a:p>
          </p:txBody>
        </p:sp>
        <p:sp>
          <p:nvSpPr>
            <p:cNvPr id="13" name="AutoShape 13"/>
            <p:cNvSpPr/>
            <p:nvPr/>
          </p:nvSpPr>
          <p:spPr>
            <a:xfrm>
              <a:off x="1090177" y="44450"/>
              <a:ext cx="2223820" cy="0"/>
            </a:xfrm>
            <a:prstGeom prst="line">
              <a:avLst/>
            </a:prstGeom>
            <a:ln w="88900" cap="flat">
              <a:solidFill>
                <a:srgbClr val="144733"/>
              </a:solidFill>
              <a:prstDash val="solid"/>
              <a:headEnd type="none" w="sm" len="sm"/>
              <a:tailEnd type="none" w="sm" len="sm"/>
            </a:ln>
          </p:spPr>
          <p:txBody>
            <a:bodyPr/>
            <a:lstStyle/>
            <a:p>
              <a:endParaRPr lang="pl-PL"/>
            </a:p>
          </p:txBody>
        </p:sp>
        <p:sp>
          <p:nvSpPr>
            <p:cNvPr id="14" name="AutoShape 14"/>
            <p:cNvSpPr/>
            <p:nvPr/>
          </p:nvSpPr>
          <p:spPr>
            <a:xfrm>
              <a:off x="0" y="44450"/>
              <a:ext cx="2223820" cy="0"/>
            </a:xfrm>
            <a:prstGeom prst="line">
              <a:avLst/>
            </a:prstGeom>
            <a:ln w="88900" cap="flat">
              <a:solidFill>
                <a:srgbClr val="144733"/>
              </a:solidFill>
              <a:prstDash val="solid"/>
              <a:headEnd type="none" w="sm" len="sm"/>
              <a:tailEnd type="none" w="sm" len="sm"/>
            </a:ln>
          </p:spPr>
          <p:txBody>
            <a:bodyPr/>
            <a:lstStyle/>
            <a:p>
              <a:endParaRPr lang="pl-PL"/>
            </a:p>
          </p:txBody>
        </p:sp>
      </p:grpSp>
      <p:sp>
        <p:nvSpPr>
          <p:cNvPr id="15" name="TextBox 15"/>
          <p:cNvSpPr txBox="1"/>
          <p:nvPr/>
        </p:nvSpPr>
        <p:spPr>
          <a:xfrm>
            <a:off x="-237551" y="904059"/>
            <a:ext cx="10228702" cy="654025"/>
          </a:xfrm>
          <a:prstGeom prst="rect">
            <a:avLst/>
          </a:prstGeom>
        </p:spPr>
        <p:txBody>
          <a:bodyPr lIns="0" tIns="0" rIns="0" bIns="0" rtlCol="0" anchor="t">
            <a:spAutoFit/>
          </a:bodyPr>
          <a:lstStyle/>
          <a:p>
            <a:pPr algn="ctr">
              <a:lnSpc>
                <a:spcPts val="5132"/>
              </a:lnSpc>
            </a:pPr>
            <a:r>
              <a:rPr lang="en-US" sz="5132" dirty="0">
                <a:solidFill>
                  <a:srgbClr val="004023"/>
                </a:solidFill>
                <a:latin typeface="Ubuntu Bold"/>
              </a:rPr>
              <a:t>Do </a:t>
            </a:r>
            <a:r>
              <a:rPr lang="en-US" sz="5132" dirty="0" err="1">
                <a:solidFill>
                  <a:srgbClr val="004023"/>
                </a:solidFill>
                <a:latin typeface="Ubuntu Bold"/>
              </a:rPr>
              <a:t>zobaczenia</a:t>
            </a:r>
            <a:r>
              <a:rPr lang="en-US" sz="5132" dirty="0">
                <a:solidFill>
                  <a:srgbClr val="004023"/>
                </a:solidFill>
                <a:latin typeface="Ubuntu Bold"/>
              </a:rPr>
              <a:t> </a:t>
            </a:r>
            <a:r>
              <a:rPr lang="pl-PL" sz="5132" dirty="0">
                <a:solidFill>
                  <a:srgbClr val="004023"/>
                </a:solidFill>
                <a:latin typeface="Ubuntu Bold"/>
              </a:rPr>
              <a:t>w Skrzynkach</a:t>
            </a:r>
            <a:r>
              <a:rPr lang="en-US" sz="5132" dirty="0">
                <a:solidFill>
                  <a:srgbClr val="004023"/>
                </a:solidFill>
                <a:latin typeface="Ubuntu Bold"/>
              </a:rPr>
              <a:t>!</a:t>
            </a:r>
          </a:p>
        </p:txBody>
      </p:sp>
      <p:sp>
        <p:nvSpPr>
          <p:cNvPr id="16" name="TextBox 16"/>
          <p:cNvSpPr txBox="1"/>
          <p:nvPr/>
        </p:nvSpPr>
        <p:spPr>
          <a:xfrm>
            <a:off x="2631465" y="2421568"/>
            <a:ext cx="4490669" cy="3090461"/>
          </a:xfrm>
          <a:prstGeom prst="rect">
            <a:avLst/>
          </a:prstGeom>
        </p:spPr>
        <p:txBody>
          <a:bodyPr lIns="0" tIns="0" rIns="0" bIns="0" rtlCol="0" anchor="t">
            <a:spAutoFit/>
          </a:bodyPr>
          <a:lstStyle/>
          <a:p>
            <a:pPr algn="ctr">
              <a:lnSpc>
                <a:spcPts val="3223"/>
              </a:lnSpc>
            </a:pPr>
            <a:r>
              <a:rPr lang="en-US" sz="3392" spc="-50" dirty="0">
                <a:solidFill>
                  <a:srgbClr val="144733"/>
                </a:solidFill>
                <a:latin typeface="League Gothic"/>
              </a:rPr>
              <a:t>INSTYTUT SKRZYNKI</a:t>
            </a:r>
          </a:p>
          <a:p>
            <a:pPr algn="ctr">
              <a:lnSpc>
                <a:spcPts val="3223"/>
              </a:lnSpc>
            </a:pPr>
            <a:r>
              <a:rPr lang="en-US" sz="3392" spc="-50" dirty="0">
                <a:solidFill>
                  <a:srgbClr val="144733"/>
                </a:solidFill>
                <a:latin typeface="League Gothic"/>
              </a:rPr>
              <a:t>PL. PARKOWY 1</a:t>
            </a:r>
          </a:p>
          <a:p>
            <a:pPr algn="ctr">
              <a:lnSpc>
                <a:spcPts val="3223"/>
              </a:lnSpc>
            </a:pPr>
            <a:r>
              <a:rPr lang="en-US" sz="3392" spc="-50" dirty="0">
                <a:solidFill>
                  <a:srgbClr val="144733"/>
                </a:solidFill>
                <a:latin typeface="League Gothic"/>
              </a:rPr>
              <a:t>62-060 SKRZYNKI</a:t>
            </a:r>
          </a:p>
          <a:p>
            <a:pPr algn="ctr">
              <a:lnSpc>
                <a:spcPts val="3223"/>
              </a:lnSpc>
            </a:pPr>
            <a:r>
              <a:rPr lang="en-US" sz="3392" spc="-50" dirty="0">
                <a:solidFill>
                  <a:srgbClr val="144733"/>
                </a:solidFill>
                <a:latin typeface="League Gothic"/>
              </a:rPr>
              <a:t>GM. STĘSZEW, POWIAT POZNAŃSKI</a:t>
            </a:r>
          </a:p>
          <a:p>
            <a:pPr algn="ctr">
              <a:lnSpc>
                <a:spcPts val="1611"/>
              </a:lnSpc>
            </a:pPr>
            <a:endParaRPr lang="en-US" sz="3392" spc="-50" dirty="0">
              <a:solidFill>
                <a:srgbClr val="144733"/>
              </a:solidFill>
              <a:latin typeface="League Gothic"/>
            </a:endParaRPr>
          </a:p>
          <a:p>
            <a:pPr algn="ctr">
              <a:lnSpc>
                <a:spcPts val="3223"/>
              </a:lnSpc>
            </a:pPr>
            <a:r>
              <a:rPr lang="en-US" sz="3392" spc="-50" dirty="0">
                <a:solidFill>
                  <a:srgbClr val="144733"/>
                </a:solidFill>
                <a:latin typeface="League Gothic"/>
              </a:rPr>
              <a:t>WWW.SMAKIPOWIATUPOZNANSKIEGO.PL</a:t>
            </a:r>
          </a:p>
          <a:p>
            <a:pPr algn="ctr">
              <a:lnSpc>
                <a:spcPts val="3223"/>
              </a:lnSpc>
            </a:pPr>
            <a:r>
              <a:rPr lang="en-US" sz="3392" spc="-50" dirty="0">
                <a:solidFill>
                  <a:srgbClr val="144733"/>
                </a:solidFill>
                <a:latin typeface="League Gothic"/>
              </a:rPr>
              <a:t>WWW.INSTYTUTSKRZYNKI.PL WWW.DWORSKRZYNKI.PL</a:t>
            </a: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1" name="Group 11"/>
          <p:cNvGrpSpPr/>
          <p:nvPr/>
        </p:nvGrpSpPr>
        <p:grpSpPr>
          <a:xfrm>
            <a:off x="177636" y="6397947"/>
            <a:ext cx="3302798" cy="66675"/>
            <a:chOff x="0" y="0"/>
            <a:chExt cx="4403730" cy="88900"/>
          </a:xfrm>
        </p:grpSpPr>
        <p:sp>
          <p:nvSpPr>
            <p:cNvPr id="12" name="AutoShape 12"/>
            <p:cNvSpPr/>
            <p:nvPr/>
          </p:nvSpPr>
          <p:spPr>
            <a:xfrm>
              <a:off x="2645319" y="44450"/>
              <a:ext cx="1758411" cy="0"/>
            </a:xfrm>
            <a:prstGeom prst="line">
              <a:avLst/>
            </a:prstGeom>
            <a:ln w="88900" cap="flat">
              <a:solidFill>
                <a:srgbClr val="144733"/>
              </a:solidFill>
              <a:prstDash val="solid"/>
              <a:headEnd type="none" w="sm" len="sm"/>
              <a:tailEnd type="none" w="sm" len="sm"/>
            </a:ln>
          </p:spPr>
          <p:txBody>
            <a:bodyPr/>
            <a:lstStyle/>
            <a:p>
              <a:endParaRPr lang="pl-PL"/>
            </a:p>
          </p:txBody>
        </p:sp>
        <p:sp>
          <p:nvSpPr>
            <p:cNvPr id="13" name="AutoShape 13"/>
            <p:cNvSpPr/>
            <p:nvPr/>
          </p:nvSpPr>
          <p:spPr>
            <a:xfrm>
              <a:off x="0" y="44450"/>
              <a:ext cx="2658019" cy="0"/>
            </a:xfrm>
            <a:prstGeom prst="line">
              <a:avLst/>
            </a:prstGeom>
            <a:ln w="88900" cap="flat">
              <a:solidFill>
                <a:srgbClr val="144733"/>
              </a:solidFill>
              <a:prstDash val="solid"/>
              <a:headEnd type="none" w="sm" len="sm"/>
              <a:tailEnd type="none" w="sm" len="sm"/>
            </a:ln>
          </p:spPr>
          <p:txBody>
            <a:bodyPr/>
            <a:lstStyle/>
            <a:p>
              <a:endParaRPr lang="pl-PL"/>
            </a:p>
          </p:txBody>
        </p:sp>
      </p:grpSp>
      <p:sp>
        <p:nvSpPr>
          <p:cNvPr id="14" name="AutoShape 14"/>
          <p:cNvSpPr/>
          <p:nvPr/>
        </p:nvSpPr>
        <p:spPr>
          <a:xfrm>
            <a:off x="1829035"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5" name="AutoShape 15"/>
          <p:cNvSpPr/>
          <p:nvPr/>
        </p:nvSpPr>
        <p:spPr>
          <a:xfrm>
            <a:off x="1011735"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6" name="AutoShape 16"/>
          <p:cNvSpPr/>
          <p:nvPr/>
        </p:nvSpPr>
        <p:spPr>
          <a:xfrm>
            <a:off x="194102"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7" name="Freeform 17"/>
          <p:cNvSpPr/>
          <p:nvPr/>
        </p:nvSpPr>
        <p:spPr>
          <a:xfrm>
            <a:off x="5936747" y="548961"/>
            <a:ext cx="2635207" cy="5703826"/>
          </a:xfrm>
          <a:custGeom>
            <a:avLst/>
            <a:gdLst/>
            <a:ahLst/>
            <a:cxnLst/>
            <a:rect l="l" t="t" r="r" b="b"/>
            <a:pathLst>
              <a:path w="2635207" h="5703826">
                <a:moveTo>
                  <a:pt x="0" y="0"/>
                </a:moveTo>
                <a:lnTo>
                  <a:pt x="2635207" y="0"/>
                </a:lnTo>
                <a:lnTo>
                  <a:pt x="2635207" y="5703825"/>
                </a:lnTo>
                <a:lnTo>
                  <a:pt x="0" y="5703825"/>
                </a:lnTo>
                <a:lnTo>
                  <a:pt x="0" y="0"/>
                </a:lnTo>
                <a:close/>
              </a:path>
            </a:pathLst>
          </a:custGeom>
          <a:blipFill>
            <a:blip r:embed="rId7"/>
            <a:stretch>
              <a:fillRect t="-1799" b="-935"/>
            </a:stretch>
          </a:blipFill>
        </p:spPr>
        <p:txBody>
          <a:bodyPr/>
          <a:lstStyle/>
          <a:p>
            <a:endParaRPr lang="pl-PL"/>
          </a:p>
        </p:txBody>
      </p:sp>
      <p:sp>
        <p:nvSpPr>
          <p:cNvPr id="18" name="Freeform 18"/>
          <p:cNvSpPr/>
          <p:nvPr/>
        </p:nvSpPr>
        <p:spPr>
          <a:xfrm>
            <a:off x="5732143" y="373147"/>
            <a:ext cx="3004869" cy="6024799"/>
          </a:xfrm>
          <a:custGeom>
            <a:avLst/>
            <a:gdLst/>
            <a:ahLst/>
            <a:cxnLst/>
            <a:rect l="l" t="t" r="r" b="b"/>
            <a:pathLst>
              <a:path w="3004869" h="6024799">
                <a:moveTo>
                  <a:pt x="0" y="0"/>
                </a:moveTo>
                <a:lnTo>
                  <a:pt x="3004869" y="0"/>
                </a:lnTo>
                <a:lnTo>
                  <a:pt x="3004869" y="6024800"/>
                </a:lnTo>
                <a:lnTo>
                  <a:pt x="0" y="6024800"/>
                </a:lnTo>
                <a:lnTo>
                  <a:pt x="0" y="0"/>
                </a:lnTo>
                <a:close/>
              </a:path>
            </a:pathLst>
          </a:custGeom>
          <a:blipFill>
            <a:blip r:embed="rId8"/>
            <a:stretch>
              <a:fillRect/>
            </a:stretch>
          </a:blipFill>
        </p:spPr>
        <p:txBody>
          <a:bodyPr/>
          <a:lstStyle/>
          <a:p>
            <a:endParaRPr lang="pl-PL"/>
          </a:p>
        </p:txBody>
      </p:sp>
      <p:sp>
        <p:nvSpPr>
          <p:cNvPr id="19" name="TextBox 19"/>
          <p:cNvSpPr txBox="1"/>
          <p:nvPr/>
        </p:nvSpPr>
        <p:spPr>
          <a:xfrm>
            <a:off x="194102" y="488697"/>
            <a:ext cx="4023857" cy="1191445"/>
          </a:xfrm>
          <a:prstGeom prst="rect">
            <a:avLst/>
          </a:prstGeom>
        </p:spPr>
        <p:txBody>
          <a:bodyPr lIns="0" tIns="0" rIns="0" bIns="0" rtlCol="0" anchor="t">
            <a:spAutoFit/>
          </a:bodyPr>
          <a:lstStyle/>
          <a:p>
            <a:pPr>
              <a:lnSpc>
                <a:spcPts val="3098"/>
              </a:lnSpc>
            </a:pPr>
            <a:r>
              <a:rPr lang="en-US" sz="3098">
                <a:solidFill>
                  <a:srgbClr val="004023"/>
                </a:solidFill>
                <a:latin typeface="Ubuntu Bold"/>
              </a:rPr>
              <a:t>SZLAK KULINARNY</a:t>
            </a:r>
          </a:p>
          <a:p>
            <a:pPr>
              <a:lnSpc>
                <a:spcPts val="3098"/>
              </a:lnSpc>
            </a:pPr>
            <a:r>
              <a:rPr lang="en-US" sz="3098">
                <a:solidFill>
                  <a:srgbClr val="004023"/>
                </a:solidFill>
                <a:latin typeface="Ubuntu Bold"/>
              </a:rPr>
              <a:t>“SMAKI POWIATU POZNAŃSKIEGO”</a:t>
            </a:r>
          </a:p>
        </p:txBody>
      </p:sp>
      <p:sp>
        <p:nvSpPr>
          <p:cNvPr id="20" name="TextBox 20"/>
          <p:cNvSpPr txBox="1"/>
          <p:nvPr/>
        </p:nvSpPr>
        <p:spPr>
          <a:xfrm>
            <a:off x="194102" y="2042816"/>
            <a:ext cx="5424965" cy="4326481"/>
          </a:xfrm>
          <a:prstGeom prst="rect">
            <a:avLst/>
          </a:prstGeom>
        </p:spPr>
        <p:txBody>
          <a:bodyPr lIns="0" tIns="0" rIns="0" bIns="0" rtlCol="0" anchor="t">
            <a:spAutoFit/>
          </a:bodyPr>
          <a:lstStyle/>
          <a:p>
            <a:pPr>
              <a:lnSpc>
                <a:spcPts val="3815"/>
              </a:lnSpc>
            </a:pPr>
            <a:r>
              <a:rPr lang="en-US" sz="4016" spc="-60">
                <a:solidFill>
                  <a:srgbClr val="144733"/>
                </a:solidFill>
                <a:latin typeface="League Gothic"/>
              </a:rPr>
              <a:t>KOMUNIKACJA:</a:t>
            </a:r>
          </a:p>
          <a:p>
            <a:pPr>
              <a:lnSpc>
                <a:spcPts val="1907"/>
              </a:lnSpc>
            </a:pPr>
            <a:endParaRPr lang="en-US" sz="4016" spc="-60">
              <a:solidFill>
                <a:srgbClr val="144733"/>
              </a:solidFill>
              <a:latin typeface="League Gothic"/>
            </a:endParaRPr>
          </a:p>
          <a:p>
            <a:pPr>
              <a:lnSpc>
                <a:spcPts val="2861"/>
              </a:lnSpc>
            </a:pPr>
            <a:r>
              <a:rPr lang="en-US" sz="3012" spc="-45">
                <a:solidFill>
                  <a:srgbClr val="144733"/>
                </a:solidFill>
                <a:latin typeface="League Gothic"/>
              </a:rPr>
              <a:t>WWW.SMAKIPOWIATUPOZNANSKIEGO.PL</a:t>
            </a:r>
          </a:p>
          <a:p>
            <a:pPr>
              <a:lnSpc>
                <a:spcPts val="1886"/>
              </a:lnSpc>
            </a:pPr>
            <a:endParaRPr lang="en-US" sz="3012" spc="-45">
              <a:solidFill>
                <a:srgbClr val="144733"/>
              </a:solidFill>
              <a:latin typeface="League Gothic"/>
            </a:endParaRPr>
          </a:p>
          <a:p>
            <a:pPr>
              <a:lnSpc>
                <a:spcPts val="2861"/>
              </a:lnSpc>
            </a:pPr>
            <a:r>
              <a:rPr lang="en-US" sz="3012" spc="-45">
                <a:solidFill>
                  <a:srgbClr val="144733"/>
                </a:solidFill>
                <a:latin typeface="League Gothic"/>
              </a:rPr>
              <a:t>FB/IG: @SMAKIPOWIATUPOZNANSKIEGO</a:t>
            </a:r>
          </a:p>
          <a:p>
            <a:pPr>
              <a:lnSpc>
                <a:spcPts val="2861"/>
              </a:lnSpc>
            </a:pPr>
            <a:r>
              <a:rPr lang="en-US" sz="3012" spc="-45">
                <a:solidFill>
                  <a:srgbClr val="144733"/>
                </a:solidFill>
                <a:latin typeface="League Gothic"/>
              </a:rPr>
              <a:t>YT: RADIO PYRA</a:t>
            </a:r>
          </a:p>
          <a:p>
            <a:pPr>
              <a:lnSpc>
                <a:spcPts val="1886"/>
              </a:lnSpc>
            </a:pPr>
            <a:endParaRPr lang="en-US" sz="3012" spc="-45">
              <a:solidFill>
                <a:srgbClr val="144733"/>
              </a:solidFill>
              <a:latin typeface="League Gothic"/>
            </a:endParaRPr>
          </a:p>
          <a:p>
            <a:pPr>
              <a:lnSpc>
                <a:spcPts val="2861"/>
              </a:lnSpc>
            </a:pPr>
            <a:r>
              <a:rPr lang="en-US" sz="3012" spc="-45">
                <a:solidFill>
                  <a:srgbClr val="144733"/>
                </a:solidFill>
                <a:latin typeface="League Gothic"/>
              </a:rPr>
              <a:t>MEDIA LOKALNE</a:t>
            </a:r>
          </a:p>
          <a:p>
            <a:pPr>
              <a:lnSpc>
                <a:spcPts val="2861"/>
              </a:lnSpc>
            </a:pPr>
            <a:r>
              <a:rPr lang="en-US" sz="3012" spc="-45">
                <a:solidFill>
                  <a:srgbClr val="144733"/>
                </a:solidFill>
                <a:latin typeface="League Gothic"/>
              </a:rPr>
              <a:t>WYDARZENIA W REGIONIE I POZA NIM</a:t>
            </a:r>
          </a:p>
          <a:p>
            <a:pPr>
              <a:lnSpc>
                <a:spcPts val="2861"/>
              </a:lnSpc>
            </a:pPr>
            <a:r>
              <a:rPr lang="en-US" sz="3012" spc="-45">
                <a:solidFill>
                  <a:srgbClr val="144733"/>
                </a:solidFill>
                <a:latin typeface="League Gothic"/>
              </a:rPr>
              <a:t>PROJEKTY WŁASNE</a:t>
            </a:r>
          </a:p>
          <a:p>
            <a:pPr>
              <a:lnSpc>
                <a:spcPts val="2861"/>
              </a:lnSpc>
            </a:pPr>
            <a:r>
              <a:rPr lang="en-US" sz="3012" spc="-45">
                <a:solidFill>
                  <a:srgbClr val="144733"/>
                </a:solidFill>
                <a:latin typeface="League Gothic"/>
              </a:rPr>
              <a:t>ZAANGAŻOWANIE W ZEWNĘTRZNE PROJEKTY</a:t>
            </a:r>
          </a:p>
          <a:p>
            <a:pPr>
              <a:lnSpc>
                <a:spcPts val="1886"/>
              </a:lnSpc>
            </a:pPr>
            <a:endParaRPr lang="en-US" sz="3012" spc="-45">
              <a:solidFill>
                <a:srgbClr val="144733"/>
              </a:solidFill>
              <a:latin typeface="League Gothic"/>
            </a:endParaRPr>
          </a:p>
          <a:p>
            <a:pPr>
              <a:lnSpc>
                <a:spcPts val="2861"/>
              </a:lnSpc>
            </a:pPr>
            <a:r>
              <a:rPr lang="en-US" sz="3012" spc="-45">
                <a:solidFill>
                  <a:srgbClr val="144733"/>
                </a:solidFill>
                <a:latin typeface="League Gothic"/>
              </a:rPr>
              <a:t>PARTNERZY</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1" name="Group 11"/>
          <p:cNvGrpSpPr/>
          <p:nvPr/>
        </p:nvGrpSpPr>
        <p:grpSpPr>
          <a:xfrm>
            <a:off x="177636" y="6397947"/>
            <a:ext cx="3302798" cy="66675"/>
            <a:chOff x="0" y="0"/>
            <a:chExt cx="4403730" cy="88900"/>
          </a:xfrm>
        </p:grpSpPr>
        <p:sp>
          <p:nvSpPr>
            <p:cNvPr id="12" name="AutoShape 12"/>
            <p:cNvSpPr/>
            <p:nvPr/>
          </p:nvSpPr>
          <p:spPr>
            <a:xfrm>
              <a:off x="2645319" y="44450"/>
              <a:ext cx="1758411" cy="0"/>
            </a:xfrm>
            <a:prstGeom prst="line">
              <a:avLst/>
            </a:prstGeom>
            <a:ln w="88900" cap="flat">
              <a:solidFill>
                <a:srgbClr val="144733"/>
              </a:solidFill>
              <a:prstDash val="solid"/>
              <a:headEnd type="none" w="sm" len="sm"/>
              <a:tailEnd type="none" w="sm" len="sm"/>
            </a:ln>
          </p:spPr>
          <p:txBody>
            <a:bodyPr/>
            <a:lstStyle/>
            <a:p>
              <a:endParaRPr lang="pl-PL"/>
            </a:p>
          </p:txBody>
        </p:sp>
        <p:sp>
          <p:nvSpPr>
            <p:cNvPr id="13" name="AutoShape 13"/>
            <p:cNvSpPr/>
            <p:nvPr/>
          </p:nvSpPr>
          <p:spPr>
            <a:xfrm>
              <a:off x="0" y="44450"/>
              <a:ext cx="2658019" cy="0"/>
            </a:xfrm>
            <a:prstGeom prst="line">
              <a:avLst/>
            </a:prstGeom>
            <a:ln w="88900" cap="flat">
              <a:solidFill>
                <a:srgbClr val="144733"/>
              </a:solidFill>
              <a:prstDash val="solid"/>
              <a:headEnd type="none" w="sm" len="sm"/>
              <a:tailEnd type="none" w="sm" len="sm"/>
            </a:ln>
          </p:spPr>
          <p:txBody>
            <a:bodyPr/>
            <a:lstStyle/>
            <a:p>
              <a:endParaRPr lang="pl-PL"/>
            </a:p>
          </p:txBody>
        </p:sp>
      </p:grpSp>
      <p:sp>
        <p:nvSpPr>
          <p:cNvPr id="14" name="AutoShape 14"/>
          <p:cNvSpPr/>
          <p:nvPr/>
        </p:nvSpPr>
        <p:spPr>
          <a:xfrm>
            <a:off x="1829035"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5" name="AutoShape 15"/>
          <p:cNvSpPr/>
          <p:nvPr/>
        </p:nvSpPr>
        <p:spPr>
          <a:xfrm>
            <a:off x="1011735"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6" name="AutoShape 16"/>
          <p:cNvSpPr/>
          <p:nvPr/>
        </p:nvSpPr>
        <p:spPr>
          <a:xfrm>
            <a:off x="194102" y="1895104"/>
            <a:ext cx="1667865" cy="0"/>
          </a:xfrm>
          <a:prstGeom prst="line">
            <a:avLst/>
          </a:prstGeom>
          <a:ln w="66675" cap="flat">
            <a:solidFill>
              <a:srgbClr val="144733"/>
            </a:solidFill>
            <a:prstDash val="solid"/>
            <a:headEnd type="none" w="sm" len="sm"/>
            <a:tailEnd type="none" w="sm" len="sm"/>
          </a:ln>
        </p:spPr>
        <p:txBody>
          <a:bodyPr/>
          <a:lstStyle/>
          <a:p>
            <a:endParaRPr lang="pl-PL"/>
          </a:p>
        </p:txBody>
      </p:sp>
      <p:sp>
        <p:nvSpPr>
          <p:cNvPr id="19" name="TextBox 19"/>
          <p:cNvSpPr txBox="1"/>
          <p:nvPr/>
        </p:nvSpPr>
        <p:spPr>
          <a:xfrm>
            <a:off x="194102" y="488697"/>
            <a:ext cx="9407098" cy="795089"/>
          </a:xfrm>
          <a:prstGeom prst="rect">
            <a:avLst/>
          </a:prstGeom>
        </p:spPr>
        <p:txBody>
          <a:bodyPr wrap="square" lIns="0" tIns="0" rIns="0" bIns="0" rtlCol="0" anchor="t">
            <a:spAutoFit/>
          </a:bodyPr>
          <a:lstStyle/>
          <a:p>
            <a:pPr algn="ctr">
              <a:lnSpc>
                <a:spcPts val="3098"/>
              </a:lnSpc>
            </a:pPr>
            <a:r>
              <a:rPr lang="en-US" sz="3098" dirty="0">
                <a:solidFill>
                  <a:srgbClr val="004023"/>
                </a:solidFill>
                <a:latin typeface="Ubuntu Bold"/>
              </a:rPr>
              <a:t>SZLAK KULINARNY</a:t>
            </a:r>
          </a:p>
          <a:p>
            <a:pPr algn="ctr">
              <a:lnSpc>
                <a:spcPts val="3098"/>
              </a:lnSpc>
            </a:pPr>
            <a:r>
              <a:rPr lang="en-US" sz="3098" dirty="0">
                <a:solidFill>
                  <a:srgbClr val="004023"/>
                </a:solidFill>
                <a:latin typeface="Ubuntu Bold"/>
              </a:rPr>
              <a:t>“SMAKI POWIATU POZNAŃSKIEGO”</a:t>
            </a:r>
          </a:p>
        </p:txBody>
      </p:sp>
      <p:sp>
        <p:nvSpPr>
          <p:cNvPr id="20" name="TextBox 20"/>
          <p:cNvSpPr txBox="1"/>
          <p:nvPr/>
        </p:nvSpPr>
        <p:spPr>
          <a:xfrm>
            <a:off x="194102" y="2242918"/>
            <a:ext cx="9178498" cy="4831194"/>
          </a:xfrm>
          <a:prstGeom prst="rect">
            <a:avLst/>
          </a:prstGeom>
        </p:spPr>
        <p:txBody>
          <a:bodyPr wrap="square" lIns="0" tIns="0" rIns="0" bIns="0" rtlCol="0" anchor="t">
            <a:spAutoFit/>
          </a:bodyPr>
          <a:lstStyle/>
          <a:p>
            <a:pPr>
              <a:lnSpc>
                <a:spcPts val="3815"/>
              </a:lnSpc>
            </a:pPr>
            <a:r>
              <a:rPr lang="pl-PL" sz="4016" spc="-60" dirty="0">
                <a:solidFill>
                  <a:srgbClr val="144733"/>
                </a:solidFill>
                <a:latin typeface="League Gothic"/>
              </a:rPr>
              <a:t>Rozwój – plany działania</a:t>
            </a:r>
            <a:endParaRPr lang="en-US" sz="4016" spc="-60" dirty="0">
              <a:solidFill>
                <a:srgbClr val="144733"/>
              </a:solidFill>
              <a:latin typeface="League Gothic"/>
            </a:endParaRPr>
          </a:p>
          <a:p>
            <a:pPr>
              <a:lnSpc>
                <a:spcPts val="1907"/>
              </a:lnSpc>
            </a:pPr>
            <a:endParaRPr lang="en-US" sz="4016" spc="-60" dirty="0">
              <a:solidFill>
                <a:srgbClr val="144733"/>
              </a:solidFill>
              <a:latin typeface="League Gothic"/>
            </a:endParaRPr>
          </a:p>
          <a:p>
            <a:pPr>
              <a:lnSpc>
                <a:spcPts val="2861"/>
              </a:lnSpc>
            </a:pPr>
            <a:r>
              <a:rPr lang="pl-PL" sz="3012" spc="-45" dirty="0">
                <a:solidFill>
                  <a:srgbClr val="144733"/>
                </a:solidFill>
                <a:latin typeface="League Gothic"/>
              </a:rPr>
              <a:t>Pozyskanie 20 nowych członków w 2025 roku</a:t>
            </a:r>
          </a:p>
          <a:p>
            <a:pPr>
              <a:lnSpc>
                <a:spcPts val="2861"/>
              </a:lnSpc>
            </a:pPr>
            <a:endParaRPr lang="pl-PL" sz="3012" spc="-45" dirty="0">
              <a:solidFill>
                <a:srgbClr val="144733"/>
              </a:solidFill>
              <a:latin typeface="League Gothic"/>
            </a:endParaRPr>
          </a:p>
          <a:p>
            <a:pPr>
              <a:lnSpc>
                <a:spcPts val="2861"/>
              </a:lnSpc>
            </a:pPr>
            <a:r>
              <a:rPr lang="pl-PL" sz="3012" spc="-45" dirty="0">
                <a:solidFill>
                  <a:srgbClr val="144733"/>
                </a:solidFill>
                <a:latin typeface="League Gothic"/>
              </a:rPr>
              <a:t>Zwiększenie aktywności członków szlaku w projektach lokalnych, ogólnopolskich i międzynarodowych</a:t>
            </a:r>
          </a:p>
          <a:p>
            <a:pPr>
              <a:lnSpc>
                <a:spcPts val="2861"/>
              </a:lnSpc>
            </a:pPr>
            <a:endParaRPr lang="pl-PL" sz="3012" spc="-45" dirty="0">
              <a:solidFill>
                <a:srgbClr val="144733"/>
              </a:solidFill>
              <a:latin typeface="League Gothic"/>
            </a:endParaRPr>
          </a:p>
          <a:p>
            <a:pPr>
              <a:lnSpc>
                <a:spcPts val="2861"/>
              </a:lnSpc>
            </a:pPr>
            <a:r>
              <a:rPr lang="pl-PL" sz="3012" spc="-45" dirty="0">
                <a:solidFill>
                  <a:srgbClr val="144733"/>
                </a:solidFill>
                <a:latin typeface="League Gothic"/>
              </a:rPr>
              <a:t>Kontynuacja współpracy z gminami powiatu poznańskiego w zakresie pozyskiwania członków szlaku ale też pola do ich prezentacji – włączenia do działań na terenie gminy, np. vouchery do restauracji jako nagrody w konkursach, stoiska sprzedażowe podczas imprez plenerowych.</a:t>
            </a:r>
          </a:p>
          <a:p>
            <a:pPr>
              <a:lnSpc>
                <a:spcPts val="2861"/>
              </a:lnSpc>
            </a:pPr>
            <a:endParaRPr lang="pl-PL" sz="3012" spc="-45" dirty="0">
              <a:solidFill>
                <a:srgbClr val="144733"/>
              </a:solidFill>
              <a:latin typeface="League Gothic"/>
            </a:endParaRPr>
          </a:p>
          <a:p>
            <a:pPr>
              <a:lnSpc>
                <a:spcPts val="2861"/>
              </a:lnSpc>
            </a:pPr>
            <a:endParaRPr lang="en-US" sz="3012" spc="-45" dirty="0">
              <a:solidFill>
                <a:srgbClr val="144733"/>
              </a:solidFill>
              <a:latin typeface="League Gothic"/>
            </a:endParaRPr>
          </a:p>
        </p:txBody>
      </p:sp>
    </p:spTree>
    <p:extLst>
      <p:ext uri="{BB962C8B-B14F-4D97-AF65-F5344CB8AC3E}">
        <p14:creationId xmlns:p14="http://schemas.microsoft.com/office/powerpoint/2010/main" val="2241234163"/>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sp>
        <p:nvSpPr>
          <p:cNvPr id="11" name="AutoShape 11"/>
          <p:cNvSpPr/>
          <p:nvPr/>
        </p:nvSpPr>
        <p:spPr>
          <a:xfrm>
            <a:off x="2178092" y="4788402"/>
            <a:ext cx="1318808" cy="0"/>
          </a:xfrm>
          <a:prstGeom prst="line">
            <a:avLst/>
          </a:prstGeom>
          <a:ln w="66675" cap="flat">
            <a:solidFill>
              <a:srgbClr val="144733"/>
            </a:solidFill>
            <a:prstDash val="solid"/>
            <a:headEnd type="none" w="sm" len="sm"/>
            <a:tailEnd type="none" w="sm" len="sm"/>
          </a:ln>
        </p:spPr>
        <p:txBody>
          <a:bodyPr/>
          <a:lstStyle/>
          <a:p>
            <a:endParaRPr lang="pl-PL"/>
          </a:p>
        </p:txBody>
      </p:sp>
      <p:sp>
        <p:nvSpPr>
          <p:cNvPr id="12" name="Freeform 12"/>
          <p:cNvSpPr/>
          <p:nvPr/>
        </p:nvSpPr>
        <p:spPr>
          <a:xfrm>
            <a:off x="3704711" y="0"/>
            <a:ext cx="6048889" cy="6705491"/>
          </a:xfrm>
          <a:custGeom>
            <a:avLst/>
            <a:gdLst/>
            <a:ahLst/>
            <a:cxnLst/>
            <a:rect l="l" t="t" r="r" b="b"/>
            <a:pathLst>
              <a:path w="6048889" h="6705491">
                <a:moveTo>
                  <a:pt x="0" y="0"/>
                </a:moveTo>
                <a:lnTo>
                  <a:pt x="6048889" y="0"/>
                </a:lnTo>
                <a:lnTo>
                  <a:pt x="6048889" y="6705491"/>
                </a:lnTo>
                <a:lnTo>
                  <a:pt x="0" y="6705491"/>
                </a:lnTo>
                <a:lnTo>
                  <a:pt x="0" y="0"/>
                </a:lnTo>
                <a:close/>
              </a:path>
            </a:pathLst>
          </a:custGeom>
          <a:blipFill>
            <a:blip r:embed="rId7"/>
            <a:stretch>
              <a:fillRect l="-16752" t="-2934" r="-54677"/>
            </a:stretch>
          </a:blipFill>
        </p:spPr>
        <p:txBody>
          <a:bodyPr/>
          <a:lstStyle/>
          <a:p>
            <a:endParaRPr lang="pl-PL"/>
          </a:p>
        </p:txBody>
      </p:sp>
      <p:grpSp>
        <p:nvGrpSpPr>
          <p:cNvPr id="13" name="Group 13"/>
          <p:cNvGrpSpPr/>
          <p:nvPr/>
        </p:nvGrpSpPr>
        <p:grpSpPr>
          <a:xfrm>
            <a:off x="194102" y="249049"/>
            <a:ext cx="3647831" cy="4572691"/>
            <a:chOff x="0" y="0"/>
            <a:chExt cx="4863774" cy="6096921"/>
          </a:xfrm>
        </p:grpSpPr>
        <p:sp>
          <p:nvSpPr>
            <p:cNvPr id="14" name="TextBox 14"/>
            <p:cNvSpPr txBox="1"/>
            <p:nvPr/>
          </p:nvSpPr>
          <p:spPr>
            <a:xfrm>
              <a:off x="0" y="66675"/>
              <a:ext cx="4680812" cy="1529120"/>
            </a:xfrm>
            <a:prstGeom prst="rect">
              <a:avLst/>
            </a:prstGeom>
          </p:spPr>
          <p:txBody>
            <a:bodyPr lIns="0" tIns="0" rIns="0" bIns="0" rtlCol="0" anchor="t">
              <a:spAutoFit/>
            </a:bodyPr>
            <a:lstStyle/>
            <a:p>
              <a:pPr>
                <a:lnSpc>
                  <a:spcPts val="4328"/>
                </a:lnSpc>
              </a:pPr>
              <a:r>
                <a:rPr lang="en-US" sz="4328" dirty="0">
                  <a:solidFill>
                    <a:srgbClr val="004023"/>
                  </a:solidFill>
                  <a:latin typeface="Ubuntu Bold"/>
                </a:rPr>
                <a:t>INSTYTUT SKRZYNKI</a:t>
              </a:r>
            </a:p>
          </p:txBody>
        </p:sp>
        <p:sp>
          <p:nvSpPr>
            <p:cNvPr id="15" name="TextBox 15"/>
            <p:cNvSpPr txBox="1"/>
            <p:nvPr/>
          </p:nvSpPr>
          <p:spPr>
            <a:xfrm>
              <a:off x="0" y="1952382"/>
              <a:ext cx="2180355" cy="373592"/>
            </a:xfrm>
            <a:prstGeom prst="rect">
              <a:avLst/>
            </a:prstGeom>
          </p:spPr>
          <p:txBody>
            <a:bodyPr lIns="0" tIns="0" rIns="0" bIns="0" rtlCol="0" anchor="t">
              <a:spAutoFit/>
            </a:bodyPr>
            <a:lstStyle/>
            <a:p>
              <a:pPr>
                <a:lnSpc>
                  <a:spcPts val="1900"/>
                </a:lnSpc>
              </a:pPr>
              <a:r>
                <a:rPr lang="en-US" sz="2000">
                  <a:solidFill>
                    <a:srgbClr val="144733"/>
                  </a:solidFill>
                  <a:latin typeface="Roboto Condensed Bold"/>
                </a:rPr>
                <a:t>główne zadania</a:t>
              </a:r>
            </a:p>
          </p:txBody>
        </p:sp>
        <p:sp>
          <p:nvSpPr>
            <p:cNvPr id="16" name="AutoShape 16"/>
            <p:cNvSpPr/>
            <p:nvPr/>
          </p:nvSpPr>
          <p:spPr>
            <a:xfrm>
              <a:off x="0" y="6052471"/>
              <a:ext cx="2658019" cy="0"/>
            </a:xfrm>
            <a:prstGeom prst="line">
              <a:avLst/>
            </a:prstGeom>
            <a:ln w="88900" cap="flat">
              <a:solidFill>
                <a:srgbClr val="144733"/>
              </a:solidFill>
              <a:prstDash val="solid"/>
              <a:headEnd type="none" w="sm" len="sm"/>
              <a:tailEnd type="none" w="sm" len="sm"/>
            </a:ln>
          </p:spPr>
          <p:txBody>
            <a:bodyPr/>
            <a:lstStyle/>
            <a:p>
              <a:endParaRPr lang="pl-PL"/>
            </a:p>
          </p:txBody>
        </p:sp>
        <p:sp>
          <p:nvSpPr>
            <p:cNvPr id="17" name="AutoShape 17"/>
            <p:cNvSpPr/>
            <p:nvPr/>
          </p:nvSpPr>
          <p:spPr>
            <a:xfrm>
              <a:off x="2179911" y="2194740"/>
              <a:ext cx="2223820" cy="0"/>
            </a:xfrm>
            <a:prstGeom prst="line">
              <a:avLst/>
            </a:prstGeom>
            <a:ln w="88900" cap="flat">
              <a:solidFill>
                <a:srgbClr val="144733"/>
              </a:solidFill>
              <a:prstDash val="solid"/>
              <a:headEnd type="none" w="sm" len="sm"/>
              <a:tailEnd type="none" w="sm" len="sm"/>
            </a:ln>
          </p:spPr>
          <p:txBody>
            <a:bodyPr/>
            <a:lstStyle/>
            <a:p>
              <a:endParaRPr lang="pl-PL"/>
            </a:p>
          </p:txBody>
        </p:sp>
        <p:sp>
          <p:nvSpPr>
            <p:cNvPr id="18" name="TextBox 18"/>
            <p:cNvSpPr txBox="1"/>
            <p:nvPr/>
          </p:nvSpPr>
          <p:spPr>
            <a:xfrm>
              <a:off x="25400" y="2586818"/>
              <a:ext cx="4838374" cy="3249083"/>
            </a:xfrm>
            <a:prstGeom prst="rect">
              <a:avLst/>
            </a:prstGeom>
          </p:spPr>
          <p:txBody>
            <a:bodyPr lIns="0" tIns="0" rIns="0" bIns="0" rtlCol="0" anchor="t">
              <a:spAutoFit/>
            </a:bodyPr>
            <a:lstStyle/>
            <a:p>
              <a:pPr>
                <a:lnSpc>
                  <a:spcPts val="3799"/>
                </a:lnSpc>
              </a:pPr>
              <a:r>
                <a:rPr lang="en-US" sz="3999" spc="-59">
                  <a:solidFill>
                    <a:srgbClr val="144733"/>
                  </a:solidFill>
                  <a:latin typeface="League Gothic"/>
                </a:rPr>
                <a:t>PROWADZENIE OŚRODKA KONFERENCYJNO-SZKOLENIOWEGO </a:t>
              </a:r>
            </a:p>
            <a:p>
              <a:pPr>
                <a:lnSpc>
                  <a:spcPts val="3799"/>
                </a:lnSpc>
              </a:pPr>
              <a:r>
                <a:rPr lang="en-US" sz="3999" spc="-59">
                  <a:solidFill>
                    <a:srgbClr val="144733"/>
                  </a:solidFill>
                  <a:latin typeface="League Gothic"/>
                </a:rPr>
                <a:t>POWIATU POZNAŃSKIEGO „DWÓR SKRZYNKI”</a:t>
              </a:r>
            </a:p>
          </p:txBody>
        </p:sp>
      </p:gr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05491"/>
            <a:ext cx="9753600" cy="632791"/>
            <a:chOff x="0" y="0"/>
            <a:chExt cx="13004800" cy="843721"/>
          </a:xfrm>
        </p:grpSpPr>
        <p:grpSp>
          <p:nvGrpSpPr>
            <p:cNvPr id="3" name="Group 3"/>
            <p:cNvGrpSpPr/>
            <p:nvPr/>
          </p:nvGrpSpPr>
          <p:grpSpPr>
            <a:xfrm>
              <a:off x="0" y="0"/>
              <a:ext cx="13004800" cy="843721"/>
              <a:chOff x="0" y="0"/>
              <a:chExt cx="9277858" cy="601926"/>
            </a:xfrm>
          </p:grpSpPr>
          <p:sp>
            <p:nvSpPr>
              <p:cNvPr id="4" name="Freeform 4"/>
              <p:cNvSpPr/>
              <p:nvPr/>
            </p:nvSpPr>
            <p:spPr>
              <a:xfrm>
                <a:off x="0" y="0"/>
                <a:ext cx="9277858" cy="601926"/>
              </a:xfrm>
              <a:custGeom>
                <a:avLst/>
                <a:gdLst/>
                <a:ahLst/>
                <a:cxnLst/>
                <a:rect l="l" t="t" r="r" b="b"/>
                <a:pathLst>
                  <a:path w="9277858" h="601926">
                    <a:moveTo>
                      <a:pt x="0" y="0"/>
                    </a:moveTo>
                    <a:lnTo>
                      <a:pt x="9277858" y="0"/>
                    </a:lnTo>
                    <a:lnTo>
                      <a:pt x="9277858" y="601926"/>
                    </a:lnTo>
                    <a:lnTo>
                      <a:pt x="0" y="601926"/>
                    </a:lnTo>
                    <a:close/>
                  </a:path>
                </a:pathLst>
              </a:custGeom>
              <a:solidFill>
                <a:srgbClr val="FFFFFF"/>
              </a:solidFill>
            </p:spPr>
            <p:txBody>
              <a:bodyPr/>
              <a:lstStyle/>
              <a:p>
                <a:endParaRPr lang="pl-PL"/>
              </a:p>
            </p:txBody>
          </p:sp>
          <p:sp>
            <p:nvSpPr>
              <p:cNvPr id="5" name="TextBox 5"/>
              <p:cNvSpPr txBox="1"/>
              <p:nvPr/>
            </p:nvSpPr>
            <p:spPr>
              <a:xfrm>
                <a:off x="0" y="-9525"/>
                <a:ext cx="9277858" cy="611451"/>
              </a:xfrm>
              <a:prstGeom prst="rect">
                <a:avLst/>
              </a:prstGeom>
            </p:spPr>
            <p:txBody>
              <a:bodyPr lIns="32352" tIns="32352" rIns="32352" bIns="32352" rtlCol="0" anchor="ctr"/>
              <a:lstStyle/>
              <a:p>
                <a:pPr algn="ctr">
                  <a:lnSpc>
                    <a:spcPts val="576"/>
                  </a:lnSpc>
                </a:pPr>
                <a:endParaRPr/>
              </a:p>
            </p:txBody>
          </p:sp>
        </p:grpSp>
        <p:sp>
          <p:nvSpPr>
            <p:cNvPr id="6" name="Freeform 6"/>
            <p:cNvSpPr/>
            <p:nvPr/>
          </p:nvSpPr>
          <p:spPr>
            <a:xfrm>
              <a:off x="10699958" y="156137"/>
              <a:ext cx="1437279" cy="554617"/>
            </a:xfrm>
            <a:custGeom>
              <a:avLst/>
              <a:gdLst/>
              <a:ahLst/>
              <a:cxnLst/>
              <a:rect l="l" t="t" r="r" b="b"/>
              <a:pathLst>
                <a:path w="1437279" h="554617">
                  <a:moveTo>
                    <a:pt x="0" y="0"/>
                  </a:moveTo>
                  <a:lnTo>
                    <a:pt x="1437279" y="0"/>
                  </a:lnTo>
                  <a:lnTo>
                    <a:pt x="1437279" y="554617"/>
                  </a:lnTo>
                  <a:lnTo>
                    <a:pt x="0" y="554617"/>
                  </a:lnTo>
                  <a:lnTo>
                    <a:pt x="0" y="0"/>
                  </a:lnTo>
                  <a:close/>
                </a:path>
              </a:pathLst>
            </a:custGeom>
            <a:blipFill>
              <a:blip r:embed="rId2"/>
              <a:stretch>
                <a:fillRect t="-2546" b="-2546"/>
              </a:stretch>
            </a:blipFill>
          </p:spPr>
          <p:txBody>
            <a:bodyPr/>
            <a:lstStyle/>
            <a:p>
              <a:endParaRPr lang="pl-PL"/>
            </a:p>
          </p:txBody>
        </p:sp>
        <p:sp>
          <p:nvSpPr>
            <p:cNvPr id="7" name="Freeform 7"/>
            <p:cNvSpPr/>
            <p:nvPr/>
          </p:nvSpPr>
          <p:spPr>
            <a:xfrm>
              <a:off x="3286705" y="109642"/>
              <a:ext cx="1823172" cy="656807"/>
            </a:xfrm>
            <a:custGeom>
              <a:avLst/>
              <a:gdLst/>
              <a:ahLst/>
              <a:cxnLst/>
              <a:rect l="l" t="t" r="r" b="b"/>
              <a:pathLst>
                <a:path w="1823172" h="656807">
                  <a:moveTo>
                    <a:pt x="0" y="0"/>
                  </a:moveTo>
                  <a:lnTo>
                    <a:pt x="1823172" y="0"/>
                  </a:lnTo>
                  <a:lnTo>
                    <a:pt x="1823172" y="656807"/>
                  </a:lnTo>
                  <a:lnTo>
                    <a:pt x="0" y="656807"/>
                  </a:lnTo>
                  <a:lnTo>
                    <a:pt x="0" y="0"/>
                  </a:lnTo>
                  <a:close/>
                </a:path>
              </a:pathLst>
            </a:custGeom>
            <a:blipFill>
              <a:blip r:embed="rId3"/>
              <a:stretch>
                <a:fillRect t="-29854" b="-26285"/>
              </a:stretch>
            </a:blipFill>
          </p:spPr>
          <p:txBody>
            <a:bodyPr/>
            <a:lstStyle/>
            <a:p>
              <a:endParaRPr lang="pl-PL"/>
            </a:p>
          </p:txBody>
        </p:sp>
        <p:sp>
          <p:nvSpPr>
            <p:cNvPr id="8" name="Freeform 8"/>
            <p:cNvSpPr/>
            <p:nvPr/>
          </p:nvSpPr>
          <p:spPr>
            <a:xfrm>
              <a:off x="7957215" y="145729"/>
              <a:ext cx="2241355" cy="509712"/>
            </a:xfrm>
            <a:custGeom>
              <a:avLst/>
              <a:gdLst/>
              <a:ahLst/>
              <a:cxnLst/>
              <a:rect l="l" t="t" r="r" b="b"/>
              <a:pathLst>
                <a:path w="2241355" h="509712">
                  <a:moveTo>
                    <a:pt x="0" y="0"/>
                  </a:moveTo>
                  <a:lnTo>
                    <a:pt x="2241355" y="0"/>
                  </a:lnTo>
                  <a:lnTo>
                    <a:pt x="2241355" y="509712"/>
                  </a:lnTo>
                  <a:lnTo>
                    <a:pt x="0" y="509712"/>
                  </a:lnTo>
                  <a:lnTo>
                    <a:pt x="0" y="0"/>
                  </a:lnTo>
                  <a:close/>
                </a:path>
              </a:pathLst>
            </a:custGeom>
            <a:blipFill>
              <a:blip r:embed="rId4"/>
              <a:stretch>
                <a:fillRect l="-8398" t="-88489" r="-8644" b="-91579"/>
              </a:stretch>
            </a:blipFill>
          </p:spPr>
          <p:txBody>
            <a:bodyPr/>
            <a:lstStyle/>
            <a:p>
              <a:endParaRPr lang="pl-PL"/>
            </a:p>
          </p:txBody>
        </p:sp>
        <p:sp>
          <p:nvSpPr>
            <p:cNvPr id="9" name="Freeform 9"/>
            <p:cNvSpPr/>
            <p:nvPr/>
          </p:nvSpPr>
          <p:spPr>
            <a:xfrm>
              <a:off x="975360" y="109642"/>
              <a:ext cx="1223336" cy="601113"/>
            </a:xfrm>
            <a:custGeom>
              <a:avLst/>
              <a:gdLst/>
              <a:ahLst/>
              <a:cxnLst/>
              <a:rect l="l" t="t" r="r" b="b"/>
              <a:pathLst>
                <a:path w="1223336" h="601113">
                  <a:moveTo>
                    <a:pt x="0" y="0"/>
                  </a:moveTo>
                  <a:lnTo>
                    <a:pt x="1223336" y="0"/>
                  </a:lnTo>
                  <a:lnTo>
                    <a:pt x="1223336" y="601112"/>
                  </a:lnTo>
                  <a:lnTo>
                    <a:pt x="0" y="601112"/>
                  </a:lnTo>
                  <a:lnTo>
                    <a:pt x="0" y="0"/>
                  </a:lnTo>
                  <a:close/>
                </a:path>
              </a:pathLst>
            </a:custGeom>
            <a:blipFill>
              <a:blip r:embed="rId5"/>
              <a:stretch>
                <a:fillRect t="-2546" b="-2546"/>
              </a:stretch>
            </a:blipFill>
          </p:spPr>
          <p:txBody>
            <a:bodyPr/>
            <a:lstStyle/>
            <a:p>
              <a:endParaRPr lang="pl-PL"/>
            </a:p>
          </p:txBody>
        </p:sp>
        <p:sp>
          <p:nvSpPr>
            <p:cNvPr id="10" name="Freeform 10"/>
            <p:cNvSpPr/>
            <p:nvPr/>
          </p:nvSpPr>
          <p:spPr>
            <a:xfrm>
              <a:off x="5857764" y="0"/>
              <a:ext cx="1350152" cy="812945"/>
            </a:xfrm>
            <a:custGeom>
              <a:avLst/>
              <a:gdLst/>
              <a:ahLst/>
              <a:cxnLst/>
              <a:rect l="l" t="t" r="r" b="b"/>
              <a:pathLst>
                <a:path w="1350152" h="812945">
                  <a:moveTo>
                    <a:pt x="0" y="0"/>
                  </a:moveTo>
                  <a:lnTo>
                    <a:pt x="1350151" y="0"/>
                  </a:lnTo>
                  <a:lnTo>
                    <a:pt x="1350151" y="812945"/>
                  </a:lnTo>
                  <a:lnTo>
                    <a:pt x="0" y="812945"/>
                  </a:lnTo>
                  <a:lnTo>
                    <a:pt x="0" y="0"/>
                  </a:lnTo>
                  <a:close/>
                </a:path>
              </a:pathLst>
            </a:custGeom>
            <a:blipFill>
              <a:blip r:embed="rId6"/>
              <a:stretch>
                <a:fillRect l="-7324" r="-7324"/>
              </a:stretch>
            </a:blipFill>
          </p:spPr>
          <p:txBody>
            <a:bodyPr/>
            <a:lstStyle/>
            <a:p>
              <a:endParaRPr lang="pl-PL"/>
            </a:p>
          </p:txBody>
        </p:sp>
      </p:grpSp>
      <p:grpSp>
        <p:nvGrpSpPr>
          <p:cNvPr id="13" name="Group 13"/>
          <p:cNvGrpSpPr/>
          <p:nvPr/>
        </p:nvGrpSpPr>
        <p:grpSpPr>
          <a:xfrm>
            <a:off x="302941" y="533400"/>
            <a:ext cx="3555689" cy="7502925"/>
            <a:chOff x="0" y="66675"/>
            <a:chExt cx="5083843" cy="10003894"/>
          </a:xfrm>
        </p:grpSpPr>
        <p:sp>
          <p:nvSpPr>
            <p:cNvPr id="14" name="TextBox 14"/>
            <p:cNvSpPr txBox="1"/>
            <p:nvPr/>
          </p:nvSpPr>
          <p:spPr>
            <a:xfrm>
              <a:off x="0" y="66675"/>
              <a:ext cx="4680812" cy="2091084"/>
            </a:xfrm>
            <a:prstGeom prst="rect">
              <a:avLst/>
            </a:prstGeom>
          </p:spPr>
          <p:txBody>
            <a:bodyPr lIns="0" tIns="0" rIns="0" bIns="0" rtlCol="0" anchor="t">
              <a:spAutoFit/>
            </a:bodyPr>
            <a:lstStyle/>
            <a:p>
              <a:pPr>
                <a:lnSpc>
                  <a:spcPts val="4328"/>
                </a:lnSpc>
              </a:pPr>
              <a:r>
                <a:rPr lang="pl-PL" sz="4328" dirty="0">
                  <a:solidFill>
                    <a:srgbClr val="004023"/>
                  </a:solidFill>
                  <a:latin typeface="Ubuntu Bold"/>
                </a:rPr>
                <a:t>DWÓR SKRZYNKI </a:t>
              </a:r>
              <a:r>
                <a:rPr lang="pl-PL" sz="2000" dirty="0">
                  <a:solidFill>
                    <a:srgbClr val="004023"/>
                  </a:solidFill>
                  <a:latin typeface="Ubuntu Bold"/>
                </a:rPr>
                <a:t>2023 – 25.08.2024</a:t>
              </a:r>
              <a:endParaRPr lang="en-US" sz="2000" dirty="0">
                <a:solidFill>
                  <a:srgbClr val="004023"/>
                </a:solidFill>
                <a:latin typeface="Ubuntu Bold"/>
              </a:endParaRPr>
            </a:p>
          </p:txBody>
        </p:sp>
        <p:sp>
          <p:nvSpPr>
            <p:cNvPr id="17" name="AutoShape 17"/>
            <p:cNvSpPr/>
            <p:nvPr/>
          </p:nvSpPr>
          <p:spPr>
            <a:xfrm>
              <a:off x="0" y="2403474"/>
              <a:ext cx="2223820" cy="0"/>
            </a:xfrm>
            <a:prstGeom prst="line">
              <a:avLst/>
            </a:prstGeom>
            <a:ln w="88900" cap="flat">
              <a:solidFill>
                <a:srgbClr val="144733"/>
              </a:solidFill>
              <a:prstDash val="solid"/>
              <a:headEnd type="none" w="sm" len="sm"/>
              <a:tailEnd type="none" w="sm" len="sm"/>
            </a:ln>
          </p:spPr>
          <p:txBody>
            <a:bodyPr/>
            <a:lstStyle/>
            <a:p>
              <a:endParaRPr lang="pl-PL" dirty="0"/>
            </a:p>
          </p:txBody>
        </p:sp>
        <p:sp>
          <p:nvSpPr>
            <p:cNvPr id="18" name="TextBox 18"/>
            <p:cNvSpPr txBox="1"/>
            <p:nvPr/>
          </p:nvSpPr>
          <p:spPr>
            <a:xfrm>
              <a:off x="0" y="2786528"/>
              <a:ext cx="5083843" cy="7284041"/>
            </a:xfrm>
            <a:prstGeom prst="rect">
              <a:avLst/>
            </a:prstGeom>
          </p:spPr>
          <p:txBody>
            <a:bodyPr wrap="square" lIns="0" tIns="0" rIns="0" bIns="0" rtlCol="0" anchor="t">
              <a:spAutoFit/>
            </a:bodyPr>
            <a:lstStyle/>
            <a:p>
              <a:r>
                <a:rPr lang="pl-PL" sz="2000" b="1" spc="-59" dirty="0">
                  <a:solidFill>
                    <a:srgbClr val="144733"/>
                  </a:solidFill>
                  <a:latin typeface="League Gothic"/>
                </a:rPr>
                <a:t>liczba osób, które odwiedziły Dwór Skrzynki (łącznie): </a:t>
              </a:r>
            </a:p>
            <a:p>
              <a:r>
                <a:rPr lang="pl-PL" sz="3000" spc="-59" dirty="0">
                  <a:solidFill>
                    <a:srgbClr val="FF0000"/>
                  </a:solidFill>
                  <a:latin typeface="League Gothic"/>
                </a:rPr>
                <a:t>13 000</a:t>
              </a:r>
            </a:p>
            <a:p>
              <a:endParaRPr lang="pl-PL" sz="2000" b="1" spc="-59" dirty="0">
                <a:solidFill>
                  <a:srgbClr val="144733"/>
                </a:solidFill>
                <a:latin typeface="League Gothic"/>
              </a:endParaRPr>
            </a:p>
            <a:p>
              <a:endParaRPr lang="pl-PL" sz="2000" b="1" spc="-59" dirty="0">
                <a:solidFill>
                  <a:srgbClr val="144733"/>
                </a:solidFill>
                <a:latin typeface="League Gothic"/>
              </a:endParaRPr>
            </a:p>
            <a:p>
              <a:r>
                <a:rPr lang="pl-PL" sz="2000" b="1" spc="-59" dirty="0">
                  <a:solidFill>
                    <a:srgbClr val="144733"/>
                  </a:solidFill>
                  <a:latin typeface="League Gothic"/>
                </a:rPr>
                <a:t>Liczba osób odwiedziło nasze strony internetowe</a:t>
              </a:r>
            </a:p>
            <a:p>
              <a:r>
                <a:rPr lang="pl-PL" sz="2000" b="1" spc="-59" dirty="0">
                  <a:solidFill>
                    <a:srgbClr val="144733"/>
                  </a:solidFill>
                  <a:latin typeface="League Gothic"/>
                </a:rPr>
                <a:t>i profile społecznościowe*:</a:t>
              </a:r>
            </a:p>
            <a:p>
              <a:r>
                <a:rPr lang="pl-PL" sz="2000" spc="-59" dirty="0">
                  <a:solidFill>
                    <a:srgbClr val="144733"/>
                  </a:solidFill>
                  <a:latin typeface="League Gothic"/>
                </a:rPr>
                <a:t>2023 – 394 900 użytkowników</a:t>
              </a:r>
            </a:p>
            <a:p>
              <a:r>
                <a:rPr lang="pl-PL" sz="2000" spc="-59" dirty="0">
                  <a:solidFill>
                    <a:srgbClr val="144733"/>
                  </a:solidFill>
                  <a:latin typeface="League Gothic"/>
                </a:rPr>
                <a:t>2024 – 631 500 użytkowników</a:t>
              </a:r>
            </a:p>
            <a:p>
              <a:endParaRPr lang="pl-PL" sz="2000" spc="-59" dirty="0">
                <a:solidFill>
                  <a:srgbClr val="144733"/>
                </a:solidFill>
                <a:latin typeface="League Gothic"/>
              </a:endParaRPr>
            </a:p>
            <a:p>
              <a:r>
                <a:rPr lang="pl-PL" sz="3000" spc="-59" dirty="0">
                  <a:solidFill>
                    <a:srgbClr val="FF0000"/>
                  </a:solidFill>
                  <a:latin typeface="League Gothic"/>
                </a:rPr>
                <a:t>1 026 400</a:t>
              </a:r>
            </a:p>
            <a:p>
              <a:r>
                <a:rPr lang="pl-PL" sz="1500" spc="-59" dirty="0">
                  <a:latin typeface="League Gothic"/>
                </a:rPr>
                <a:t>* Facebook i Instagram dworu,, szlaku kulinarnego oraz Facebook Instytutu</a:t>
              </a:r>
            </a:p>
            <a:p>
              <a:endParaRPr lang="pl-PL" sz="2000" spc="-59" dirty="0">
                <a:solidFill>
                  <a:srgbClr val="144733"/>
                </a:solidFill>
                <a:latin typeface="League Gothic"/>
              </a:endParaRPr>
            </a:p>
            <a:p>
              <a:endParaRPr lang="pl-PL" sz="2000" b="1" spc="-59" dirty="0">
                <a:solidFill>
                  <a:srgbClr val="144733"/>
                </a:solidFill>
                <a:latin typeface="League Gothic"/>
              </a:endParaRPr>
            </a:p>
            <a:p>
              <a:endParaRPr lang="pl-PL" sz="2000" b="1" spc="-59" dirty="0">
                <a:solidFill>
                  <a:srgbClr val="144733"/>
                </a:solidFill>
                <a:latin typeface="League Gothic"/>
              </a:endParaRPr>
            </a:p>
            <a:p>
              <a:endParaRPr lang="pl-PL" sz="2000" b="1" spc="-59" dirty="0">
                <a:solidFill>
                  <a:srgbClr val="144733"/>
                </a:solidFill>
                <a:latin typeface="League Gothic"/>
              </a:endParaRPr>
            </a:p>
            <a:p>
              <a:endParaRPr lang="pl-PL" sz="2000" spc="-59" dirty="0">
                <a:solidFill>
                  <a:srgbClr val="144733"/>
                </a:solidFill>
                <a:latin typeface="League Gothic"/>
              </a:endParaRPr>
            </a:p>
          </p:txBody>
        </p:sp>
      </p:grpSp>
      <p:pic>
        <p:nvPicPr>
          <p:cNvPr id="15" name="Obraz 14">
            <a:extLst>
              <a:ext uri="{FF2B5EF4-FFF2-40B4-BE49-F238E27FC236}">
                <a16:creationId xmlns:a16="http://schemas.microsoft.com/office/drawing/2014/main" id="{D3082A7B-698E-CE6A-385C-2297A504F4AC}"/>
              </a:ext>
            </a:extLst>
          </p:cNvPr>
          <p:cNvPicPr>
            <a:picLocks noChangeAspect="1"/>
          </p:cNvPicPr>
          <p:nvPr/>
        </p:nvPicPr>
        <p:blipFill>
          <a:blip r:embed="rId7"/>
          <a:stretch>
            <a:fillRect/>
          </a:stretch>
        </p:blipFill>
        <p:spPr>
          <a:xfrm>
            <a:off x="4311522" y="4836"/>
            <a:ext cx="4989186" cy="3476839"/>
          </a:xfrm>
          <a:prstGeom prst="rect">
            <a:avLst/>
          </a:prstGeom>
        </p:spPr>
      </p:pic>
      <p:pic>
        <p:nvPicPr>
          <p:cNvPr id="19" name="Obraz 18">
            <a:extLst>
              <a:ext uri="{FF2B5EF4-FFF2-40B4-BE49-F238E27FC236}">
                <a16:creationId xmlns:a16="http://schemas.microsoft.com/office/drawing/2014/main" id="{E514F56F-C7FD-0E0C-7AB7-459A0E4370C9}"/>
              </a:ext>
            </a:extLst>
          </p:cNvPr>
          <p:cNvPicPr>
            <a:picLocks noChangeAspect="1"/>
          </p:cNvPicPr>
          <p:nvPr/>
        </p:nvPicPr>
        <p:blipFill>
          <a:blip r:embed="rId8"/>
          <a:stretch>
            <a:fillRect/>
          </a:stretch>
        </p:blipFill>
        <p:spPr>
          <a:xfrm>
            <a:off x="4156432" y="3581400"/>
            <a:ext cx="5394843" cy="3065540"/>
          </a:xfrm>
          <a:prstGeom prst="rect">
            <a:avLst/>
          </a:prstGeom>
        </p:spPr>
      </p:pic>
    </p:spTree>
    <p:extLst>
      <p:ext uri="{BB962C8B-B14F-4D97-AF65-F5344CB8AC3E}">
        <p14:creationId xmlns:p14="http://schemas.microsoft.com/office/powerpoint/2010/main" val="2161927929"/>
      </p:ext>
    </p:extLst>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1809</Words>
  <Application>Microsoft Office PowerPoint</Application>
  <PresentationFormat>Niestandardowy</PresentationFormat>
  <Paragraphs>425</Paragraphs>
  <Slides>51</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51</vt:i4>
      </vt:variant>
    </vt:vector>
  </HeadingPairs>
  <TitlesOfParts>
    <vt:vector size="61" baseType="lpstr">
      <vt:lpstr>Aptos</vt:lpstr>
      <vt:lpstr>Ubuntu Bold</vt:lpstr>
      <vt:lpstr>Open Sans</vt:lpstr>
      <vt:lpstr>Times New Roman</vt:lpstr>
      <vt:lpstr>Symbol</vt:lpstr>
      <vt:lpstr>League Gothic</vt:lpstr>
      <vt:lpstr>Arial</vt:lpstr>
      <vt:lpstr>Roboto Condensed Bold</vt:lpstr>
      <vt:lpstr>Calibri</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Instytut Skrzynki Prezentacja 17 04 2024 Liliana Kubiak w 16 04 2024</dc:title>
  <dc:creator>promocja</dc:creator>
  <cp:lastModifiedBy>Dyrektor Instytut Skrzynki</cp:lastModifiedBy>
  <cp:revision>11</cp:revision>
  <dcterms:created xsi:type="dcterms:W3CDTF">2006-08-16T00:00:00Z</dcterms:created>
  <dcterms:modified xsi:type="dcterms:W3CDTF">2024-08-27T17:07:55Z</dcterms:modified>
  <dc:identifier>DAGCMTO8xv0</dc:identifier>
</cp:coreProperties>
</file>