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80" r:id="rId1"/>
    <p:sldMasterId id="2147483792" r:id="rId2"/>
  </p:sldMasterIdLst>
  <p:notesMasterIdLst>
    <p:notesMasterId r:id="rId17"/>
  </p:notesMasterIdLst>
  <p:handoutMasterIdLst>
    <p:handoutMasterId r:id="rId18"/>
  </p:handoutMasterIdLst>
  <p:sldIdLst>
    <p:sldId id="258" r:id="rId3"/>
    <p:sldId id="294" r:id="rId4"/>
    <p:sldId id="303" r:id="rId5"/>
    <p:sldId id="347" r:id="rId6"/>
    <p:sldId id="350" r:id="rId7"/>
    <p:sldId id="345" r:id="rId8"/>
    <p:sldId id="326" r:id="rId9"/>
    <p:sldId id="349" r:id="rId10"/>
    <p:sldId id="348" r:id="rId11"/>
    <p:sldId id="314" r:id="rId12"/>
    <p:sldId id="311" r:id="rId13"/>
    <p:sldId id="342" r:id="rId14"/>
    <p:sldId id="301" r:id="rId15"/>
    <p:sldId id="273" r:id="rId16"/>
  </p:sldIdLst>
  <p:sldSz cx="9144000" cy="6858000" type="screen4x3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nieszka Kownacka" initials="AK" lastIdx="3" clrIdx="0">
    <p:extLst>
      <p:ext uri="{19B8F6BF-5375-455C-9EA6-DF929625EA0E}">
        <p15:presenceInfo xmlns:p15="http://schemas.microsoft.com/office/powerpoint/2012/main" userId="S-1-5-21-2892910513-2378130312-2155852678-11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FF7"/>
    <a:srgbClr val="67E739"/>
    <a:srgbClr val="65F42C"/>
    <a:srgbClr val="8BE1FF"/>
    <a:srgbClr val="57D3FF"/>
    <a:srgbClr val="708B39"/>
    <a:srgbClr val="E6EDF6"/>
    <a:srgbClr val="B3CC82"/>
    <a:srgbClr val="A9C571"/>
    <a:srgbClr val="ACC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54-4EB3-9495-BDA5FC093F2A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954-4EB3-9495-BDA5FC093F2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w szczególnej sytuacji na rynku pracy</c:v>
                </c:pt>
                <c:pt idx="1">
                  <c:v>pozostali</c:v>
                </c:pt>
              </c:strCache>
            </c:strRef>
          </c:cat>
          <c:val>
            <c:numRef>
              <c:f>Arkusz1!$B$2:$B$3</c:f>
              <c:numCache>
                <c:formatCode>0.00%</c:formatCode>
                <c:ptCount val="2"/>
                <c:pt idx="0">
                  <c:v>0.69</c:v>
                </c:pt>
                <c:pt idx="1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54-4EB3-9495-BDA5FC093F2A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447485874008175E-2"/>
                  <c:y val="-4.92464070608041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54-4EB3-9495-BDA5FC093F2A}"/>
                </c:ext>
              </c:extLst>
            </c:dLbl>
            <c:dLbl>
              <c:idx val="1"/>
              <c:layout>
                <c:manualLayout>
                  <c:x val="0"/>
                  <c:y val="4.11998227457108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54-4EB3-9495-BDA5FC093F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w szczególnej sytuacji na rynku pracy</c:v>
                </c:pt>
                <c:pt idx="1">
                  <c:v>pozostali</c:v>
                </c:pt>
              </c:strCache>
            </c:strRef>
          </c:cat>
          <c:val>
            <c:numRef>
              <c:f>Arkusz1!$C$2:$C$3</c:f>
              <c:numCache>
                <c:formatCode>0.00%</c:formatCode>
                <c:ptCount val="2"/>
                <c:pt idx="0">
                  <c:v>0.67</c:v>
                </c:pt>
                <c:pt idx="1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954-4EB3-9495-BDA5FC093F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236925240"/>
        <c:axId val="236926416"/>
      </c:barChart>
      <c:catAx>
        <c:axId val="236925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36926416"/>
        <c:crosses val="autoZero"/>
        <c:auto val="1"/>
        <c:lblAlgn val="ctr"/>
        <c:lblOffset val="100"/>
        <c:noMultiLvlLbl val="0"/>
      </c:catAx>
      <c:valAx>
        <c:axId val="236926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3692524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rgbClr val="67E739"/>
            </a:solidFill>
            <a:ln>
              <a:solidFill>
                <a:srgbClr val="67E739"/>
              </a:solidFill>
            </a:ln>
            <a:effectLst/>
            <a:sp3d>
              <a:contourClr>
                <a:srgbClr val="67E739"/>
              </a:contourClr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97E-44C8-A271-DDC8FA47FEA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97E-44C8-A271-DDC8FA47FEA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D97E-44C8-A271-DDC8FA47FEA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D97E-44C8-A271-DDC8FA47FEA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D97E-44C8-A271-DDC8FA47FEA9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D97E-44C8-A271-DDC8FA47FEA9}"/>
              </c:ext>
            </c:extLst>
          </c:dPt>
          <c:dLbls>
            <c:dLbl>
              <c:idx val="0"/>
              <c:layout>
                <c:manualLayout>
                  <c:x val="0.32497178343820382"/>
                  <c:y val="-1.1719657411802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7E-44C8-A271-DDC8FA47FEA9}"/>
                </c:ext>
              </c:extLst>
            </c:dLbl>
            <c:dLbl>
              <c:idx val="1"/>
              <c:layout>
                <c:manualLayout>
                  <c:x val="0.3780011033256841"/>
                  <c:y val="-1.4767186362009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7E-44C8-A271-DDC8FA47FEA9}"/>
                </c:ext>
              </c:extLst>
            </c:dLbl>
            <c:dLbl>
              <c:idx val="2"/>
              <c:layout>
                <c:manualLayout>
                  <c:x val="0.32148553105879796"/>
                  <c:y val="-1.4593053887735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7E-44C8-A271-DDC8FA47FEA9}"/>
                </c:ext>
              </c:extLst>
            </c:dLbl>
            <c:dLbl>
              <c:idx val="3"/>
              <c:layout>
                <c:manualLayout>
                  <c:x val="0.23516689433497287"/>
                  <c:y val="-1.4189837492803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7E-44C8-A271-DDC8FA47FEA9}"/>
                </c:ext>
              </c:extLst>
            </c:dLbl>
            <c:dLbl>
              <c:idx val="4"/>
              <c:layout>
                <c:manualLayout>
                  <c:x val="0.19805007298039681"/>
                  <c:y val="-2.2633596267081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97E-44C8-A271-DDC8FA47FEA9}"/>
                </c:ext>
              </c:extLst>
            </c:dLbl>
            <c:dLbl>
              <c:idx val="5"/>
              <c:layout>
                <c:manualLayout>
                  <c:x val="0.33141677439880418"/>
                  <c:y val="-1.0012776358182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97E-44C8-A271-DDC8FA47FEA9}"/>
                </c:ext>
              </c:extLst>
            </c:dLbl>
            <c:dLbl>
              <c:idx val="6"/>
              <c:layout>
                <c:manualLayout>
                  <c:x val="0.11247645463635354"/>
                  <c:y val="-3.59934754724222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97E-44C8-A271-DDC8FA47FE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I - VIII 2024</c:v>
                </c:pt>
              </c:strCache>
            </c:strRef>
          </c:cat>
          <c:val>
            <c:numRef>
              <c:f>Arkusz1!$B$2:$B$6</c:f>
              <c:numCache>
                <c:formatCode>#,##0</c:formatCode>
                <c:ptCount val="5"/>
                <c:pt idx="0">
                  <c:v>25696</c:v>
                </c:pt>
                <c:pt idx="1">
                  <c:v>32439</c:v>
                </c:pt>
                <c:pt idx="2">
                  <c:v>24706</c:v>
                </c:pt>
                <c:pt idx="3">
                  <c:v>17241</c:v>
                </c:pt>
                <c:pt idx="4">
                  <c:v>10960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97E-44C8-A271-DDC8FA47FE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788608"/>
        <c:axId val="163127872"/>
        <c:axId val="0"/>
      </c:bar3DChart>
      <c:catAx>
        <c:axId val="46788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3127872"/>
        <c:crosses val="autoZero"/>
        <c:auto val="1"/>
        <c:lblAlgn val="ctr"/>
        <c:lblOffset val="100"/>
        <c:noMultiLvlLbl val="0"/>
      </c:catAx>
      <c:valAx>
        <c:axId val="16312787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crossAx val="46788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/>
              <a:t>FP 22 054 076</a:t>
            </a:r>
          </a:p>
        </c:rich>
      </c:tx>
      <c:layout>
        <c:manualLayout>
          <c:xMode val="edge"/>
          <c:yMode val="edge"/>
          <c:x val="3.0582807405856484E-2"/>
          <c:y val="1.61667183280303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5.2434113927281353E-2"/>
          <c:y val="9.3362798344375289E-2"/>
          <c:w val="0.70446226695532332"/>
          <c:h val="0.547378774541534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algorytm FP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32413815882319386"/>
                  <c:y val="-2.694453054671824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20778472061663"/>
                      <c:h val="8.68152774215229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761-46DF-8E78-0E1B124863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  <c:pt idx="0">
                  <c:v>2024</c:v>
                </c:pt>
              </c:numCache>
            </c:numRef>
          </c:cat>
          <c:val>
            <c:numRef>
              <c:f>Arkusz1!$B$2</c:f>
              <c:numCache>
                <c:formatCode>#,##0</c:formatCode>
                <c:ptCount val="1"/>
                <c:pt idx="0">
                  <c:v>14698650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61-46DF-8E78-0E1B124863A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rezerwy MRPiPS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33843837171245239"/>
                  <c:y val="-2.15556244373738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044747280332218"/>
                      <c:h val="8.68152774215229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3761-46DF-8E78-0E1B124863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  <c:pt idx="0">
                  <c:v>2024</c:v>
                </c:pt>
              </c:numCache>
            </c:numRef>
          </c:cat>
          <c:val>
            <c:numRef>
              <c:f>Arkusz1!$C$2</c:f>
              <c:numCache>
                <c:formatCode>#,##0</c:formatCode>
                <c:ptCount val="1"/>
                <c:pt idx="0">
                  <c:v>600988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61-46DF-8E78-0E1B124863A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środki unijne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3694221663058459"/>
                  <c:y val="1.34722652733586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904147286938088"/>
                      <c:h val="8.68152774215229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761-46DF-8E78-0E1B124863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  <c:pt idx="0">
                  <c:v>2024</c:v>
                </c:pt>
              </c:numCache>
            </c:numRef>
          </c:cat>
          <c:val>
            <c:numRef>
              <c:f>Arkusz1!$D$2</c:f>
              <c:numCache>
                <c:formatCode>#,##0</c:formatCode>
                <c:ptCount val="1"/>
                <c:pt idx="0">
                  <c:v>6754438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61-46DF-8E78-0E1B124863A7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KFS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36465542867609302"/>
                  <c:y val="-1.07778122186869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904147286938088"/>
                      <c:h val="8.68152774215229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3761-46DF-8E78-0E1B124863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  <c:pt idx="0">
                  <c:v>2024</c:v>
                </c:pt>
              </c:numCache>
            </c:numRef>
          </c:cat>
          <c:val>
            <c:numRef>
              <c:f>Arkusz1!$E$2</c:f>
              <c:numCache>
                <c:formatCode>#,##0</c:formatCode>
                <c:ptCount val="1"/>
                <c:pt idx="0">
                  <c:v>5564540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61-46DF-8E78-0E1B124863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7942959"/>
        <c:axId val="41124815"/>
      </c:barChart>
      <c:catAx>
        <c:axId val="147942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124815"/>
        <c:crosses val="autoZero"/>
        <c:auto val="1"/>
        <c:lblAlgn val="ctr"/>
        <c:lblOffset val="100"/>
        <c:noMultiLvlLbl val="0"/>
      </c:catAx>
      <c:valAx>
        <c:axId val="4112481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47942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/>
              <a:t>FP 29 470 433</a:t>
            </a:r>
          </a:p>
        </c:rich>
      </c:tx>
      <c:layout>
        <c:manualLayout>
          <c:xMode val="edge"/>
          <c:yMode val="edge"/>
          <c:x val="3.6005759119857546E-2"/>
          <c:y val="3.05692929045742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5.2434113927281353E-2"/>
          <c:y val="0.10885215715103819"/>
          <c:w val="0.75689638088260469"/>
          <c:h val="0.515190471366862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algorytm FP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3694221663058459"/>
                  <c:y val="5.09488215076237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79870104522921"/>
                      <c:h val="7.60665905108822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3BF8-4E1A-B363-680A35F227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  <c:pt idx="0">
                  <c:v>2022</c:v>
                </c:pt>
              </c:numCache>
            </c:numRef>
          </c:cat>
          <c:val>
            <c:numRef>
              <c:f>Arkusz1!$B$2</c:f>
              <c:numCache>
                <c:formatCode>#,##0</c:formatCode>
                <c:ptCount val="1"/>
                <c:pt idx="0">
                  <c:v>8809295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F8-4E1A-B363-680A35F2275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realizacja instrumentów tarczy antykryzysowej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36227205986121652"/>
                  <c:y val="-9.3405093740363454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BF8-4E1A-B363-680A35F227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  <c:pt idx="0">
                  <c:v>2022</c:v>
                </c:pt>
              </c:numCache>
            </c:numRef>
          </c:cat>
          <c:val>
            <c:numRef>
              <c:f>Arkusz1!$C$2</c:f>
              <c:numCache>
                <c:formatCode>#,##0</c:formatCode>
                <c:ptCount val="1"/>
                <c:pt idx="0">
                  <c:v>142570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F8-4E1A-B363-680A35F2275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środki unijne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38133901038022799"/>
                  <c:y val="-7.642323226143565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863238919399345"/>
                      <c:h val="7.60665905108822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BF8-4E1A-B363-680A35F227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  <c:pt idx="0">
                  <c:v>2022</c:v>
                </c:pt>
              </c:numCache>
            </c:numRef>
          </c:cat>
          <c:val>
            <c:numRef>
              <c:f>Arkusz1!$D$2</c:f>
              <c:numCache>
                <c:formatCode>#,##0</c:formatCode>
                <c:ptCount val="1"/>
                <c:pt idx="0">
                  <c:v>20518568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F8-4E1A-B363-680A35F22751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KFS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3694221663058459"/>
                  <c:y val="3.05692929045742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79870104522921"/>
                      <c:h val="7.60665905108822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3BF8-4E1A-B363-680A35F227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  <c:pt idx="0">
                  <c:v>2022</c:v>
                </c:pt>
              </c:numCache>
            </c:numRef>
          </c:cat>
          <c:val>
            <c:numRef>
              <c:f>Arkusz1!$E$2</c:f>
              <c:numCache>
                <c:formatCode>#,##0</c:formatCode>
                <c:ptCount val="1"/>
                <c:pt idx="0">
                  <c:v>4416162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F8-4E1A-B363-680A35F22751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projekt pilotażowy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33367163408269934"/>
                  <c:y val="-5.094882150762388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F8-4E1A-B363-680A35F227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  <c:pt idx="0">
                  <c:v>2022</c:v>
                </c:pt>
              </c:numCache>
            </c:numRef>
          </c:cat>
          <c:val>
            <c:numRef>
              <c:f>Arkusz1!$F$2</c:f>
              <c:numCache>
                <c:formatCode>#,##0</c:formatCode>
                <c:ptCount val="1"/>
                <c:pt idx="0">
                  <c:v>474851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F8-4E1A-B363-680A35F227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7960127"/>
        <c:axId val="41153615"/>
      </c:barChart>
      <c:catAx>
        <c:axId val="147960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153615"/>
        <c:crosses val="autoZero"/>
        <c:auto val="1"/>
        <c:lblAlgn val="ctr"/>
        <c:lblOffset val="100"/>
        <c:noMultiLvlLbl val="0"/>
      </c:catAx>
      <c:valAx>
        <c:axId val="41153615"/>
        <c:scaling>
          <c:orientation val="minMax"/>
          <c:max val="3500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47960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/>
              <a:t>FP 21 250 585</a:t>
            </a:r>
          </a:p>
        </c:rich>
      </c:tx>
      <c:layout>
        <c:manualLayout>
          <c:xMode val="edge"/>
          <c:yMode val="edge"/>
          <c:x val="3.1239021490104699E-2"/>
          <c:y val="3.06729204001487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5.2434113927281353E-2"/>
          <c:y val="0.10922115739152977"/>
          <c:w val="0.75689638088260469"/>
          <c:h val="0.517701535578172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algorytm FP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37418890393559884"/>
                  <c:y val="1.02243068000495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52652257857235"/>
                      <c:h val="7.63244502623701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8E0-4271-B857-798E8C83A3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  <c:pt idx="0">
                  <c:v>2023</c:v>
                </c:pt>
              </c:numCache>
            </c:numRef>
          </c:cat>
          <c:val>
            <c:numRef>
              <c:f>Arkusz1!$B$2</c:f>
              <c:numCache>
                <c:formatCode>#,##0</c:formatCode>
                <c:ptCount val="1"/>
                <c:pt idx="0">
                  <c:v>12421096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E0-4271-B857-798E8C83A344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rezerwy MRiPS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3575053222314637"/>
                  <c:y val="2.55607670001235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8E0-4271-B857-798E8C83A3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  <c:pt idx="0">
                  <c:v>2023</c:v>
                </c:pt>
              </c:numCache>
            </c:numRef>
          </c:cat>
          <c:val>
            <c:numRef>
              <c:f>Arkusz1!$C$2</c:f>
              <c:numCache>
                <c:formatCode>#,##0</c:formatCode>
                <c:ptCount val="1"/>
                <c:pt idx="0">
                  <c:v>627830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E0-4271-B857-798E8C83A344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środki unijne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38848911682485732"/>
                  <c:y val="-1.02243068000496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433217630473491"/>
                      <c:h val="7.63244502623701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8E0-4271-B857-798E8C83A3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  <c:pt idx="0">
                  <c:v>2023</c:v>
                </c:pt>
              </c:numCache>
            </c:numRef>
          </c:cat>
          <c:val>
            <c:numRef>
              <c:f>Arkusz1!$D$2</c:f>
              <c:numCache>
                <c:formatCode>#,##0</c:formatCode>
                <c:ptCount val="1"/>
                <c:pt idx="0">
                  <c:v>8201659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E0-4271-B857-798E8C83A344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KFS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34082174052732883"/>
                  <c:y val="2.556076700012374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79870104522921"/>
                      <c:h val="7.63244502623701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38E0-4271-B857-798E8C83A3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  <c:pt idx="0">
                  <c:v>2023</c:v>
                </c:pt>
              </c:numCache>
            </c:numRef>
          </c:cat>
          <c:val>
            <c:numRef>
              <c:f>Arkusz1!$E$2</c:f>
              <c:numCache>
                <c:formatCode>#,##0</c:formatCode>
                <c:ptCount val="1"/>
                <c:pt idx="0">
                  <c:v>8651178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E0-4271-B857-798E8C83A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6493919"/>
        <c:axId val="41142095"/>
      </c:barChart>
      <c:catAx>
        <c:axId val="156493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142095"/>
        <c:crosses val="autoZero"/>
        <c:auto val="1"/>
        <c:lblAlgn val="ctr"/>
        <c:lblOffset val="100"/>
        <c:noMultiLvlLbl val="0"/>
      </c:catAx>
      <c:valAx>
        <c:axId val="41142095"/>
        <c:scaling>
          <c:orientation val="minMax"/>
          <c:max val="3000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56493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319733242852894"/>
          <c:y val="0.78787401238831756"/>
          <c:w val="0.4019012902470297"/>
          <c:h val="0.142414731696478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FF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#,##0</c:formatCode>
                <c:ptCount val="1"/>
                <c:pt idx="0">
                  <c:v>5001694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49-4C44-A176-4E620982ACAF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B0F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#,##0</c:formatCode>
                <c:ptCount val="1"/>
                <c:pt idx="0">
                  <c:v>6389850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49-4C44-A176-4E620982ACAF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bg1">
                <a:lumMod val="5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#,##0</c:formatCode>
                <c:ptCount val="1"/>
                <c:pt idx="0">
                  <c:v>4416162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49-4C44-A176-4E620982ACAF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87D026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Arkusz1!$E$2</c:f>
              <c:numCache>
                <c:formatCode>#,##0</c:formatCode>
                <c:ptCount val="1"/>
                <c:pt idx="0">
                  <c:v>6089250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49-4C44-A176-4E620982ACAF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I - VIII 2024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Arkusz1!$F$2</c:f>
              <c:numCache>
                <c:formatCode>#,##0</c:formatCode>
                <c:ptCount val="1"/>
                <c:pt idx="0">
                  <c:v>4921850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BD-49E2-9EAA-0D0E4B9C1F2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61591552"/>
        <c:axId val="193788672"/>
      </c:barChart>
      <c:catAx>
        <c:axId val="261591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3788672"/>
        <c:crosses val="autoZero"/>
        <c:auto val="1"/>
        <c:lblAlgn val="ctr"/>
        <c:lblOffset val="100"/>
        <c:noMultiLvlLbl val="0"/>
      </c:catAx>
      <c:valAx>
        <c:axId val="19378867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61591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2020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7.9445627162547505E-3"/>
                  <c:y val="-4.8359322082492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72-4188-91D8-1807338DE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Liczba oświadczeń</c:v>
                </c:pt>
              </c:strCache>
            </c:strRef>
          </c:cat>
          <c:val>
            <c:numRef>
              <c:f>Arkusz1!$B$2</c:f>
              <c:numCache>
                <c:formatCode>#,##0</c:formatCode>
                <c:ptCount val="1"/>
                <c:pt idx="0">
                  <c:v>75681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72-4188-91D8-1807338DE05A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2021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1.5889125432509501E-2"/>
                  <c:y val="-4.2669990072787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72-4188-91D8-1807338DE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Liczba oświadczeń</c:v>
                </c:pt>
              </c:strCache>
            </c:strRef>
          </c:cat>
          <c:val>
            <c:numRef>
              <c:f>Arkusz1!$C$2</c:f>
              <c:numCache>
                <c:formatCode>#,##0</c:formatCode>
                <c:ptCount val="1"/>
                <c:pt idx="0">
                  <c:v>93382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72-4188-91D8-1807338DE05A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2022</c:v>
                </c:pt>
              </c:strCache>
            </c:strRef>
          </c:tx>
          <c:spPr>
            <a:pattFill prst="ltDnDiag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solidFill>
                <a:schemeClr val="accent3"/>
              </a:solidFill>
            </a:ln>
            <a:effectLst/>
            <a:sp3d>
              <a:contourClr>
                <a:schemeClr val="accent3"/>
              </a:contourClr>
            </a:sp3d>
          </c:spPr>
          <c:invertIfNegative val="0"/>
          <c:dLbls>
            <c:dLbl>
              <c:idx val="0"/>
              <c:layout>
                <c:manualLayout>
                  <c:x val="1.7111702688304459E-3"/>
                  <c:y val="-3.3489334518386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72-4188-91D8-1807338DE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Liczba oświadczeń</c:v>
                </c:pt>
              </c:strCache>
            </c:strRef>
          </c:cat>
          <c:val>
            <c:numRef>
              <c:f>Arkusz1!$D$2</c:f>
              <c:numCache>
                <c:formatCode>#,##0</c:formatCode>
                <c:ptCount val="1"/>
                <c:pt idx="0">
                  <c:v>60833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72-4188-91D8-1807338DE05A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2023</c:v>
                </c:pt>
              </c:strCache>
            </c:strRef>
          </c:tx>
          <c:spPr>
            <a:pattFill prst="ltDnDiag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solidFill>
                <a:schemeClr val="accent4"/>
              </a:solidFill>
            </a:ln>
            <a:effectLst/>
            <a:sp3d>
              <a:contourClr>
                <a:schemeClr val="accent4"/>
              </a:contourClr>
            </a:sp3d>
          </c:spPr>
          <c:invertIfNegative val="0"/>
          <c:dLbls>
            <c:dLbl>
              <c:idx val="0"/>
              <c:layout>
                <c:manualLayout>
                  <c:x val="-9.4724161702830732E-3"/>
                  <c:y val="-2.6119256951247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72-4188-91D8-1807338DE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Liczba oświadczeń</c:v>
                </c:pt>
              </c:strCache>
            </c:strRef>
          </c:cat>
          <c:val>
            <c:numRef>
              <c:f>Arkusz1!$E$2</c:f>
              <c:numCache>
                <c:formatCode>#,##0</c:formatCode>
                <c:ptCount val="1"/>
                <c:pt idx="0">
                  <c:v>27855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872-4188-91D8-1807338DE05A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I - VIII 2024</c:v>
                </c:pt>
              </c:strCache>
            </c:strRef>
          </c:tx>
          <c:spPr>
            <a:pattFill prst="ltDnDiag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solidFill>
                <a:schemeClr val="accent5"/>
              </a:solidFill>
            </a:ln>
            <a:effectLst/>
            <a:sp3d>
              <a:contourClr>
                <a:schemeClr val="accent5"/>
              </a:contourClr>
            </a:sp3d>
          </c:spPr>
          <c:invertIfNegative val="0"/>
          <c:dLbls>
            <c:dLbl>
              <c:idx val="0"/>
              <c:layout>
                <c:manualLayout>
                  <c:x val="1.1532920357920097E-2"/>
                  <c:y val="-4.5222911564994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E9-4342-9093-C32830B28E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Liczba oświadczeń</c:v>
                </c:pt>
              </c:strCache>
            </c:strRef>
          </c:cat>
          <c:val>
            <c:numRef>
              <c:f>Arkusz1!$F$2</c:f>
              <c:numCache>
                <c:formatCode>#,##0</c:formatCode>
                <c:ptCount val="1"/>
                <c:pt idx="0">
                  <c:v>16985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E9-4342-9093-C32830B28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box"/>
        <c:axId val="262338048"/>
        <c:axId val="163247168"/>
        <c:axId val="0"/>
      </c:bar3DChart>
      <c:catAx>
        <c:axId val="2623380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3247168"/>
        <c:crosses val="autoZero"/>
        <c:auto val="1"/>
        <c:lblAlgn val="ctr"/>
        <c:lblOffset val="100"/>
        <c:noMultiLvlLbl val="0"/>
      </c:catAx>
      <c:valAx>
        <c:axId val="16324716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62338048"/>
        <c:crosses val="autoZero"/>
        <c:crossBetween val="between"/>
        <c:majorUnit val="30000"/>
        <c:minorUnit val="300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813948278666254"/>
          <c:y val="0.27465256510271013"/>
          <c:w val="0.55072198974619002"/>
          <c:h val="0.560539472389327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  <a:sp3d>
              <a:contourClr>
                <a:srgbClr val="FFC000"/>
              </a:contourClr>
            </a:sp3d>
          </c:spPr>
          <c:invertIfNegative val="0"/>
          <c:dLbls>
            <c:dLbl>
              <c:idx val="0"/>
              <c:layout>
                <c:manualLayout>
                  <c:x val="1.798748382719835E-2"/>
                  <c:y val="-6.0157312647865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96-4C9F-9C47-00BEBEEE65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liczba zezwoleń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96-4C9F-9C47-00BEBEEE655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  <a:sp3d>
              <a:contourClr>
                <a:srgbClr val="92D050"/>
              </a:contourClr>
            </a:sp3d>
          </c:spPr>
          <c:invertIfNegative val="0"/>
          <c:dLbls>
            <c:dLbl>
              <c:idx val="0"/>
              <c:layout>
                <c:manualLayout>
                  <c:x val="5.3962451481594939E-2"/>
                  <c:y val="-7.40397694127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96-4C9F-9C47-00BEBEEE65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liczba zezwoleń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96-4C9F-9C47-00BEBEEE655E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rgbClr val="C00000"/>
              </a:solidFill>
            </a:ln>
            <a:effectLst/>
            <a:sp3d>
              <a:contourClr>
                <a:srgbClr val="C00000"/>
              </a:contourClr>
            </a:sp3d>
          </c:spPr>
          <c:invertIfNegative val="0"/>
          <c:dLbls>
            <c:dLbl>
              <c:idx val="0"/>
              <c:layout>
                <c:manualLayout>
                  <c:x val="5.396245148159505E-2"/>
                  <c:y val="-6.0157312647865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48-47A5-80D8-45CE469756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liczba zezwoleń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48-47A5-80D8-45CE46975698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I - VIII 2024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2935333107191473E-2"/>
                  <c:y val="-6.0157312647865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BA-4C77-ABF4-83292F95E9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liczba zezwoleń</c:v>
                </c:pt>
              </c:strCache>
            </c:strRef>
          </c:cat>
          <c:val>
            <c:numRef>
              <c:f>Arkusz1!$E$2</c:f>
              <c:numCache>
                <c:formatCode>General</c:formatCode>
                <c:ptCount val="1"/>
                <c:pt idx="0">
                  <c:v>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BA-4C77-ABF4-83292F95E9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2704128"/>
        <c:axId val="163248896"/>
        <c:axId val="0"/>
      </c:bar3DChart>
      <c:catAx>
        <c:axId val="26270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3248896"/>
        <c:crosses val="autoZero"/>
        <c:auto val="1"/>
        <c:lblAlgn val="ctr"/>
        <c:lblOffset val="100"/>
        <c:noMultiLvlLbl val="0"/>
      </c:catAx>
      <c:valAx>
        <c:axId val="16324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62704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stanowisk pracy</c:v>
                </c:pt>
              </c:strCache>
            </c:strRef>
          </c:tx>
          <c:spPr>
            <a:solidFill>
              <a:srgbClr val="8FCD29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I - VIII 2024</c:v>
                </c:pt>
              </c:strCache>
            </c:strRef>
          </c:cat>
          <c:val>
            <c:numRef>
              <c:f>Arkusz1!$B$2:$B$6</c:f>
              <c:numCache>
                <c:formatCode>#,##0</c:formatCode>
                <c:ptCount val="5"/>
                <c:pt idx="0" formatCode="General">
                  <c:v>20806</c:v>
                </c:pt>
                <c:pt idx="1">
                  <c:v>25807</c:v>
                </c:pt>
                <c:pt idx="2">
                  <c:v>16037</c:v>
                </c:pt>
                <c:pt idx="3">
                  <c:v>11875</c:v>
                </c:pt>
                <c:pt idx="4">
                  <c:v>8126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DE-48EB-B31B-127266BA22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262701056"/>
        <c:axId val="262653632"/>
      </c:barChart>
      <c:catAx>
        <c:axId val="262701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62653632"/>
        <c:crosses val="autoZero"/>
        <c:auto val="1"/>
        <c:lblAlgn val="ctr"/>
        <c:lblOffset val="100"/>
        <c:noMultiLvlLbl val="0"/>
      </c:catAx>
      <c:valAx>
        <c:axId val="262653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6270105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6A89B4-865D-48F2-BE34-3133C63E600F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D99BC8F-CFC6-42FA-9FD5-AF5AF6536871}">
      <dgm:prSet phldrT="[Tekst]" custT="1"/>
      <dgm:spPr/>
      <dgm:t>
        <a:bodyPr/>
        <a:lstStyle/>
        <a:p>
          <a:r>
            <a:rPr lang="pl-PL" sz="2400" b="1"/>
            <a:t>Odbiorcy</a:t>
          </a:r>
          <a:r>
            <a:rPr lang="pl-PL" sz="2000" b="1"/>
            <a:t> </a:t>
          </a:r>
          <a:r>
            <a:rPr lang="pl-PL" sz="2400" b="1"/>
            <a:t>usług</a:t>
          </a:r>
          <a:endParaRPr lang="pl-PL" sz="2400" b="1" dirty="0"/>
        </a:p>
      </dgm:t>
    </dgm:pt>
    <dgm:pt modelId="{2B91DFFA-C6E2-4125-A439-25F90C9642C3}" type="parTrans" cxnId="{E7DBC934-1558-409F-B974-D99484369F30}">
      <dgm:prSet/>
      <dgm:spPr/>
      <dgm:t>
        <a:bodyPr/>
        <a:lstStyle/>
        <a:p>
          <a:endParaRPr lang="pl-PL"/>
        </a:p>
      </dgm:t>
    </dgm:pt>
    <dgm:pt modelId="{DDB71789-B141-4D52-8F77-96D62AE0F4A3}" type="sibTrans" cxnId="{E7DBC934-1558-409F-B974-D99484369F30}">
      <dgm:prSet/>
      <dgm:spPr/>
      <dgm:t>
        <a:bodyPr/>
        <a:lstStyle/>
        <a:p>
          <a:endParaRPr lang="pl-PL"/>
        </a:p>
      </dgm:t>
    </dgm:pt>
    <dgm:pt modelId="{69D4A3A3-9DBE-411D-B274-7D11E117D281}">
      <dgm:prSet phldrT="[Tekst]" custT="1"/>
      <dgm:spPr/>
      <dgm:t>
        <a:bodyPr/>
        <a:lstStyle/>
        <a:p>
          <a:r>
            <a:rPr lang="pl-PL" sz="2000" b="1"/>
            <a:t>Osoby bezrobotne i poszukujące pracy</a:t>
          </a:r>
          <a:endParaRPr lang="pl-PL" sz="2000" b="1" dirty="0"/>
        </a:p>
      </dgm:t>
    </dgm:pt>
    <dgm:pt modelId="{5335EBE8-9333-4325-86C4-D86D35E60AC0}" type="parTrans" cxnId="{13111867-4B56-4597-8C32-60F3AB715035}">
      <dgm:prSet/>
      <dgm:spPr/>
      <dgm:t>
        <a:bodyPr/>
        <a:lstStyle/>
        <a:p>
          <a:endParaRPr lang="pl-PL"/>
        </a:p>
      </dgm:t>
    </dgm:pt>
    <dgm:pt modelId="{7FDB41D2-16A1-422D-9626-B47DC21E8D50}" type="sibTrans" cxnId="{13111867-4B56-4597-8C32-60F3AB715035}">
      <dgm:prSet/>
      <dgm:spPr/>
      <dgm:t>
        <a:bodyPr/>
        <a:lstStyle/>
        <a:p>
          <a:endParaRPr lang="pl-PL"/>
        </a:p>
      </dgm:t>
    </dgm:pt>
    <dgm:pt modelId="{6D671A80-ECF6-496E-8018-AAA6945BFFA3}">
      <dgm:prSet phldrT="[Tekst]" custT="1"/>
      <dgm:spPr/>
      <dgm:t>
        <a:bodyPr/>
        <a:lstStyle/>
        <a:p>
          <a:r>
            <a:rPr lang="pl-PL" sz="2000" b="1"/>
            <a:t>Pracodawcy, przedsiębiorcy</a:t>
          </a:r>
          <a:endParaRPr lang="pl-PL" sz="2000" b="1" dirty="0"/>
        </a:p>
      </dgm:t>
    </dgm:pt>
    <dgm:pt modelId="{BFABAF72-26A3-4ED6-A5F7-5CAEE608BE8C}" type="parTrans" cxnId="{B7CCF1D3-469C-4216-8046-045D60C0AFE0}">
      <dgm:prSet/>
      <dgm:spPr/>
      <dgm:t>
        <a:bodyPr/>
        <a:lstStyle/>
        <a:p>
          <a:endParaRPr lang="pl-PL"/>
        </a:p>
      </dgm:t>
    </dgm:pt>
    <dgm:pt modelId="{F101B6ED-4D77-4A6E-9B19-881DE4DAD82B}" type="sibTrans" cxnId="{B7CCF1D3-469C-4216-8046-045D60C0AFE0}">
      <dgm:prSet/>
      <dgm:spPr/>
      <dgm:t>
        <a:bodyPr/>
        <a:lstStyle/>
        <a:p>
          <a:endParaRPr lang="pl-PL"/>
        </a:p>
      </dgm:t>
    </dgm:pt>
    <dgm:pt modelId="{B119BA97-ACB0-4327-BA21-C5BE60A7E4DF}">
      <dgm:prSet phldrT="[Tekst]" custT="1"/>
      <dgm:spPr/>
      <dgm:t>
        <a:bodyPr/>
        <a:lstStyle/>
        <a:p>
          <a:r>
            <a:rPr lang="pl-PL" sz="2000" b="1"/>
            <a:t>Inne podmioty, partnerzy rynku pracy</a:t>
          </a:r>
          <a:endParaRPr lang="pl-PL" sz="2000" b="1" dirty="0"/>
        </a:p>
      </dgm:t>
    </dgm:pt>
    <dgm:pt modelId="{360EF6EB-598B-4BE4-9766-F79E01691170}" type="parTrans" cxnId="{B050B52E-0328-44EC-B239-0A990055E98C}">
      <dgm:prSet/>
      <dgm:spPr/>
      <dgm:t>
        <a:bodyPr/>
        <a:lstStyle/>
        <a:p>
          <a:endParaRPr lang="pl-PL"/>
        </a:p>
      </dgm:t>
    </dgm:pt>
    <dgm:pt modelId="{4E3B4120-24FD-4CDD-833C-91539F12E5C8}" type="sibTrans" cxnId="{B050B52E-0328-44EC-B239-0A990055E98C}">
      <dgm:prSet/>
      <dgm:spPr/>
      <dgm:t>
        <a:bodyPr/>
        <a:lstStyle/>
        <a:p>
          <a:endParaRPr lang="pl-PL"/>
        </a:p>
      </dgm:t>
    </dgm:pt>
    <dgm:pt modelId="{2D0E3068-29A9-4D16-98EB-76B257D1E134}" type="pres">
      <dgm:prSet presAssocID="{EE6A89B4-865D-48F2-BE34-3133C63E600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A8803E7-D71A-422A-A853-4632FA1E7301}" type="pres">
      <dgm:prSet presAssocID="{5D99BC8F-CFC6-42FA-9FD5-AF5AF6536871}" presName="root1" presStyleCnt="0"/>
      <dgm:spPr/>
    </dgm:pt>
    <dgm:pt modelId="{08ED1ADF-23DA-4588-A1D6-00D5CCC3EACC}" type="pres">
      <dgm:prSet presAssocID="{5D99BC8F-CFC6-42FA-9FD5-AF5AF6536871}" presName="LevelOneTextNode" presStyleLbl="node0" presStyleIdx="0" presStyleCnt="1" custScaleX="59024">
        <dgm:presLayoutVars>
          <dgm:chPref val="3"/>
        </dgm:presLayoutVars>
      </dgm:prSet>
      <dgm:spPr/>
    </dgm:pt>
    <dgm:pt modelId="{31FF2C3A-EFAE-4E1A-825E-B8620BF411D6}" type="pres">
      <dgm:prSet presAssocID="{5D99BC8F-CFC6-42FA-9FD5-AF5AF6536871}" presName="level2hierChild" presStyleCnt="0"/>
      <dgm:spPr/>
    </dgm:pt>
    <dgm:pt modelId="{0F1FBE84-4DF4-438B-8876-B6D555739063}" type="pres">
      <dgm:prSet presAssocID="{5335EBE8-9333-4325-86C4-D86D35E60AC0}" presName="conn2-1" presStyleLbl="parChTrans1D2" presStyleIdx="0" presStyleCnt="3"/>
      <dgm:spPr/>
    </dgm:pt>
    <dgm:pt modelId="{378F018D-0BF6-433B-9A1F-466206E01239}" type="pres">
      <dgm:prSet presAssocID="{5335EBE8-9333-4325-86C4-D86D35E60AC0}" presName="connTx" presStyleLbl="parChTrans1D2" presStyleIdx="0" presStyleCnt="3"/>
      <dgm:spPr/>
    </dgm:pt>
    <dgm:pt modelId="{ADB8FB9F-73E9-460A-BF1B-3CACEAF45900}" type="pres">
      <dgm:prSet presAssocID="{69D4A3A3-9DBE-411D-B274-7D11E117D281}" presName="root2" presStyleCnt="0"/>
      <dgm:spPr/>
    </dgm:pt>
    <dgm:pt modelId="{F739E12D-7BA0-4351-AD0A-BEC84473F08A}" type="pres">
      <dgm:prSet presAssocID="{69D4A3A3-9DBE-411D-B274-7D11E117D281}" presName="LevelTwoTextNode" presStyleLbl="node2" presStyleIdx="0" presStyleCnt="3" custScaleY="118748" custLinFactNeighborX="-53" custLinFactNeighborY="-52121">
        <dgm:presLayoutVars>
          <dgm:chPref val="3"/>
        </dgm:presLayoutVars>
      </dgm:prSet>
      <dgm:spPr/>
    </dgm:pt>
    <dgm:pt modelId="{3B2C9A28-3795-4E87-8152-61F6FBEFE8F9}" type="pres">
      <dgm:prSet presAssocID="{69D4A3A3-9DBE-411D-B274-7D11E117D281}" presName="level3hierChild" presStyleCnt="0"/>
      <dgm:spPr/>
    </dgm:pt>
    <dgm:pt modelId="{5FC9A4C7-6DFE-4B34-A25A-66ED6376CD29}" type="pres">
      <dgm:prSet presAssocID="{BFABAF72-26A3-4ED6-A5F7-5CAEE608BE8C}" presName="conn2-1" presStyleLbl="parChTrans1D2" presStyleIdx="1" presStyleCnt="3"/>
      <dgm:spPr/>
    </dgm:pt>
    <dgm:pt modelId="{5E66CE3B-2CCA-4119-A099-0713B36D803A}" type="pres">
      <dgm:prSet presAssocID="{BFABAF72-26A3-4ED6-A5F7-5CAEE608BE8C}" presName="connTx" presStyleLbl="parChTrans1D2" presStyleIdx="1" presStyleCnt="3"/>
      <dgm:spPr/>
    </dgm:pt>
    <dgm:pt modelId="{424E1B54-39B6-4E93-A6AE-5694E84D9BB1}" type="pres">
      <dgm:prSet presAssocID="{6D671A80-ECF6-496E-8018-AAA6945BFFA3}" presName="root2" presStyleCnt="0"/>
      <dgm:spPr/>
    </dgm:pt>
    <dgm:pt modelId="{1F3A1725-F0D3-4241-B4BE-759D8EF230C2}" type="pres">
      <dgm:prSet presAssocID="{6D671A80-ECF6-496E-8018-AAA6945BFFA3}" presName="LevelTwoTextNode" presStyleLbl="node2" presStyleIdx="1" presStyleCnt="3" custScaleY="110116" custLinFactNeighborX="453" custLinFactNeighborY="-5904">
        <dgm:presLayoutVars>
          <dgm:chPref val="3"/>
        </dgm:presLayoutVars>
      </dgm:prSet>
      <dgm:spPr/>
    </dgm:pt>
    <dgm:pt modelId="{ABA6F285-1570-4E4F-AEBC-010AFE6F4943}" type="pres">
      <dgm:prSet presAssocID="{6D671A80-ECF6-496E-8018-AAA6945BFFA3}" presName="level3hierChild" presStyleCnt="0"/>
      <dgm:spPr/>
    </dgm:pt>
    <dgm:pt modelId="{92ABB988-1EFB-42EE-8208-5260113B2BA4}" type="pres">
      <dgm:prSet presAssocID="{360EF6EB-598B-4BE4-9766-F79E01691170}" presName="conn2-1" presStyleLbl="parChTrans1D2" presStyleIdx="2" presStyleCnt="3"/>
      <dgm:spPr/>
    </dgm:pt>
    <dgm:pt modelId="{C2A249FC-4899-4D04-BE71-9568837F5678}" type="pres">
      <dgm:prSet presAssocID="{360EF6EB-598B-4BE4-9766-F79E01691170}" presName="connTx" presStyleLbl="parChTrans1D2" presStyleIdx="2" presStyleCnt="3"/>
      <dgm:spPr/>
    </dgm:pt>
    <dgm:pt modelId="{DB32827C-2033-4E50-84F9-80BD429E2E2A}" type="pres">
      <dgm:prSet presAssocID="{B119BA97-ACB0-4327-BA21-C5BE60A7E4DF}" presName="root2" presStyleCnt="0"/>
      <dgm:spPr/>
    </dgm:pt>
    <dgm:pt modelId="{14015590-0F98-403F-9ADA-C2D851AB5E12}" type="pres">
      <dgm:prSet presAssocID="{B119BA97-ACB0-4327-BA21-C5BE60A7E4DF}" presName="LevelTwoTextNode" presStyleLbl="node2" presStyleIdx="2" presStyleCnt="3" custScaleY="97999" custLinFactNeighborX="453" custLinFactNeighborY="45979">
        <dgm:presLayoutVars>
          <dgm:chPref val="3"/>
        </dgm:presLayoutVars>
      </dgm:prSet>
      <dgm:spPr/>
    </dgm:pt>
    <dgm:pt modelId="{521D905A-77BA-4766-821E-C70F5BB0DD82}" type="pres">
      <dgm:prSet presAssocID="{B119BA97-ACB0-4327-BA21-C5BE60A7E4DF}" presName="level3hierChild" presStyleCnt="0"/>
      <dgm:spPr/>
    </dgm:pt>
  </dgm:ptLst>
  <dgm:cxnLst>
    <dgm:cxn modelId="{017F3705-EAEA-4429-A014-5D9FDD915DC6}" type="presOf" srcId="{BFABAF72-26A3-4ED6-A5F7-5CAEE608BE8C}" destId="{5FC9A4C7-6DFE-4B34-A25A-66ED6376CD29}" srcOrd="0" destOrd="0" presId="urn:microsoft.com/office/officeart/2008/layout/HorizontalMultiLevelHierarchy"/>
    <dgm:cxn modelId="{EEC2302C-7088-40FD-B965-A17FD54D12F0}" type="presOf" srcId="{5D99BC8F-CFC6-42FA-9FD5-AF5AF6536871}" destId="{08ED1ADF-23DA-4588-A1D6-00D5CCC3EACC}" srcOrd="0" destOrd="0" presId="urn:microsoft.com/office/officeart/2008/layout/HorizontalMultiLevelHierarchy"/>
    <dgm:cxn modelId="{B050B52E-0328-44EC-B239-0A990055E98C}" srcId="{5D99BC8F-CFC6-42FA-9FD5-AF5AF6536871}" destId="{B119BA97-ACB0-4327-BA21-C5BE60A7E4DF}" srcOrd="2" destOrd="0" parTransId="{360EF6EB-598B-4BE4-9766-F79E01691170}" sibTransId="{4E3B4120-24FD-4CDD-833C-91539F12E5C8}"/>
    <dgm:cxn modelId="{E7DBC934-1558-409F-B974-D99484369F30}" srcId="{EE6A89B4-865D-48F2-BE34-3133C63E600F}" destId="{5D99BC8F-CFC6-42FA-9FD5-AF5AF6536871}" srcOrd="0" destOrd="0" parTransId="{2B91DFFA-C6E2-4125-A439-25F90C9642C3}" sibTransId="{DDB71789-B141-4D52-8F77-96D62AE0F4A3}"/>
    <dgm:cxn modelId="{789D973B-435C-4EC5-A1EA-22C5369725D9}" type="presOf" srcId="{5335EBE8-9333-4325-86C4-D86D35E60AC0}" destId="{0F1FBE84-4DF4-438B-8876-B6D555739063}" srcOrd="0" destOrd="0" presId="urn:microsoft.com/office/officeart/2008/layout/HorizontalMultiLevelHierarchy"/>
    <dgm:cxn modelId="{7BAEAC3E-3C3A-4A03-8A2E-75DD52860DCB}" type="presOf" srcId="{69D4A3A3-9DBE-411D-B274-7D11E117D281}" destId="{F739E12D-7BA0-4351-AD0A-BEC84473F08A}" srcOrd="0" destOrd="0" presId="urn:microsoft.com/office/officeart/2008/layout/HorizontalMultiLevelHierarchy"/>
    <dgm:cxn modelId="{13111867-4B56-4597-8C32-60F3AB715035}" srcId="{5D99BC8F-CFC6-42FA-9FD5-AF5AF6536871}" destId="{69D4A3A3-9DBE-411D-B274-7D11E117D281}" srcOrd="0" destOrd="0" parTransId="{5335EBE8-9333-4325-86C4-D86D35E60AC0}" sibTransId="{7FDB41D2-16A1-422D-9626-B47DC21E8D50}"/>
    <dgm:cxn modelId="{7CE5936E-0FFD-4A79-A87D-175856E8B2BD}" type="presOf" srcId="{EE6A89B4-865D-48F2-BE34-3133C63E600F}" destId="{2D0E3068-29A9-4D16-98EB-76B257D1E134}" srcOrd="0" destOrd="0" presId="urn:microsoft.com/office/officeart/2008/layout/HorizontalMultiLevelHierarchy"/>
    <dgm:cxn modelId="{74334657-496E-4F32-96B9-01ECA1C040D0}" type="presOf" srcId="{5335EBE8-9333-4325-86C4-D86D35E60AC0}" destId="{378F018D-0BF6-433B-9A1F-466206E01239}" srcOrd="1" destOrd="0" presId="urn:microsoft.com/office/officeart/2008/layout/HorizontalMultiLevelHierarchy"/>
    <dgm:cxn modelId="{75773B8A-F268-49D0-A777-51633D52DAF3}" type="presOf" srcId="{B119BA97-ACB0-4327-BA21-C5BE60A7E4DF}" destId="{14015590-0F98-403F-9ADA-C2D851AB5E12}" srcOrd="0" destOrd="0" presId="urn:microsoft.com/office/officeart/2008/layout/HorizontalMultiLevelHierarchy"/>
    <dgm:cxn modelId="{543917A0-8905-415D-99E4-DAD86BE84F46}" type="presOf" srcId="{BFABAF72-26A3-4ED6-A5F7-5CAEE608BE8C}" destId="{5E66CE3B-2CCA-4119-A099-0713B36D803A}" srcOrd="1" destOrd="0" presId="urn:microsoft.com/office/officeart/2008/layout/HorizontalMultiLevelHierarchy"/>
    <dgm:cxn modelId="{579E61C8-7FE1-4696-A1E0-18C70690DFCB}" type="presOf" srcId="{360EF6EB-598B-4BE4-9766-F79E01691170}" destId="{92ABB988-1EFB-42EE-8208-5260113B2BA4}" srcOrd="0" destOrd="0" presId="urn:microsoft.com/office/officeart/2008/layout/HorizontalMultiLevelHierarchy"/>
    <dgm:cxn modelId="{B7CCF1D3-469C-4216-8046-045D60C0AFE0}" srcId="{5D99BC8F-CFC6-42FA-9FD5-AF5AF6536871}" destId="{6D671A80-ECF6-496E-8018-AAA6945BFFA3}" srcOrd="1" destOrd="0" parTransId="{BFABAF72-26A3-4ED6-A5F7-5CAEE608BE8C}" sibTransId="{F101B6ED-4D77-4A6E-9B19-881DE4DAD82B}"/>
    <dgm:cxn modelId="{F314A8E0-A2D7-4E93-A4B8-93874AE80AA2}" type="presOf" srcId="{360EF6EB-598B-4BE4-9766-F79E01691170}" destId="{C2A249FC-4899-4D04-BE71-9568837F5678}" srcOrd="1" destOrd="0" presId="urn:microsoft.com/office/officeart/2008/layout/HorizontalMultiLevelHierarchy"/>
    <dgm:cxn modelId="{3DA011FA-1673-4B7F-8A16-DE4CFE194E57}" type="presOf" srcId="{6D671A80-ECF6-496E-8018-AAA6945BFFA3}" destId="{1F3A1725-F0D3-4241-B4BE-759D8EF230C2}" srcOrd="0" destOrd="0" presId="urn:microsoft.com/office/officeart/2008/layout/HorizontalMultiLevelHierarchy"/>
    <dgm:cxn modelId="{933DD2F5-D53C-43EF-B043-CE1FEE2512F6}" type="presParOf" srcId="{2D0E3068-29A9-4D16-98EB-76B257D1E134}" destId="{CA8803E7-D71A-422A-A853-4632FA1E7301}" srcOrd="0" destOrd="0" presId="urn:microsoft.com/office/officeart/2008/layout/HorizontalMultiLevelHierarchy"/>
    <dgm:cxn modelId="{C7C67FD2-A06D-4077-80B5-38218F5225EA}" type="presParOf" srcId="{CA8803E7-D71A-422A-A853-4632FA1E7301}" destId="{08ED1ADF-23DA-4588-A1D6-00D5CCC3EACC}" srcOrd="0" destOrd="0" presId="urn:microsoft.com/office/officeart/2008/layout/HorizontalMultiLevelHierarchy"/>
    <dgm:cxn modelId="{3E0FA8BE-AF0E-48A3-9B03-FE3B5BEF530D}" type="presParOf" srcId="{CA8803E7-D71A-422A-A853-4632FA1E7301}" destId="{31FF2C3A-EFAE-4E1A-825E-B8620BF411D6}" srcOrd="1" destOrd="0" presId="urn:microsoft.com/office/officeart/2008/layout/HorizontalMultiLevelHierarchy"/>
    <dgm:cxn modelId="{C427A6E9-A7FD-45FC-8BC3-6418469FE6AD}" type="presParOf" srcId="{31FF2C3A-EFAE-4E1A-825E-B8620BF411D6}" destId="{0F1FBE84-4DF4-438B-8876-B6D555739063}" srcOrd="0" destOrd="0" presId="urn:microsoft.com/office/officeart/2008/layout/HorizontalMultiLevelHierarchy"/>
    <dgm:cxn modelId="{1382B70D-8CA9-4331-A93A-8C13B074442A}" type="presParOf" srcId="{0F1FBE84-4DF4-438B-8876-B6D555739063}" destId="{378F018D-0BF6-433B-9A1F-466206E01239}" srcOrd="0" destOrd="0" presId="urn:microsoft.com/office/officeart/2008/layout/HorizontalMultiLevelHierarchy"/>
    <dgm:cxn modelId="{2ABF43F4-FBC7-4671-A4AD-26095EDEB15D}" type="presParOf" srcId="{31FF2C3A-EFAE-4E1A-825E-B8620BF411D6}" destId="{ADB8FB9F-73E9-460A-BF1B-3CACEAF45900}" srcOrd="1" destOrd="0" presId="urn:microsoft.com/office/officeart/2008/layout/HorizontalMultiLevelHierarchy"/>
    <dgm:cxn modelId="{09D68632-E7BD-49E1-92DC-49CE5CF456A4}" type="presParOf" srcId="{ADB8FB9F-73E9-460A-BF1B-3CACEAF45900}" destId="{F739E12D-7BA0-4351-AD0A-BEC84473F08A}" srcOrd="0" destOrd="0" presId="urn:microsoft.com/office/officeart/2008/layout/HorizontalMultiLevelHierarchy"/>
    <dgm:cxn modelId="{56E0C2DE-D31F-411C-B345-330ED161AA27}" type="presParOf" srcId="{ADB8FB9F-73E9-460A-BF1B-3CACEAF45900}" destId="{3B2C9A28-3795-4E87-8152-61F6FBEFE8F9}" srcOrd="1" destOrd="0" presId="urn:microsoft.com/office/officeart/2008/layout/HorizontalMultiLevelHierarchy"/>
    <dgm:cxn modelId="{950E9097-F6E1-48F0-AE8A-6FC075456E6E}" type="presParOf" srcId="{31FF2C3A-EFAE-4E1A-825E-B8620BF411D6}" destId="{5FC9A4C7-6DFE-4B34-A25A-66ED6376CD29}" srcOrd="2" destOrd="0" presId="urn:microsoft.com/office/officeart/2008/layout/HorizontalMultiLevelHierarchy"/>
    <dgm:cxn modelId="{AD6EE752-2FB8-43D5-84F8-310782A843DB}" type="presParOf" srcId="{5FC9A4C7-6DFE-4B34-A25A-66ED6376CD29}" destId="{5E66CE3B-2CCA-4119-A099-0713B36D803A}" srcOrd="0" destOrd="0" presId="urn:microsoft.com/office/officeart/2008/layout/HorizontalMultiLevelHierarchy"/>
    <dgm:cxn modelId="{C6EE499F-D898-463D-832C-363277549104}" type="presParOf" srcId="{31FF2C3A-EFAE-4E1A-825E-B8620BF411D6}" destId="{424E1B54-39B6-4E93-A6AE-5694E84D9BB1}" srcOrd="3" destOrd="0" presId="urn:microsoft.com/office/officeart/2008/layout/HorizontalMultiLevelHierarchy"/>
    <dgm:cxn modelId="{6D0377ED-1684-4E5D-813B-D7DFB9C80AE7}" type="presParOf" srcId="{424E1B54-39B6-4E93-A6AE-5694E84D9BB1}" destId="{1F3A1725-F0D3-4241-B4BE-759D8EF230C2}" srcOrd="0" destOrd="0" presId="urn:microsoft.com/office/officeart/2008/layout/HorizontalMultiLevelHierarchy"/>
    <dgm:cxn modelId="{2175E3CA-1ADD-4FD7-B0DB-3706AD9082C0}" type="presParOf" srcId="{424E1B54-39B6-4E93-A6AE-5694E84D9BB1}" destId="{ABA6F285-1570-4E4F-AEBC-010AFE6F4943}" srcOrd="1" destOrd="0" presId="urn:microsoft.com/office/officeart/2008/layout/HorizontalMultiLevelHierarchy"/>
    <dgm:cxn modelId="{75D78C85-F58F-4CD7-B0A4-13805A85BC1D}" type="presParOf" srcId="{31FF2C3A-EFAE-4E1A-825E-B8620BF411D6}" destId="{92ABB988-1EFB-42EE-8208-5260113B2BA4}" srcOrd="4" destOrd="0" presId="urn:microsoft.com/office/officeart/2008/layout/HorizontalMultiLevelHierarchy"/>
    <dgm:cxn modelId="{6CFA830F-526B-46E8-89D2-6CD18EA5074A}" type="presParOf" srcId="{92ABB988-1EFB-42EE-8208-5260113B2BA4}" destId="{C2A249FC-4899-4D04-BE71-9568837F5678}" srcOrd="0" destOrd="0" presId="urn:microsoft.com/office/officeart/2008/layout/HorizontalMultiLevelHierarchy"/>
    <dgm:cxn modelId="{C26F403D-1D7E-45A4-953A-2318E4E2582C}" type="presParOf" srcId="{31FF2C3A-EFAE-4E1A-825E-B8620BF411D6}" destId="{DB32827C-2033-4E50-84F9-80BD429E2E2A}" srcOrd="5" destOrd="0" presId="urn:microsoft.com/office/officeart/2008/layout/HorizontalMultiLevelHierarchy"/>
    <dgm:cxn modelId="{E90B7792-DDB7-4CD3-82DC-05C71D55211A}" type="presParOf" srcId="{DB32827C-2033-4E50-84F9-80BD429E2E2A}" destId="{14015590-0F98-403F-9ADA-C2D851AB5E12}" srcOrd="0" destOrd="0" presId="urn:microsoft.com/office/officeart/2008/layout/HorizontalMultiLevelHierarchy"/>
    <dgm:cxn modelId="{671E58BD-D74D-451E-8A54-5CA58D776FA4}" type="presParOf" srcId="{DB32827C-2033-4E50-84F9-80BD429E2E2A}" destId="{521D905A-77BA-4766-821E-C70F5BB0DD8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8C48E1-386C-4FA2-9A29-668570D3802D}" type="doc">
      <dgm:prSet loTypeId="urn:microsoft.com/office/officeart/2005/8/layout/process4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D41D0A33-A481-40ED-BC2A-AA6D7E7E8857}">
      <dgm:prSet phldrT="[Tekst]" custT="1"/>
      <dgm:spPr/>
      <dgm:t>
        <a:bodyPr/>
        <a:lstStyle/>
        <a:p>
          <a:pPr algn="r"/>
          <a:r>
            <a:rPr lang="pl-PL" sz="1800" b="1" dirty="0"/>
            <a:t>Staże                             środki zaangażowane</a:t>
          </a:r>
        </a:p>
      </dgm:t>
    </dgm:pt>
    <dgm:pt modelId="{ADF8FF6B-52B8-48B2-A84E-7DE261ED7559}" type="parTrans" cxnId="{1227D1A0-3593-4548-926C-848631275907}">
      <dgm:prSet/>
      <dgm:spPr/>
      <dgm:t>
        <a:bodyPr/>
        <a:lstStyle/>
        <a:p>
          <a:endParaRPr lang="pl-PL" sz="1800" b="1"/>
        </a:p>
      </dgm:t>
    </dgm:pt>
    <dgm:pt modelId="{604425AB-2268-4693-BCB1-9DCC7E747074}" type="sibTrans" cxnId="{1227D1A0-3593-4548-926C-848631275907}">
      <dgm:prSet/>
      <dgm:spPr/>
      <dgm:t>
        <a:bodyPr/>
        <a:lstStyle/>
        <a:p>
          <a:endParaRPr lang="pl-PL" sz="1800" b="1"/>
        </a:p>
      </dgm:t>
    </dgm:pt>
    <dgm:pt modelId="{9D969E9B-6637-47D1-90C6-3A2AC4E61BE8}">
      <dgm:prSet phldrT="[Tekst]" custT="1"/>
      <dgm:spPr/>
      <dgm:t>
        <a:bodyPr/>
        <a:lstStyle/>
        <a:p>
          <a:r>
            <a:rPr lang="pl-PL" sz="1800" b="1"/>
            <a:t>188 umów</a:t>
          </a:r>
          <a:endParaRPr lang="pl-PL" sz="1800" b="1" dirty="0"/>
        </a:p>
      </dgm:t>
    </dgm:pt>
    <dgm:pt modelId="{506B3970-ECF3-4311-BC30-752ED7C8E4D0}" type="parTrans" cxnId="{3F34A33D-7CEC-4539-BFB7-F5B15C0BDC1D}">
      <dgm:prSet/>
      <dgm:spPr/>
      <dgm:t>
        <a:bodyPr/>
        <a:lstStyle/>
        <a:p>
          <a:endParaRPr lang="pl-PL" sz="1800" b="1"/>
        </a:p>
      </dgm:t>
    </dgm:pt>
    <dgm:pt modelId="{9937AB6F-730A-4644-B217-B72EF4409343}" type="sibTrans" cxnId="{3F34A33D-7CEC-4539-BFB7-F5B15C0BDC1D}">
      <dgm:prSet/>
      <dgm:spPr/>
      <dgm:t>
        <a:bodyPr/>
        <a:lstStyle/>
        <a:p>
          <a:endParaRPr lang="pl-PL" sz="1800" b="1"/>
        </a:p>
      </dgm:t>
    </dgm:pt>
    <dgm:pt modelId="{7DB0F4A3-3685-4E8B-8E84-6AA85E31D36E}">
      <dgm:prSet phldrT="[Tekst]" custT="1"/>
      <dgm:spPr/>
      <dgm:t>
        <a:bodyPr/>
        <a:lstStyle/>
        <a:p>
          <a:r>
            <a:rPr lang="pl-PL" sz="1800" b="1" dirty="0"/>
            <a:t>310 osób</a:t>
          </a:r>
        </a:p>
      </dgm:t>
    </dgm:pt>
    <dgm:pt modelId="{7E58BB5E-3543-4834-AE45-1332F8B48145}" type="parTrans" cxnId="{353E1108-8914-4A42-B23F-37AF2CD94198}">
      <dgm:prSet/>
      <dgm:spPr/>
      <dgm:t>
        <a:bodyPr/>
        <a:lstStyle/>
        <a:p>
          <a:endParaRPr lang="pl-PL" sz="1800" b="1"/>
        </a:p>
      </dgm:t>
    </dgm:pt>
    <dgm:pt modelId="{9BC018D0-4C94-412C-9D55-46266D1660AB}" type="sibTrans" cxnId="{353E1108-8914-4A42-B23F-37AF2CD94198}">
      <dgm:prSet/>
      <dgm:spPr/>
      <dgm:t>
        <a:bodyPr/>
        <a:lstStyle/>
        <a:p>
          <a:endParaRPr lang="pl-PL" sz="1800" b="1"/>
        </a:p>
      </dgm:t>
    </dgm:pt>
    <dgm:pt modelId="{8937309F-4404-4F4A-B081-93E72548B9E8}">
      <dgm:prSet phldrT="[Tekst]" custT="1"/>
      <dgm:spPr/>
      <dgm:t>
        <a:bodyPr/>
        <a:lstStyle/>
        <a:p>
          <a:r>
            <a:rPr lang="pl-PL" sz="1800" b="1" dirty="0">
              <a:solidFill>
                <a:schemeClr val="tx1"/>
              </a:solidFill>
            </a:rPr>
            <a:t>Krajowy Fundusz Szkoleniowy</a:t>
          </a:r>
        </a:p>
      </dgm:t>
    </dgm:pt>
    <dgm:pt modelId="{5126041D-54AC-4082-A5C2-0968E76B4292}" type="parTrans" cxnId="{2A555793-20C0-4997-9902-D26FA46E0DE6}">
      <dgm:prSet/>
      <dgm:spPr/>
      <dgm:t>
        <a:bodyPr/>
        <a:lstStyle/>
        <a:p>
          <a:endParaRPr lang="pl-PL" sz="1800" b="1"/>
        </a:p>
      </dgm:t>
    </dgm:pt>
    <dgm:pt modelId="{EE3471EC-D008-4593-9D0C-0767EC32528E}" type="sibTrans" cxnId="{2A555793-20C0-4997-9902-D26FA46E0DE6}">
      <dgm:prSet/>
      <dgm:spPr/>
      <dgm:t>
        <a:bodyPr/>
        <a:lstStyle/>
        <a:p>
          <a:endParaRPr lang="pl-PL" sz="1800" b="1"/>
        </a:p>
      </dgm:t>
    </dgm:pt>
    <dgm:pt modelId="{2FB51D29-868E-4A88-8D8E-97A8D9AC64C3}">
      <dgm:prSet phldrT="[Tekst]" custT="1"/>
      <dgm:spPr/>
      <dgm:t>
        <a:bodyPr/>
        <a:lstStyle/>
        <a:p>
          <a:r>
            <a:rPr lang="pl-PL" sz="1800" b="1" dirty="0"/>
            <a:t>Prace interwencyjne</a:t>
          </a:r>
        </a:p>
      </dgm:t>
    </dgm:pt>
    <dgm:pt modelId="{EE57810C-FC14-4C21-9381-E3126D8D96F1}" type="parTrans" cxnId="{5413B727-4422-4718-B8D7-96E792259EA6}">
      <dgm:prSet/>
      <dgm:spPr/>
      <dgm:t>
        <a:bodyPr/>
        <a:lstStyle/>
        <a:p>
          <a:endParaRPr lang="pl-PL" sz="1800" b="1"/>
        </a:p>
      </dgm:t>
    </dgm:pt>
    <dgm:pt modelId="{F3A4A2FE-80B6-4870-B56E-DA88818903B9}" type="sibTrans" cxnId="{5413B727-4422-4718-B8D7-96E792259EA6}">
      <dgm:prSet/>
      <dgm:spPr/>
      <dgm:t>
        <a:bodyPr/>
        <a:lstStyle/>
        <a:p>
          <a:endParaRPr lang="pl-PL" sz="1800" b="1"/>
        </a:p>
      </dgm:t>
    </dgm:pt>
    <dgm:pt modelId="{68FB82F9-4ED8-4E21-8E93-C8B408D9A8E9}">
      <dgm:prSet phldrT="[Tekst]" custT="1"/>
      <dgm:spPr/>
      <dgm:t>
        <a:bodyPr/>
        <a:lstStyle/>
        <a:p>
          <a:r>
            <a:rPr lang="pl-PL" sz="1800" b="1" dirty="0"/>
            <a:t>65 umów</a:t>
          </a:r>
        </a:p>
      </dgm:t>
    </dgm:pt>
    <dgm:pt modelId="{E17B1EBF-D9E8-424C-805A-49D6AF8DBAC2}" type="parTrans" cxnId="{ADF22EBD-601C-4BCC-AFBF-B619774EDAA4}">
      <dgm:prSet/>
      <dgm:spPr/>
      <dgm:t>
        <a:bodyPr/>
        <a:lstStyle/>
        <a:p>
          <a:endParaRPr lang="pl-PL" sz="1800" b="1"/>
        </a:p>
      </dgm:t>
    </dgm:pt>
    <dgm:pt modelId="{35BAD4C9-0F79-468D-8F6E-221045FB6087}" type="sibTrans" cxnId="{ADF22EBD-601C-4BCC-AFBF-B619774EDAA4}">
      <dgm:prSet/>
      <dgm:spPr/>
      <dgm:t>
        <a:bodyPr/>
        <a:lstStyle/>
        <a:p>
          <a:endParaRPr lang="pl-PL" sz="1800" b="1"/>
        </a:p>
      </dgm:t>
    </dgm:pt>
    <dgm:pt modelId="{424ECE10-09AA-45CB-A169-45F5981C0C6C}">
      <dgm:prSet custT="1"/>
      <dgm:spPr/>
      <dgm:t>
        <a:bodyPr/>
        <a:lstStyle/>
        <a:p>
          <a:r>
            <a:rPr lang="pl-PL" sz="1800" b="1" dirty="0"/>
            <a:t>2 377 430 zł </a:t>
          </a:r>
        </a:p>
      </dgm:t>
    </dgm:pt>
    <dgm:pt modelId="{A64C2604-ED25-4730-A7BB-03BA7B8D99D8}" type="parTrans" cxnId="{AB842EDF-C225-4109-8BC5-73648975FFF3}">
      <dgm:prSet/>
      <dgm:spPr/>
      <dgm:t>
        <a:bodyPr/>
        <a:lstStyle/>
        <a:p>
          <a:endParaRPr lang="pl-PL" sz="1800" b="1"/>
        </a:p>
      </dgm:t>
    </dgm:pt>
    <dgm:pt modelId="{1620734F-C512-415B-A89C-01AA5D247968}" type="sibTrans" cxnId="{AB842EDF-C225-4109-8BC5-73648975FFF3}">
      <dgm:prSet/>
      <dgm:spPr/>
      <dgm:t>
        <a:bodyPr/>
        <a:lstStyle/>
        <a:p>
          <a:endParaRPr lang="pl-PL" sz="1800" b="1"/>
        </a:p>
      </dgm:t>
    </dgm:pt>
    <dgm:pt modelId="{76A688D2-E7CC-455C-965F-4E448490A914}">
      <dgm:prSet custT="1"/>
      <dgm:spPr/>
      <dgm:t>
        <a:bodyPr/>
        <a:lstStyle/>
        <a:p>
          <a:r>
            <a:rPr lang="pl-PL" sz="1800" b="1" dirty="0"/>
            <a:t>137 umów</a:t>
          </a:r>
        </a:p>
      </dgm:t>
    </dgm:pt>
    <dgm:pt modelId="{E4C98326-067F-4C6E-850B-BC18F5B0B6BC}" type="parTrans" cxnId="{9F20046D-ACC6-4C3A-8754-444AAA49F569}">
      <dgm:prSet/>
      <dgm:spPr/>
      <dgm:t>
        <a:bodyPr/>
        <a:lstStyle/>
        <a:p>
          <a:endParaRPr lang="pl-PL" sz="1800" b="1"/>
        </a:p>
      </dgm:t>
    </dgm:pt>
    <dgm:pt modelId="{DD04A91D-669F-45E9-873F-026300FE2B97}" type="sibTrans" cxnId="{9F20046D-ACC6-4C3A-8754-444AAA49F569}">
      <dgm:prSet/>
      <dgm:spPr/>
      <dgm:t>
        <a:bodyPr/>
        <a:lstStyle/>
        <a:p>
          <a:endParaRPr lang="pl-PL" sz="1800" b="1"/>
        </a:p>
      </dgm:t>
    </dgm:pt>
    <dgm:pt modelId="{F92FD1BE-E735-4D4D-BF4D-3910941E40EA}">
      <dgm:prSet custT="1"/>
      <dgm:spPr/>
      <dgm:t>
        <a:bodyPr/>
        <a:lstStyle/>
        <a:p>
          <a:r>
            <a:rPr lang="pl-PL" sz="1800" b="1" dirty="0"/>
            <a:t>2 828 osób</a:t>
          </a:r>
        </a:p>
      </dgm:t>
    </dgm:pt>
    <dgm:pt modelId="{1D674FE4-0593-47FD-9CFB-6DF185B752DB}" type="parTrans" cxnId="{B3CEFEF5-A15E-452D-BB5C-445E2A4289BE}">
      <dgm:prSet/>
      <dgm:spPr/>
      <dgm:t>
        <a:bodyPr/>
        <a:lstStyle/>
        <a:p>
          <a:endParaRPr lang="pl-PL" sz="1800" b="1"/>
        </a:p>
      </dgm:t>
    </dgm:pt>
    <dgm:pt modelId="{A0639E6F-778B-496D-932A-DDBADECF4238}" type="sibTrans" cxnId="{B3CEFEF5-A15E-452D-BB5C-445E2A4289BE}">
      <dgm:prSet/>
      <dgm:spPr/>
      <dgm:t>
        <a:bodyPr/>
        <a:lstStyle/>
        <a:p>
          <a:endParaRPr lang="pl-PL" sz="1800" b="1"/>
        </a:p>
      </dgm:t>
    </dgm:pt>
    <dgm:pt modelId="{202A6E51-12FC-4183-9773-D7A481C07A71}">
      <dgm:prSet custT="1"/>
      <dgm:spPr/>
      <dgm:t>
        <a:bodyPr/>
        <a:lstStyle/>
        <a:p>
          <a:r>
            <a:rPr lang="pl-PL" sz="1800" b="1" dirty="0"/>
            <a:t>4 921 850 zł </a:t>
          </a:r>
        </a:p>
      </dgm:t>
    </dgm:pt>
    <dgm:pt modelId="{C48CA2D7-6263-4883-81E0-85B79D4C345A}" type="parTrans" cxnId="{117B7792-111E-4940-BD6F-615481A55EA2}">
      <dgm:prSet/>
      <dgm:spPr/>
      <dgm:t>
        <a:bodyPr/>
        <a:lstStyle/>
        <a:p>
          <a:endParaRPr lang="pl-PL" sz="1800" b="1"/>
        </a:p>
      </dgm:t>
    </dgm:pt>
    <dgm:pt modelId="{4C9FDDCA-2B04-45F8-8E06-2FCC7AF55D84}" type="sibTrans" cxnId="{117B7792-111E-4940-BD6F-615481A55EA2}">
      <dgm:prSet/>
      <dgm:spPr/>
      <dgm:t>
        <a:bodyPr/>
        <a:lstStyle/>
        <a:p>
          <a:endParaRPr lang="pl-PL" sz="1800" b="1"/>
        </a:p>
      </dgm:t>
    </dgm:pt>
    <dgm:pt modelId="{AC77B956-F4A7-4111-912E-87A8054E8A9D}">
      <dgm:prSet custT="1"/>
      <dgm:spPr/>
      <dgm:t>
        <a:bodyPr/>
        <a:lstStyle/>
        <a:p>
          <a:r>
            <a:rPr lang="pl-PL" sz="1800" b="1" dirty="0"/>
            <a:t>65 osób</a:t>
          </a:r>
        </a:p>
      </dgm:t>
    </dgm:pt>
    <dgm:pt modelId="{29411904-82EC-415A-9D70-479AD53E4175}" type="parTrans" cxnId="{54244873-6B36-460E-9701-AA43B58649F9}">
      <dgm:prSet/>
      <dgm:spPr/>
      <dgm:t>
        <a:bodyPr/>
        <a:lstStyle/>
        <a:p>
          <a:endParaRPr lang="pl-PL" sz="1800" b="1"/>
        </a:p>
      </dgm:t>
    </dgm:pt>
    <dgm:pt modelId="{C51CFEBA-B648-4472-ADA3-EAB5DC75CD0B}" type="sibTrans" cxnId="{54244873-6B36-460E-9701-AA43B58649F9}">
      <dgm:prSet/>
      <dgm:spPr/>
      <dgm:t>
        <a:bodyPr/>
        <a:lstStyle/>
        <a:p>
          <a:endParaRPr lang="pl-PL" sz="1800" b="1"/>
        </a:p>
      </dgm:t>
    </dgm:pt>
    <dgm:pt modelId="{F350A2BC-7899-4B66-B5CC-81030E15663A}">
      <dgm:prSet custT="1"/>
      <dgm:spPr/>
      <dgm:t>
        <a:bodyPr/>
        <a:lstStyle/>
        <a:p>
          <a:r>
            <a:rPr lang="pl-PL" sz="1800" b="1" dirty="0"/>
            <a:t>561 605 zł</a:t>
          </a:r>
        </a:p>
      </dgm:t>
    </dgm:pt>
    <dgm:pt modelId="{9D0B6CBA-7CEF-42EC-BF4E-D1458D5F4370}" type="parTrans" cxnId="{D1CB3997-B4D0-48F7-AD93-BB7E0BB0195A}">
      <dgm:prSet/>
      <dgm:spPr/>
      <dgm:t>
        <a:bodyPr/>
        <a:lstStyle/>
        <a:p>
          <a:endParaRPr lang="pl-PL" sz="1800" b="1"/>
        </a:p>
      </dgm:t>
    </dgm:pt>
    <dgm:pt modelId="{07B8279A-C0D7-4F8A-B478-B650909710FA}" type="sibTrans" cxnId="{D1CB3997-B4D0-48F7-AD93-BB7E0BB0195A}">
      <dgm:prSet/>
      <dgm:spPr/>
      <dgm:t>
        <a:bodyPr/>
        <a:lstStyle/>
        <a:p>
          <a:endParaRPr lang="pl-PL" sz="1800" b="1"/>
        </a:p>
      </dgm:t>
    </dgm:pt>
    <dgm:pt modelId="{A2A6F14B-8338-4406-A111-35194EA04A72}" type="pres">
      <dgm:prSet presAssocID="{B68C48E1-386C-4FA2-9A29-668570D3802D}" presName="Name0" presStyleCnt="0">
        <dgm:presLayoutVars>
          <dgm:dir/>
          <dgm:animLvl val="lvl"/>
          <dgm:resizeHandles val="exact"/>
        </dgm:presLayoutVars>
      </dgm:prSet>
      <dgm:spPr/>
    </dgm:pt>
    <dgm:pt modelId="{221F0045-3306-4AB2-BDBB-BA34A554E7F1}" type="pres">
      <dgm:prSet presAssocID="{2FB51D29-868E-4A88-8D8E-97A8D9AC64C3}" presName="boxAndChildren" presStyleCnt="0"/>
      <dgm:spPr/>
    </dgm:pt>
    <dgm:pt modelId="{C725BB21-3795-461B-9E29-C5BB6AF3D1C4}" type="pres">
      <dgm:prSet presAssocID="{2FB51D29-868E-4A88-8D8E-97A8D9AC64C3}" presName="parentTextBox" presStyleLbl="node1" presStyleIdx="0" presStyleCnt="3"/>
      <dgm:spPr/>
    </dgm:pt>
    <dgm:pt modelId="{E8B21AEB-8CAC-4D27-9681-1B06B2C75605}" type="pres">
      <dgm:prSet presAssocID="{2FB51D29-868E-4A88-8D8E-97A8D9AC64C3}" presName="entireBox" presStyleLbl="node1" presStyleIdx="0" presStyleCnt="3"/>
      <dgm:spPr/>
    </dgm:pt>
    <dgm:pt modelId="{94B4DF4F-FD2D-47EC-B389-50BB893B2366}" type="pres">
      <dgm:prSet presAssocID="{2FB51D29-868E-4A88-8D8E-97A8D9AC64C3}" presName="descendantBox" presStyleCnt="0"/>
      <dgm:spPr/>
    </dgm:pt>
    <dgm:pt modelId="{3896AC5D-CB43-4698-AB52-A62269B70B92}" type="pres">
      <dgm:prSet presAssocID="{68FB82F9-4ED8-4E21-8E93-C8B408D9A8E9}" presName="childTextBox" presStyleLbl="fgAccFollowNode1" presStyleIdx="0" presStyleCnt="9">
        <dgm:presLayoutVars>
          <dgm:bulletEnabled val="1"/>
        </dgm:presLayoutVars>
      </dgm:prSet>
      <dgm:spPr/>
    </dgm:pt>
    <dgm:pt modelId="{10FA85B3-F286-4E11-A16C-76C9F9A89CB6}" type="pres">
      <dgm:prSet presAssocID="{AC77B956-F4A7-4111-912E-87A8054E8A9D}" presName="childTextBox" presStyleLbl="fgAccFollowNode1" presStyleIdx="1" presStyleCnt="9">
        <dgm:presLayoutVars>
          <dgm:bulletEnabled val="1"/>
        </dgm:presLayoutVars>
      </dgm:prSet>
      <dgm:spPr/>
    </dgm:pt>
    <dgm:pt modelId="{3465EF88-6BB7-4B38-98E3-BDFC56222D62}" type="pres">
      <dgm:prSet presAssocID="{F350A2BC-7899-4B66-B5CC-81030E15663A}" presName="childTextBox" presStyleLbl="fgAccFollowNode1" presStyleIdx="2" presStyleCnt="9">
        <dgm:presLayoutVars>
          <dgm:bulletEnabled val="1"/>
        </dgm:presLayoutVars>
      </dgm:prSet>
      <dgm:spPr/>
    </dgm:pt>
    <dgm:pt modelId="{3334CD6D-EDA2-48C3-ADCE-E92319E247F9}" type="pres">
      <dgm:prSet presAssocID="{EE3471EC-D008-4593-9D0C-0767EC32528E}" presName="sp" presStyleCnt="0"/>
      <dgm:spPr/>
    </dgm:pt>
    <dgm:pt modelId="{A24A1F4E-2041-46DA-BADA-953FBD7094C4}" type="pres">
      <dgm:prSet presAssocID="{8937309F-4404-4F4A-B081-93E72548B9E8}" presName="arrowAndChildren" presStyleCnt="0"/>
      <dgm:spPr/>
    </dgm:pt>
    <dgm:pt modelId="{0379A66C-8F86-4728-97AC-E5DAEC69DC3D}" type="pres">
      <dgm:prSet presAssocID="{8937309F-4404-4F4A-B081-93E72548B9E8}" presName="parentTextArrow" presStyleLbl="node1" presStyleIdx="0" presStyleCnt="3"/>
      <dgm:spPr/>
    </dgm:pt>
    <dgm:pt modelId="{826AF2D9-627F-4AFA-AABB-02B19E078CED}" type="pres">
      <dgm:prSet presAssocID="{8937309F-4404-4F4A-B081-93E72548B9E8}" presName="arrow" presStyleLbl="node1" presStyleIdx="1" presStyleCnt="3"/>
      <dgm:spPr/>
    </dgm:pt>
    <dgm:pt modelId="{18D41A08-083B-4C6F-B1B0-95ED04282D7B}" type="pres">
      <dgm:prSet presAssocID="{8937309F-4404-4F4A-B081-93E72548B9E8}" presName="descendantArrow" presStyleCnt="0"/>
      <dgm:spPr/>
    </dgm:pt>
    <dgm:pt modelId="{0E7CAAFC-9A3D-4D8B-9BD9-5E50876A08EE}" type="pres">
      <dgm:prSet presAssocID="{76A688D2-E7CC-455C-965F-4E448490A914}" presName="childTextArrow" presStyleLbl="fgAccFollowNode1" presStyleIdx="3" presStyleCnt="9">
        <dgm:presLayoutVars>
          <dgm:bulletEnabled val="1"/>
        </dgm:presLayoutVars>
      </dgm:prSet>
      <dgm:spPr/>
    </dgm:pt>
    <dgm:pt modelId="{AC23D92D-89D1-4ED3-88AC-4961D3F1922F}" type="pres">
      <dgm:prSet presAssocID="{F92FD1BE-E735-4D4D-BF4D-3910941E40EA}" presName="childTextArrow" presStyleLbl="fgAccFollowNode1" presStyleIdx="4" presStyleCnt="9">
        <dgm:presLayoutVars>
          <dgm:bulletEnabled val="1"/>
        </dgm:presLayoutVars>
      </dgm:prSet>
      <dgm:spPr/>
    </dgm:pt>
    <dgm:pt modelId="{6B438D3F-89A5-4303-9C57-DF28E24BD6CB}" type="pres">
      <dgm:prSet presAssocID="{202A6E51-12FC-4183-9773-D7A481C07A71}" presName="childTextArrow" presStyleLbl="fgAccFollowNode1" presStyleIdx="5" presStyleCnt="9" custLinFactNeighborX="135" custLinFactNeighborY="1155">
        <dgm:presLayoutVars>
          <dgm:bulletEnabled val="1"/>
        </dgm:presLayoutVars>
      </dgm:prSet>
      <dgm:spPr/>
    </dgm:pt>
    <dgm:pt modelId="{B6BFB4C9-4055-4563-A6DF-616E2A9E20E5}" type="pres">
      <dgm:prSet presAssocID="{604425AB-2268-4693-BCB1-9DCC7E747074}" presName="sp" presStyleCnt="0"/>
      <dgm:spPr/>
    </dgm:pt>
    <dgm:pt modelId="{1FF2A2CA-6C70-465A-A2E0-EB292EB86313}" type="pres">
      <dgm:prSet presAssocID="{D41D0A33-A481-40ED-BC2A-AA6D7E7E8857}" presName="arrowAndChildren" presStyleCnt="0"/>
      <dgm:spPr/>
    </dgm:pt>
    <dgm:pt modelId="{7B6113F6-50AF-409B-A435-75E94E831D38}" type="pres">
      <dgm:prSet presAssocID="{D41D0A33-A481-40ED-BC2A-AA6D7E7E8857}" presName="parentTextArrow" presStyleLbl="node1" presStyleIdx="1" presStyleCnt="3"/>
      <dgm:spPr/>
    </dgm:pt>
    <dgm:pt modelId="{AAFD2207-8A7B-4284-833D-3D066CBCED85}" type="pres">
      <dgm:prSet presAssocID="{D41D0A33-A481-40ED-BC2A-AA6D7E7E8857}" presName="arrow" presStyleLbl="node1" presStyleIdx="2" presStyleCnt="3"/>
      <dgm:spPr/>
    </dgm:pt>
    <dgm:pt modelId="{F51A575F-58EB-4B74-AE4B-203985EA3DB4}" type="pres">
      <dgm:prSet presAssocID="{D41D0A33-A481-40ED-BC2A-AA6D7E7E8857}" presName="descendantArrow" presStyleCnt="0"/>
      <dgm:spPr/>
    </dgm:pt>
    <dgm:pt modelId="{BAD17CDB-7924-448B-9770-C8659B4EC8F2}" type="pres">
      <dgm:prSet presAssocID="{9D969E9B-6637-47D1-90C6-3A2AC4E61BE8}" presName="childTextArrow" presStyleLbl="fgAccFollowNode1" presStyleIdx="6" presStyleCnt="9">
        <dgm:presLayoutVars>
          <dgm:bulletEnabled val="1"/>
        </dgm:presLayoutVars>
      </dgm:prSet>
      <dgm:spPr/>
    </dgm:pt>
    <dgm:pt modelId="{B2785300-74CB-44E6-A65D-B422FDA20C7B}" type="pres">
      <dgm:prSet presAssocID="{7DB0F4A3-3685-4E8B-8E84-6AA85E31D36E}" presName="childTextArrow" presStyleLbl="fgAccFollowNode1" presStyleIdx="7" presStyleCnt="9">
        <dgm:presLayoutVars>
          <dgm:bulletEnabled val="1"/>
        </dgm:presLayoutVars>
      </dgm:prSet>
      <dgm:spPr/>
    </dgm:pt>
    <dgm:pt modelId="{E0DD3401-D492-45F9-94AD-A590F9E294E8}" type="pres">
      <dgm:prSet presAssocID="{424ECE10-09AA-45CB-A169-45F5981C0C6C}" presName="childTextArrow" presStyleLbl="fgAccFollowNode1" presStyleIdx="8" presStyleCnt="9">
        <dgm:presLayoutVars>
          <dgm:bulletEnabled val="1"/>
        </dgm:presLayoutVars>
      </dgm:prSet>
      <dgm:spPr/>
    </dgm:pt>
  </dgm:ptLst>
  <dgm:cxnLst>
    <dgm:cxn modelId="{353E1108-8914-4A42-B23F-37AF2CD94198}" srcId="{D41D0A33-A481-40ED-BC2A-AA6D7E7E8857}" destId="{7DB0F4A3-3685-4E8B-8E84-6AA85E31D36E}" srcOrd="1" destOrd="0" parTransId="{7E58BB5E-3543-4834-AE45-1332F8B48145}" sibTransId="{9BC018D0-4C94-412C-9D55-46266D1660AB}"/>
    <dgm:cxn modelId="{F9260324-CFC1-479F-8ABC-C61EDF639CAA}" type="presOf" srcId="{8937309F-4404-4F4A-B081-93E72548B9E8}" destId="{826AF2D9-627F-4AFA-AABB-02B19E078CED}" srcOrd="1" destOrd="0" presId="urn:microsoft.com/office/officeart/2005/8/layout/process4"/>
    <dgm:cxn modelId="{EFDB2724-8D3D-41F8-9A55-1A323F628BEC}" type="presOf" srcId="{202A6E51-12FC-4183-9773-D7A481C07A71}" destId="{6B438D3F-89A5-4303-9C57-DF28E24BD6CB}" srcOrd="0" destOrd="0" presId="urn:microsoft.com/office/officeart/2005/8/layout/process4"/>
    <dgm:cxn modelId="{1122A825-E5A9-4CFA-8852-29CC7F2DDFA1}" type="presOf" srcId="{68FB82F9-4ED8-4E21-8E93-C8B408D9A8E9}" destId="{3896AC5D-CB43-4698-AB52-A62269B70B92}" srcOrd="0" destOrd="0" presId="urn:microsoft.com/office/officeart/2005/8/layout/process4"/>
    <dgm:cxn modelId="{5413B727-4422-4718-B8D7-96E792259EA6}" srcId="{B68C48E1-386C-4FA2-9A29-668570D3802D}" destId="{2FB51D29-868E-4A88-8D8E-97A8D9AC64C3}" srcOrd="2" destOrd="0" parTransId="{EE57810C-FC14-4C21-9381-E3126D8D96F1}" sibTransId="{F3A4A2FE-80B6-4870-B56E-DA88818903B9}"/>
    <dgm:cxn modelId="{3F34A33D-7CEC-4539-BFB7-F5B15C0BDC1D}" srcId="{D41D0A33-A481-40ED-BC2A-AA6D7E7E8857}" destId="{9D969E9B-6637-47D1-90C6-3A2AC4E61BE8}" srcOrd="0" destOrd="0" parTransId="{506B3970-ECF3-4311-BC30-752ED7C8E4D0}" sibTransId="{9937AB6F-730A-4644-B217-B72EF4409343}"/>
    <dgm:cxn modelId="{F58B675B-3FEB-4095-8331-03161BD3D35B}" type="presOf" srcId="{76A688D2-E7CC-455C-965F-4E448490A914}" destId="{0E7CAAFC-9A3D-4D8B-9BD9-5E50876A08EE}" srcOrd="0" destOrd="0" presId="urn:microsoft.com/office/officeart/2005/8/layout/process4"/>
    <dgm:cxn modelId="{EFEBFD49-5F78-4787-AD4B-A3B39AD5D3A8}" type="presOf" srcId="{7DB0F4A3-3685-4E8B-8E84-6AA85E31D36E}" destId="{B2785300-74CB-44E6-A65D-B422FDA20C7B}" srcOrd="0" destOrd="0" presId="urn:microsoft.com/office/officeart/2005/8/layout/process4"/>
    <dgm:cxn modelId="{3EA29D6B-277C-441D-814D-1C4BA1DCD910}" type="presOf" srcId="{8937309F-4404-4F4A-B081-93E72548B9E8}" destId="{0379A66C-8F86-4728-97AC-E5DAEC69DC3D}" srcOrd="0" destOrd="0" presId="urn:microsoft.com/office/officeart/2005/8/layout/process4"/>
    <dgm:cxn modelId="{DAAE006C-E5CC-4E61-86B7-654B2D48D8EE}" type="presOf" srcId="{F350A2BC-7899-4B66-B5CC-81030E15663A}" destId="{3465EF88-6BB7-4B38-98E3-BDFC56222D62}" srcOrd="0" destOrd="0" presId="urn:microsoft.com/office/officeart/2005/8/layout/process4"/>
    <dgm:cxn modelId="{9F20046D-ACC6-4C3A-8754-444AAA49F569}" srcId="{8937309F-4404-4F4A-B081-93E72548B9E8}" destId="{76A688D2-E7CC-455C-965F-4E448490A914}" srcOrd="0" destOrd="0" parTransId="{E4C98326-067F-4C6E-850B-BC18F5B0B6BC}" sibTransId="{DD04A91D-669F-45E9-873F-026300FE2B97}"/>
    <dgm:cxn modelId="{54244873-6B36-460E-9701-AA43B58649F9}" srcId="{2FB51D29-868E-4A88-8D8E-97A8D9AC64C3}" destId="{AC77B956-F4A7-4111-912E-87A8054E8A9D}" srcOrd="1" destOrd="0" parTransId="{29411904-82EC-415A-9D70-479AD53E4175}" sibTransId="{C51CFEBA-B648-4472-ADA3-EAB5DC75CD0B}"/>
    <dgm:cxn modelId="{D3A8317D-C206-458F-859B-D7D0B6E367BC}" type="presOf" srcId="{9D969E9B-6637-47D1-90C6-3A2AC4E61BE8}" destId="{BAD17CDB-7924-448B-9770-C8659B4EC8F2}" srcOrd="0" destOrd="0" presId="urn:microsoft.com/office/officeart/2005/8/layout/process4"/>
    <dgm:cxn modelId="{10668D8E-2EFF-4527-BF4F-D6E70EECFDFF}" type="presOf" srcId="{F92FD1BE-E735-4D4D-BF4D-3910941E40EA}" destId="{AC23D92D-89D1-4ED3-88AC-4961D3F1922F}" srcOrd="0" destOrd="0" presId="urn:microsoft.com/office/officeart/2005/8/layout/process4"/>
    <dgm:cxn modelId="{20197B8F-E49B-42D4-B103-282A3D8A5D20}" type="presOf" srcId="{D41D0A33-A481-40ED-BC2A-AA6D7E7E8857}" destId="{7B6113F6-50AF-409B-A435-75E94E831D38}" srcOrd="0" destOrd="0" presId="urn:microsoft.com/office/officeart/2005/8/layout/process4"/>
    <dgm:cxn modelId="{8A91ED90-C9FC-4C00-8781-F53DAAA6BC85}" type="presOf" srcId="{424ECE10-09AA-45CB-A169-45F5981C0C6C}" destId="{E0DD3401-D492-45F9-94AD-A590F9E294E8}" srcOrd="0" destOrd="0" presId="urn:microsoft.com/office/officeart/2005/8/layout/process4"/>
    <dgm:cxn modelId="{117B7792-111E-4940-BD6F-615481A55EA2}" srcId="{8937309F-4404-4F4A-B081-93E72548B9E8}" destId="{202A6E51-12FC-4183-9773-D7A481C07A71}" srcOrd="2" destOrd="0" parTransId="{C48CA2D7-6263-4883-81E0-85B79D4C345A}" sibTransId="{4C9FDDCA-2B04-45F8-8E06-2FCC7AF55D84}"/>
    <dgm:cxn modelId="{2A555793-20C0-4997-9902-D26FA46E0DE6}" srcId="{B68C48E1-386C-4FA2-9A29-668570D3802D}" destId="{8937309F-4404-4F4A-B081-93E72548B9E8}" srcOrd="1" destOrd="0" parTransId="{5126041D-54AC-4082-A5C2-0968E76B4292}" sibTransId="{EE3471EC-D008-4593-9D0C-0767EC32528E}"/>
    <dgm:cxn modelId="{D1CB3997-B4D0-48F7-AD93-BB7E0BB0195A}" srcId="{2FB51D29-868E-4A88-8D8E-97A8D9AC64C3}" destId="{F350A2BC-7899-4B66-B5CC-81030E15663A}" srcOrd="2" destOrd="0" parTransId="{9D0B6CBA-7CEF-42EC-BF4E-D1458D5F4370}" sibTransId="{07B8279A-C0D7-4F8A-B478-B650909710FA}"/>
    <dgm:cxn modelId="{1227D1A0-3593-4548-926C-848631275907}" srcId="{B68C48E1-386C-4FA2-9A29-668570D3802D}" destId="{D41D0A33-A481-40ED-BC2A-AA6D7E7E8857}" srcOrd="0" destOrd="0" parTransId="{ADF8FF6B-52B8-48B2-A84E-7DE261ED7559}" sibTransId="{604425AB-2268-4693-BCB1-9DCC7E747074}"/>
    <dgm:cxn modelId="{8F8C38AC-3A3F-49F6-8824-BD073DB59AE6}" type="presOf" srcId="{2FB51D29-868E-4A88-8D8E-97A8D9AC64C3}" destId="{C725BB21-3795-461B-9E29-C5BB6AF3D1C4}" srcOrd="0" destOrd="0" presId="urn:microsoft.com/office/officeart/2005/8/layout/process4"/>
    <dgm:cxn modelId="{ADF22EBD-601C-4BCC-AFBF-B619774EDAA4}" srcId="{2FB51D29-868E-4A88-8D8E-97A8D9AC64C3}" destId="{68FB82F9-4ED8-4E21-8E93-C8B408D9A8E9}" srcOrd="0" destOrd="0" parTransId="{E17B1EBF-D9E8-424C-805A-49D6AF8DBAC2}" sibTransId="{35BAD4C9-0F79-468D-8F6E-221045FB6087}"/>
    <dgm:cxn modelId="{56DBF3DC-B3EA-4FA3-838C-1A9CB6C2CABD}" type="presOf" srcId="{2FB51D29-868E-4A88-8D8E-97A8D9AC64C3}" destId="{E8B21AEB-8CAC-4D27-9681-1B06B2C75605}" srcOrd="1" destOrd="0" presId="urn:microsoft.com/office/officeart/2005/8/layout/process4"/>
    <dgm:cxn modelId="{34D706DF-5A7D-4AF5-93DA-528081499CFC}" type="presOf" srcId="{AC77B956-F4A7-4111-912E-87A8054E8A9D}" destId="{10FA85B3-F286-4E11-A16C-76C9F9A89CB6}" srcOrd="0" destOrd="0" presId="urn:microsoft.com/office/officeart/2005/8/layout/process4"/>
    <dgm:cxn modelId="{AB842EDF-C225-4109-8BC5-73648975FFF3}" srcId="{D41D0A33-A481-40ED-BC2A-AA6D7E7E8857}" destId="{424ECE10-09AA-45CB-A169-45F5981C0C6C}" srcOrd="2" destOrd="0" parTransId="{A64C2604-ED25-4730-A7BB-03BA7B8D99D8}" sibTransId="{1620734F-C512-415B-A89C-01AA5D247968}"/>
    <dgm:cxn modelId="{1E0E71EF-047E-4477-A1C0-A0BA93B3ED4A}" type="presOf" srcId="{B68C48E1-386C-4FA2-9A29-668570D3802D}" destId="{A2A6F14B-8338-4406-A111-35194EA04A72}" srcOrd="0" destOrd="0" presId="urn:microsoft.com/office/officeart/2005/8/layout/process4"/>
    <dgm:cxn modelId="{B3CEFEF5-A15E-452D-BB5C-445E2A4289BE}" srcId="{8937309F-4404-4F4A-B081-93E72548B9E8}" destId="{F92FD1BE-E735-4D4D-BF4D-3910941E40EA}" srcOrd="1" destOrd="0" parTransId="{1D674FE4-0593-47FD-9CFB-6DF185B752DB}" sibTransId="{A0639E6F-778B-496D-932A-DDBADECF4238}"/>
    <dgm:cxn modelId="{4767EFFF-CD80-4984-9E78-E9BC226C61ED}" type="presOf" srcId="{D41D0A33-A481-40ED-BC2A-AA6D7E7E8857}" destId="{AAFD2207-8A7B-4284-833D-3D066CBCED85}" srcOrd="1" destOrd="0" presId="urn:microsoft.com/office/officeart/2005/8/layout/process4"/>
    <dgm:cxn modelId="{1F5E248D-B62F-4AD0-B786-F04F5E348FC6}" type="presParOf" srcId="{A2A6F14B-8338-4406-A111-35194EA04A72}" destId="{221F0045-3306-4AB2-BDBB-BA34A554E7F1}" srcOrd="0" destOrd="0" presId="urn:microsoft.com/office/officeart/2005/8/layout/process4"/>
    <dgm:cxn modelId="{837FCC19-0932-4EAB-B2AC-E2D9C5F2EF8F}" type="presParOf" srcId="{221F0045-3306-4AB2-BDBB-BA34A554E7F1}" destId="{C725BB21-3795-461B-9E29-C5BB6AF3D1C4}" srcOrd="0" destOrd="0" presId="urn:microsoft.com/office/officeart/2005/8/layout/process4"/>
    <dgm:cxn modelId="{F8B4174E-5BBC-4C73-A965-2568EDF84C6C}" type="presParOf" srcId="{221F0045-3306-4AB2-BDBB-BA34A554E7F1}" destId="{E8B21AEB-8CAC-4D27-9681-1B06B2C75605}" srcOrd="1" destOrd="0" presId="urn:microsoft.com/office/officeart/2005/8/layout/process4"/>
    <dgm:cxn modelId="{1D3F5164-C900-4641-BAFA-870ED3B6E9C3}" type="presParOf" srcId="{221F0045-3306-4AB2-BDBB-BA34A554E7F1}" destId="{94B4DF4F-FD2D-47EC-B389-50BB893B2366}" srcOrd="2" destOrd="0" presId="urn:microsoft.com/office/officeart/2005/8/layout/process4"/>
    <dgm:cxn modelId="{B9C5A395-9206-46B3-835D-AE5E75B36367}" type="presParOf" srcId="{94B4DF4F-FD2D-47EC-B389-50BB893B2366}" destId="{3896AC5D-CB43-4698-AB52-A62269B70B92}" srcOrd="0" destOrd="0" presId="urn:microsoft.com/office/officeart/2005/8/layout/process4"/>
    <dgm:cxn modelId="{65518C60-165A-4C4C-AE02-0A02FC9D2DAB}" type="presParOf" srcId="{94B4DF4F-FD2D-47EC-B389-50BB893B2366}" destId="{10FA85B3-F286-4E11-A16C-76C9F9A89CB6}" srcOrd="1" destOrd="0" presId="urn:microsoft.com/office/officeart/2005/8/layout/process4"/>
    <dgm:cxn modelId="{B5396169-A49D-4EF4-A4F8-D3DAA1FA40C4}" type="presParOf" srcId="{94B4DF4F-FD2D-47EC-B389-50BB893B2366}" destId="{3465EF88-6BB7-4B38-98E3-BDFC56222D62}" srcOrd="2" destOrd="0" presId="urn:microsoft.com/office/officeart/2005/8/layout/process4"/>
    <dgm:cxn modelId="{48DF4D1B-FF08-46A9-85B5-084ED6862181}" type="presParOf" srcId="{A2A6F14B-8338-4406-A111-35194EA04A72}" destId="{3334CD6D-EDA2-48C3-ADCE-E92319E247F9}" srcOrd="1" destOrd="0" presId="urn:microsoft.com/office/officeart/2005/8/layout/process4"/>
    <dgm:cxn modelId="{14517466-CA74-444C-A639-5CE05D28CC04}" type="presParOf" srcId="{A2A6F14B-8338-4406-A111-35194EA04A72}" destId="{A24A1F4E-2041-46DA-BADA-953FBD7094C4}" srcOrd="2" destOrd="0" presId="urn:microsoft.com/office/officeart/2005/8/layout/process4"/>
    <dgm:cxn modelId="{150CC43C-E6B6-4C0D-B289-2C437FE31A70}" type="presParOf" srcId="{A24A1F4E-2041-46DA-BADA-953FBD7094C4}" destId="{0379A66C-8F86-4728-97AC-E5DAEC69DC3D}" srcOrd="0" destOrd="0" presId="urn:microsoft.com/office/officeart/2005/8/layout/process4"/>
    <dgm:cxn modelId="{4580F9B9-42CE-42A4-B205-D98E2E7C4ACE}" type="presParOf" srcId="{A24A1F4E-2041-46DA-BADA-953FBD7094C4}" destId="{826AF2D9-627F-4AFA-AABB-02B19E078CED}" srcOrd="1" destOrd="0" presId="urn:microsoft.com/office/officeart/2005/8/layout/process4"/>
    <dgm:cxn modelId="{3CF6F1DC-3DEF-46A9-9336-F26478D273B7}" type="presParOf" srcId="{A24A1F4E-2041-46DA-BADA-953FBD7094C4}" destId="{18D41A08-083B-4C6F-B1B0-95ED04282D7B}" srcOrd="2" destOrd="0" presId="urn:microsoft.com/office/officeart/2005/8/layout/process4"/>
    <dgm:cxn modelId="{CB62F5B6-B76F-4355-BF38-644D48C37727}" type="presParOf" srcId="{18D41A08-083B-4C6F-B1B0-95ED04282D7B}" destId="{0E7CAAFC-9A3D-4D8B-9BD9-5E50876A08EE}" srcOrd="0" destOrd="0" presId="urn:microsoft.com/office/officeart/2005/8/layout/process4"/>
    <dgm:cxn modelId="{B9B7925A-493B-44A9-A9A5-09AB52EE54F2}" type="presParOf" srcId="{18D41A08-083B-4C6F-B1B0-95ED04282D7B}" destId="{AC23D92D-89D1-4ED3-88AC-4961D3F1922F}" srcOrd="1" destOrd="0" presId="urn:microsoft.com/office/officeart/2005/8/layout/process4"/>
    <dgm:cxn modelId="{5BE0EA1F-4104-46EA-BD37-70A617DEAA8C}" type="presParOf" srcId="{18D41A08-083B-4C6F-B1B0-95ED04282D7B}" destId="{6B438D3F-89A5-4303-9C57-DF28E24BD6CB}" srcOrd="2" destOrd="0" presId="urn:microsoft.com/office/officeart/2005/8/layout/process4"/>
    <dgm:cxn modelId="{87767ACB-25EC-48C1-A1AE-06A13DDB3D7E}" type="presParOf" srcId="{A2A6F14B-8338-4406-A111-35194EA04A72}" destId="{B6BFB4C9-4055-4563-A6DF-616E2A9E20E5}" srcOrd="3" destOrd="0" presId="urn:microsoft.com/office/officeart/2005/8/layout/process4"/>
    <dgm:cxn modelId="{71F19D18-FBEF-4C07-855A-52EB2777CE7D}" type="presParOf" srcId="{A2A6F14B-8338-4406-A111-35194EA04A72}" destId="{1FF2A2CA-6C70-465A-A2E0-EB292EB86313}" srcOrd="4" destOrd="0" presId="urn:microsoft.com/office/officeart/2005/8/layout/process4"/>
    <dgm:cxn modelId="{57448F0B-960D-4B87-90FA-8F3464A25B04}" type="presParOf" srcId="{1FF2A2CA-6C70-465A-A2E0-EB292EB86313}" destId="{7B6113F6-50AF-409B-A435-75E94E831D38}" srcOrd="0" destOrd="0" presId="urn:microsoft.com/office/officeart/2005/8/layout/process4"/>
    <dgm:cxn modelId="{383A3ACA-6565-4FF6-907A-21B31EF41B24}" type="presParOf" srcId="{1FF2A2CA-6C70-465A-A2E0-EB292EB86313}" destId="{AAFD2207-8A7B-4284-833D-3D066CBCED85}" srcOrd="1" destOrd="0" presId="urn:microsoft.com/office/officeart/2005/8/layout/process4"/>
    <dgm:cxn modelId="{28D12996-6059-4A59-876D-0B00078D8F1D}" type="presParOf" srcId="{1FF2A2CA-6C70-465A-A2E0-EB292EB86313}" destId="{F51A575F-58EB-4B74-AE4B-203985EA3DB4}" srcOrd="2" destOrd="0" presId="urn:microsoft.com/office/officeart/2005/8/layout/process4"/>
    <dgm:cxn modelId="{5F7CE034-B21F-47FE-AF93-D6C7A972D7FF}" type="presParOf" srcId="{F51A575F-58EB-4B74-AE4B-203985EA3DB4}" destId="{BAD17CDB-7924-448B-9770-C8659B4EC8F2}" srcOrd="0" destOrd="0" presId="urn:microsoft.com/office/officeart/2005/8/layout/process4"/>
    <dgm:cxn modelId="{00B2DA90-392E-45C5-B48B-20D444756993}" type="presParOf" srcId="{F51A575F-58EB-4B74-AE4B-203985EA3DB4}" destId="{B2785300-74CB-44E6-A65D-B422FDA20C7B}" srcOrd="1" destOrd="0" presId="urn:microsoft.com/office/officeart/2005/8/layout/process4"/>
    <dgm:cxn modelId="{0A50E75B-470C-46C7-96C6-5572F8F00FBE}" type="presParOf" srcId="{F51A575F-58EB-4B74-AE4B-203985EA3DB4}" destId="{E0DD3401-D492-45F9-94AD-A590F9E294E8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D85951-C213-48BD-A99B-696805D1118C}" type="doc">
      <dgm:prSet loTypeId="urn:microsoft.com/office/officeart/2005/8/layout/l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3569DD6D-5A97-4FE3-B126-B3702B28027C}">
      <dgm:prSet phldrT="[Tekst]"/>
      <dgm:spPr/>
      <dgm:t>
        <a:bodyPr/>
        <a:lstStyle/>
        <a:p>
          <a:r>
            <a:rPr lang="pl-PL" b="1" dirty="0"/>
            <a:t>Dofinansowanie do podjęcia działalności gospodarczej</a:t>
          </a:r>
        </a:p>
      </dgm:t>
    </dgm:pt>
    <dgm:pt modelId="{456ED49D-F017-4B07-ADA9-05D4477DFCDB}" type="parTrans" cxnId="{F4E8FB44-9BF1-49B6-B617-3E8CEB33049D}">
      <dgm:prSet/>
      <dgm:spPr/>
      <dgm:t>
        <a:bodyPr/>
        <a:lstStyle/>
        <a:p>
          <a:endParaRPr lang="pl-PL"/>
        </a:p>
      </dgm:t>
    </dgm:pt>
    <dgm:pt modelId="{35F04B73-AE0C-4004-A31F-CFE443B05951}" type="sibTrans" cxnId="{F4E8FB44-9BF1-49B6-B617-3E8CEB33049D}">
      <dgm:prSet/>
      <dgm:spPr/>
      <dgm:t>
        <a:bodyPr/>
        <a:lstStyle/>
        <a:p>
          <a:endParaRPr lang="pl-PL"/>
        </a:p>
      </dgm:t>
    </dgm:pt>
    <dgm:pt modelId="{19A79400-3715-42C3-AA3B-9BEB87C84AB2}">
      <dgm:prSet phldrT="[Tekst]" custT="1"/>
      <dgm:spPr/>
      <dgm:t>
        <a:bodyPr/>
        <a:lstStyle/>
        <a:p>
          <a:r>
            <a:rPr lang="pl-PL" sz="1800" b="1" dirty="0"/>
            <a:t>347 umów</a:t>
          </a:r>
        </a:p>
      </dgm:t>
    </dgm:pt>
    <dgm:pt modelId="{BA249473-D04C-49E6-A9B7-03A6B4E2D76B}" type="parTrans" cxnId="{29220CE6-B175-4900-9929-0389F48BD754}">
      <dgm:prSet/>
      <dgm:spPr/>
      <dgm:t>
        <a:bodyPr/>
        <a:lstStyle/>
        <a:p>
          <a:endParaRPr lang="pl-PL"/>
        </a:p>
      </dgm:t>
    </dgm:pt>
    <dgm:pt modelId="{177C9933-03BD-4506-A029-6D3FA15C570A}" type="sibTrans" cxnId="{29220CE6-B175-4900-9929-0389F48BD754}">
      <dgm:prSet/>
      <dgm:spPr/>
      <dgm:t>
        <a:bodyPr/>
        <a:lstStyle/>
        <a:p>
          <a:endParaRPr lang="pl-PL"/>
        </a:p>
      </dgm:t>
    </dgm:pt>
    <dgm:pt modelId="{BC9168B0-F45C-45B3-B8AB-D52AAE30965F}">
      <dgm:prSet phldrT="[Tekst]" custT="1"/>
      <dgm:spPr/>
      <dgm:t>
        <a:bodyPr/>
        <a:lstStyle/>
        <a:p>
          <a:r>
            <a:rPr lang="pl-PL" sz="1800" b="1" dirty="0"/>
            <a:t>10 138 545 zł</a:t>
          </a:r>
        </a:p>
      </dgm:t>
    </dgm:pt>
    <dgm:pt modelId="{4EAF74B2-57AA-4F82-9558-B311D38BB701}" type="parTrans" cxnId="{5C6A6275-DEBB-4F7B-A790-43F8A5421C1E}">
      <dgm:prSet/>
      <dgm:spPr/>
      <dgm:t>
        <a:bodyPr/>
        <a:lstStyle/>
        <a:p>
          <a:endParaRPr lang="pl-PL"/>
        </a:p>
      </dgm:t>
    </dgm:pt>
    <dgm:pt modelId="{2B0AC2E9-1F78-400B-A4B2-3C4A9E79070C}" type="sibTrans" cxnId="{5C6A6275-DEBB-4F7B-A790-43F8A5421C1E}">
      <dgm:prSet/>
      <dgm:spPr/>
      <dgm:t>
        <a:bodyPr/>
        <a:lstStyle/>
        <a:p>
          <a:endParaRPr lang="pl-PL"/>
        </a:p>
      </dgm:t>
    </dgm:pt>
    <dgm:pt modelId="{0A719193-8E3C-4888-A3FC-FEAB83948279}" type="pres">
      <dgm:prSet presAssocID="{E9D85951-C213-48BD-A99B-696805D1118C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E114B855-E15D-4CDB-9F71-DC2562C77A83}" type="pres">
      <dgm:prSet presAssocID="{3569DD6D-5A97-4FE3-B126-B3702B28027C}" presName="horFlow" presStyleCnt="0"/>
      <dgm:spPr/>
    </dgm:pt>
    <dgm:pt modelId="{DDB5F726-C700-42E0-9414-7671B0836A42}" type="pres">
      <dgm:prSet presAssocID="{3569DD6D-5A97-4FE3-B126-B3702B28027C}" presName="bigChev" presStyleLbl="node1" presStyleIdx="0" presStyleCnt="1" custScaleX="128776"/>
      <dgm:spPr/>
    </dgm:pt>
    <dgm:pt modelId="{67331639-B932-4158-8CA4-193BAC505C0D}" type="pres">
      <dgm:prSet presAssocID="{BA249473-D04C-49E6-A9B7-03A6B4E2D76B}" presName="parTrans" presStyleCnt="0"/>
      <dgm:spPr/>
    </dgm:pt>
    <dgm:pt modelId="{963C20DD-F70E-4275-ACD0-3581BFB0D7A4}" type="pres">
      <dgm:prSet presAssocID="{19A79400-3715-42C3-AA3B-9BEB87C84AB2}" presName="node" presStyleLbl="alignAccFollowNode1" presStyleIdx="0" presStyleCnt="2" custScaleX="143412">
        <dgm:presLayoutVars>
          <dgm:bulletEnabled val="1"/>
        </dgm:presLayoutVars>
      </dgm:prSet>
      <dgm:spPr/>
    </dgm:pt>
    <dgm:pt modelId="{2088E008-8AC6-40EE-823C-7F1363EC1A10}" type="pres">
      <dgm:prSet presAssocID="{177C9933-03BD-4506-A029-6D3FA15C570A}" presName="sibTrans" presStyleCnt="0"/>
      <dgm:spPr/>
    </dgm:pt>
    <dgm:pt modelId="{A0841996-6ED5-4E75-9DA7-724A8F891FEF}" type="pres">
      <dgm:prSet presAssocID="{BC9168B0-F45C-45B3-B8AB-D52AAE30965F}" presName="node" presStyleLbl="alignAccFollowNode1" presStyleIdx="1" presStyleCnt="2" custScaleX="148221">
        <dgm:presLayoutVars>
          <dgm:bulletEnabled val="1"/>
        </dgm:presLayoutVars>
      </dgm:prSet>
      <dgm:spPr/>
    </dgm:pt>
  </dgm:ptLst>
  <dgm:cxnLst>
    <dgm:cxn modelId="{7424E22D-796B-4AD4-AB19-0C8CF1B39C43}" type="presOf" srcId="{BC9168B0-F45C-45B3-B8AB-D52AAE30965F}" destId="{A0841996-6ED5-4E75-9DA7-724A8F891FEF}" srcOrd="0" destOrd="0" presId="urn:microsoft.com/office/officeart/2005/8/layout/lProcess3"/>
    <dgm:cxn modelId="{417DDA32-FF1D-4D17-904E-54AA3C317DA7}" type="presOf" srcId="{E9D85951-C213-48BD-A99B-696805D1118C}" destId="{0A719193-8E3C-4888-A3FC-FEAB83948279}" srcOrd="0" destOrd="0" presId="urn:microsoft.com/office/officeart/2005/8/layout/lProcess3"/>
    <dgm:cxn modelId="{F4E8FB44-9BF1-49B6-B617-3E8CEB33049D}" srcId="{E9D85951-C213-48BD-A99B-696805D1118C}" destId="{3569DD6D-5A97-4FE3-B126-B3702B28027C}" srcOrd="0" destOrd="0" parTransId="{456ED49D-F017-4B07-ADA9-05D4477DFCDB}" sibTransId="{35F04B73-AE0C-4004-A31F-CFE443B05951}"/>
    <dgm:cxn modelId="{5C6A6275-DEBB-4F7B-A790-43F8A5421C1E}" srcId="{3569DD6D-5A97-4FE3-B126-B3702B28027C}" destId="{BC9168B0-F45C-45B3-B8AB-D52AAE30965F}" srcOrd="1" destOrd="0" parTransId="{4EAF74B2-57AA-4F82-9558-B311D38BB701}" sibTransId="{2B0AC2E9-1F78-400B-A4B2-3C4A9E79070C}"/>
    <dgm:cxn modelId="{65155CBD-BA64-4F64-884A-65BCFB10C31B}" type="presOf" srcId="{19A79400-3715-42C3-AA3B-9BEB87C84AB2}" destId="{963C20DD-F70E-4275-ACD0-3581BFB0D7A4}" srcOrd="0" destOrd="0" presId="urn:microsoft.com/office/officeart/2005/8/layout/lProcess3"/>
    <dgm:cxn modelId="{29220CE6-B175-4900-9929-0389F48BD754}" srcId="{3569DD6D-5A97-4FE3-B126-B3702B28027C}" destId="{19A79400-3715-42C3-AA3B-9BEB87C84AB2}" srcOrd="0" destOrd="0" parTransId="{BA249473-D04C-49E6-A9B7-03A6B4E2D76B}" sibTransId="{177C9933-03BD-4506-A029-6D3FA15C570A}"/>
    <dgm:cxn modelId="{0531CEFB-523B-44A5-B8D5-2C5D3570A116}" type="presOf" srcId="{3569DD6D-5A97-4FE3-B126-B3702B28027C}" destId="{DDB5F726-C700-42E0-9414-7671B0836A42}" srcOrd="0" destOrd="0" presId="urn:microsoft.com/office/officeart/2005/8/layout/lProcess3"/>
    <dgm:cxn modelId="{A5CA4FE8-11D5-4289-84AC-15348C20C444}" type="presParOf" srcId="{0A719193-8E3C-4888-A3FC-FEAB83948279}" destId="{E114B855-E15D-4CDB-9F71-DC2562C77A83}" srcOrd="0" destOrd="0" presId="urn:microsoft.com/office/officeart/2005/8/layout/lProcess3"/>
    <dgm:cxn modelId="{16DFF7DB-6F6D-4FF5-A588-DC6879716324}" type="presParOf" srcId="{E114B855-E15D-4CDB-9F71-DC2562C77A83}" destId="{DDB5F726-C700-42E0-9414-7671B0836A42}" srcOrd="0" destOrd="0" presId="urn:microsoft.com/office/officeart/2005/8/layout/lProcess3"/>
    <dgm:cxn modelId="{339BCA26-C828-4361-8B12-C06ADA72E3D2}" type="presParOf" srcId="{E114B855-E15D-4CDB-9F71-DC2562C77A83}" destId="{67331639-B932-4158-8CA4-193BAC505C0D}" srcOrd="1" destOrd="0" presId="urn:microsoft.com/office/officeart/2005/8/layout/lProcess3"/>
    <dgm:cxn modelId="{E041538A-43B8-4FBD-B731-030F8FAD4949}" type="presParOf" srcId="{E114B855-E15D-4CDB-9F71-DC2562C77A83}" destId="{963C20DD-F70E-4275-ACD0-3581BFB0D7A4}" srcOrd="2" destOrd="0" presId="urn:microsoft.com/office/officeart/2005/8/layout/lProcess3"/>
    <dgm:cxn modelId="{D73F83F6-5433-4967-8F53-1DCC9396E885}" type="presParOf" srcId="{E114B855-E15D-4CDB-9F71-DC2562C77A83}" destId="{2088E008-8AC6-40EE-823C-7F1363EC1A10}" srcOrd="3" destOrd="0" presId="urn:microsoft.com/office/officeart/2005/8/layout/lProcess3"/>
    <dgm:cxn modelId="{5B80D11A-27C6-4607-9730-39D8B36D19DB}" type="presParOf" srcId="{E114B855-E15D-4CDB-9F71-DC2562C77A83}" destId="{A0841996-6ED5-4E75-9DA7-724A8F891FEF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A12BFF-DD32-4EEC-AC86-957174DD068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9ACD077D-88EB-444E-913C-C9EDEDEE981E}">
      <dgm:prSet phldrT="[Tekst]"/>
      <dgm:spPr/>
      <dgm:t>
        <a:bodyPr/>
        <a:lstStyle/>
        <a:p>
          <a:r>
            <a:rPr lang="pl-PL">
              <a:solidFill>
                <a:schemeClr val="bg1"/>
              </a:solidFill>
            </a:rPr>
            <a:t>Staże: 62%</a:t>
          </a:r>
          <a:endParaRPr lang="pl-PL" dirty="0">
            <a:solidFill>
              <a:schemeClr val="bg1"/>
            </a:solidFill>
          </a:endParaRPr>
        </a:p>
      </dgm:t>
    </dgm:pt>
    <dgm:pt modelId="{BDC97FB1-76AF-49F1-8AD6-19B3EA3D9952}" type="parTrans" cxnId="{4F24C697-1F34-46E1-A1F0-26697149605A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402ED705-AF35-4707-AA83-DC9A763D05E6}" type="sibTrans" cxnId="{4F24C697-1F34-46E1-A1F0-26697149605A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9A6CFCD6-D5D8-4B47-A107-F7BE710BDBB4}">
      <dgm:prSet phldrT="[Tekst]"/>
      <dgm:spPr/>
      <dgm:t>
        <a:bodyPr/>
        <a:lstStyle/>
        <a:p>
          <a:r>
            <a:rPr lang="pl-PL">
              <a:solidFill>
                <a:schemeClr val="bg1"/>
              </a:solidFill>
            </a:rPr>
            <a:t>Dofinansowanie miejsc pracy: 90%</a:t>
          </a:r>
          <a:endParaRPr lang="pl-PL" dirty="0">
            <a:solidFill>
              <a:schemeClr val="bg1"/>
            </a:solidFill>
          </a:endParaRPr>
        </a:p>
      </dgm:t>
    </dgm:pt>
    <dgm:pt modelId="{0C4840F9-3EDF-4615-8F1F-C7CA56A58B7F}" type="parTrans" cxnId="{16EF15FC-4B29-407F-9883-191025EF2928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F842A5F8-6499-4F25-B661-4043E0D80565}" type="sibTrans" cxnId="{16EF15FC-4B29-407F-9883-191025EF2928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79E1F846-9699-4353-A925-555CA25E4BEB}">
      <dgm:prSet phldrT="[Tekst]"/>
      <dgm:spPr/>
      <dgm:t>
        <a:bodyPr/>
        <a:lstStyle/>
        <a:p>
          <a:r>
            <a:rPr lang="pl-PL">
              <a:solidFill>
                <a:schemeClr val="bg1"/>
              </a:solidFill>
            </a:rPr>
            <a:t>Środki na działalność gospodarczą: 98%</a:t>
          </a:r>
          <a:endParaRPr lang="pl-PL" dirty="0">
            <a:solidFill>
              <a:schemeClr val="bg1"/>
            </a:solidFill>
          </a:endParaRPr>
        </a:p>
      </dgm:t>
    </dgm:pt>
    <dgm:pt modelId="{36F8F01D-9079-447D-ADD7-4A26419BCD3D}" type="parTrans" cxnId="{FAD23337-0889-406E-8D22-5E21A6BA86BD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27D576F4-B825-4064-B98B-D45762D36514}" type="sibTrans" cxnId="{FAD23337-0889-406E-8D22-5E21A6BA86BD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51BC09C2-D806-4CDD-980D-F45A375E0A0F}">
      <dgm:prSet/>
      <dgm:spPr/>
      <dgm:t>
        <a:bodyPr/>
        <a:lstStyle/>
        <a:p>
          <a:r>
            <a:rPr lang="pl-PL" dirty="0">
              <a:solidFill>
                <a:schemeClr val="bg1"/>
              </a:solidFill>
            </a:rPr>
            <a:t>Bon na zasiedlenie: 88%</a:t>
          </a:r>
        </a:p>
      </dgm:t>
    </dgm:pt>
    <dgm:pt modelId="{C1381F8D-876D-469A-AE16-8D325E14370C}" type="parTrans" cxnId="{80BEA340-EE06-4455-B4A3-2F27F3CB63BF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371C4249-1447-4393-9F50-F5748948A747}" type="sibTrans" cxnId="{80BEA340-EE06-4455-B4A3-2F27F3CB63BF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CB2E3FFC-1700-462E-B22A-7E63CC548826}" type="pres">
      <dgm:prSet presAssocID="{2FA12BFF-DD32-4EEC-AC86-957174DD0681}" presName="Name0" presStyleCnt="0">
        <dgm:presLayoutVars>
          <dgm:chMax val="7"/>
          <dgm:chPref val="7"/>
          <dgm:dir/>
        </dgm:presLayoutVars>
      </dgm:prSet>
      <dgm:spPr/>
    </dgm:pt>
    <dgm:pt modelId="{208C7A11-EA99-4ACA-BCFC-0715C3A8834F}" type="pres">
      <dgm:prSet presAssocID="{2FA12BFF-DD32-4EEC-AC86-957174DD0681}" presName="Name1" presStyleCnt="0"/>
      <dgm:spPr/>
    </dgm:pt>
    <dgm:pt modelId="{96BCADA3-0ABC-47E7-8F87-F1E552CD6B26}" type="pres">
      <dgm:prSet presAssocID="{2FA12BFF-DD32-4EEC-AC86-957174DD0681}" presName="cycle" presStyleCnt="0"/>
      <dgm:spPr/>
    </dgm:pt>
    <dgm:pt modelId="{22240FC6-CDA0-48E3-81DE-2890F8A07889}" type="pres">
      <dgm:prSet presAssocID="{2FA12BFF-DD32-4EEC-AC86-957174DD0681}" presName="srcNode" presStyleLbl="node1" presStyleIdx="0" presStyleCnt="4"/>
      <dgm:spPr/>
    </dgm:pt>
    <dgm:pt modelId="{58396234-2D34-47FC-8F9D-E5874B17E533}" type="pres">
      <dgm:prSet presAssocID="{2FA12BFF-DD32-4EEC-AC86-957174DD0681}" presName="conn" presStyleLbl="parChTrans1D2" presStyleIdx="0" presStyleCnt="1"/>
      <dgm:spPr/>
    </dgm:pt>
    <dgm:pt modelId="{1583F703-2A55-438A-8009-1E718B8D7D41}" type="pres">
      <dgm:prSet presAssocID="{2FA12BFF-DD32-4EEC-AC86-957174DD0681}" presName="extraNode" presStyleLbl="node1" presStyleIdx="0" presStyleCnt="4"/>
      <dgm:spPr/>
    </dgm:pt>
    <dgm:pt modelId="{25A86A06-B06E-47C2-A04B-A6C0F3EAA746}" type="pres">
      <dgm:prSet presAssocID="{2FA12BFF-DD32-4EEC-AC86-957174DD0681}" presName="dstNode" presStyleLbl="node1" presStyleIdx="0" presStyleCnt="4"/>
      <dgm:spPr/>
    </dgm:pt>
    <dgm:pt modelId="{630EEE48-D00F-4D76-B92E-5592D9FD529B}" type="pres">
      <dgm:prSet presAssocID="{51BC09C2-D806-4CDD-980D-F45A375E0A0F}" presName="text_1" presStyleLbl="node1" presStyleIdx="0" presStyleCnt="4">
        <dgm:presLayoutVars>
          <dgm:bulletEnabled val="1"/>
        </dgm:presLayoutVars>
      </dgm:prSet>
      <dgm:spPr/>
    </dgm:pt>
    <dgm:pt modelId="{210FAEB5-C6B0-4929-8A3F-FAFAB3B1E405}" type="pres">
      <dgm:prSet presAssocID="{51BC09C2-D806-4CDD-980D-F45A375E0A0F}" presName="accent_1" presStyleCnt="0"/>
      <dgm:spPr/>
    </dgm:pt>
    <dgm:pt modelId="{52898164-5DEF-4F84-B9B3-13023B77E38A}" type="pres">
      <dgm:prSet presAssocID="{51BC09C2-D806-4CDD-980D-F45A375E0A0F}" presName="accentRepeatNode" presStyleLbl="solidFgAcc1" presStyleIdx="0" presStyleCnt="4"/>
      <dgm:spPr/>
    </dgm:pt>
    <dgm:pt modelId="{E43ADF7B-01AA-499B-B0F3-D50CB310A36B}" type="pres">
      <dgm:prSet presAssocID="{9ACD077D-88EB-444E-913C-C9EDEDEE981E}" presName="text_2" presStyleLbl="node1" presStyleIdx="1" presStyleCnt="4">
        <dgm:presLayoutVars>
          <dgm:bulletEnabled val="1"/>
        </dgm:presLayoutVars>
      </dgm:prSet>
      <dgm:spPr/>
    </dgm:pt>
    <dgm:pt modelId="{970D138E-37AC-4BEB-98E5-86928920F986}" type="pres">
      <dgm:prSet presAssocID="{9ACD077D-88EB-444E-913C-C9EDEDEE981E}" presName="accent_2" presStyleCnt="0"/>
      <dgm:spPr/>
    </dgm:pt>
    <dgm:pt modelId="{66712CFE-774B-472A-BF3F-F111EFF5AE6B}" type="pres">
      <dgm:prSet presAssocID="{9ACD077D-88EB-444E-913C-C9EDEDEE981E}" presName="accentRepeatNode" presStyleLbl="solidFgAcc1" presStyleIdx="1" presStyleCnt="4"/>
      <dgm:spPr/>
    </dgm:pt>
    <dgm:pt modelId="{9FF0AF6A-BF2D-4E0D-B2D9-2CE7A8667815}" type="pres">
      <dgm:prSet presAssocID="{9A6CFCD6-D5D8-4B47-A107-F7BE710BDBB4}" presName="text_3" presStyleLbl="node1" presStyleIdx="2" presStyleCnt="4">
        <dgm:presLayoutVars>
          <dgm:bulletEnabled val="1"/>
        </dgm:presLayoutVars>
      </dgm:prSet>
      <dgm:spPr/>
    </dgm:pt>
    <dgm:pt modelId="{619E19F5-E761-4B1B-A2B8-6B9C5365BD36}" type="pres">
      <dgm:prSet presAssocID="{9A6CFCD6-D5D8-4B47-A107-F7BE710BDBB4}" presName="accent_3" presStyleCnt="0"/>
      <dgm:spPr/>
    </dgm:pt>
    <dgm:pt modelId="{CAA542A3-3E43-4B78-B2D1-8226E5942FCD}" type="pres">
      <dgm:prSet presAssocID="{9A6CFCD6-D5D8-4B47-A107-F7BE710BDBB4}" presName="accentRepeatNode" presStyleLbl="solidFgAcc1" presStyleIdx="2" presStyleCnt="4"/>
      <dgm:spPr/>
    </dgm:pt>
    <dgm:pt modelId="{F4E8C45B-CDC9-4D91-AF31-95AC64E5DD85}" type="pres">
      <dgm:prSet presAssocID="{79E1F846-9699-4353-A925-555CA25E4BEB}" presName="text_4" presStyleLbl="node1" presStyleIdx="3" presStyleCnt="4">
        <dgm:presLayoutVars>
          <dgm:bulletEnabled val="1"/>
        </dgm:presLayoutVars>
      </dgm:prSet>
      <dgm:spPr/>
    </dgm:pt>
    <dgm:pt modelId="{A00F0356-C099-4350-A21D-95F14AE2DD37}" type="pres">
      <dgm:prSet presAssocID="{79E1F846-9699-4353-A925-555CA25E4BEB}" presName="accent_4" presStyleCnt="0"/>
      <dgm:spPr/>
    </dgm:pt>
    <dgm:pt modelId="{79D07CBC-3C1E-4595-B531-F0F2D1B1F48F}" type="pres">
      <dgm:prSet presAssocID="{79E1F846-9699-4353-A925-555CA25E4BEB}" presName="accentRepeatNode" presStyleLbl="solidFgAcc1" presStyleIdx="3" presStyleCnt="4"/>
      <dgm:spPr/>
    </dgm:pt>
  </dgm:ptLst>
  <dgm:cxnLst>
    <dgm:cxn modelId="{FB211B05-010C-4C56-9BB5-C2A225583BFC}" type="presOf" srcId="{9A6CFCD6-D5D8-4B47-A107-F7BE710BDBB4}" destId="{9FF0AF6A-BF2D-4E0D-B2D9-2CE7A8667815}" srcOrd="0" destOrd="0" presId="urn:microsoft.com/office/officeart/2008/layout/VerticalCurvedList"/>
    <dgm:cxn modelId="{A3DE0B28-F3EC-40FB-A03A-4C7D7846506E}" type="presOf" srcId="{9ACD077D-88EB-444E-913C-C9EDEDEE981E}" destId="{E43ADF7B-01AA-499B-B0F3-D50CB310A36B}" srcOrd="0" destOrd="0" presId="urn:microsoft.com/office/officeart/2008/layout/VerticalCurvedList"/>
    <dgm:cxn modelId="{FAD23337-0889-406E-8D22-5E21A6BA86BD}" srcId="{2FA12BFF-DD32-4EEC-AC86-957174DD0681}" destId="{79E1F846-9699-4353-A925-555CA25E4BEB}" srcOrd="3" destOrd="0" parTransId="{36F8F01D-9079-447D-ADD7-4A26419BCD3D}" sibTransId="{27D576F4-B825-4064-B98B-D45762D36514}"/>
    <dgm:cxn modelId="{CD86B03A-7FF8-44F0-B06C-FB089F7B4925}" type="presOf" srcId="{51BC09C2-D806-4CDD-980D-F45A375E0A0F}" destId="{630EEE48-D00F-4D76-B92E-5592D9FD529B}" srcOrd="0" destOrd="0" presId="urn:microsoft.com/office/officeart/2008/layout/VerticalCurvedList"/>
    <dgm:cxn modelId="{ECE5B13F-4CE8-4C69-B99E-CF561B1443F8}" type="presOf" srcId="{371C4249-1447-4393-9F50-F5748948A747}" destId="{58396234-2D34-47FC-8F9D-E5874B17E533}" srcOrd="0" destOrd="0" presId="urn:microsoft.com/office/officeart/2008/layout/VerticalCurvedList"/>
    <dgm:cxn modelId="{80BEA340-EE06-4455-B4A3-2F27F3CB63BF}" srcId="{2FA12BFF-DD32-4EEC-AC86-957174DD0681}" destId="{51BC09C2-D806-4CDD-980D-F45A375E0A0F}" srcOrd="0" destOrd="0" parTransId="{C1381F8D-876D-469A-AE16-8D325E14370C}" sibTransId="{371C4249-1447-4393-9F50-F5748948A747}"/>
    <dgm:cxn modelId="{0FF17149-81C0-4B72-AED4-9A7CCEEEA041}" type="presOf" srcId="{2FA12BFF-DD32-4EEC-AC86-957174DD0681}" destId="{CB2E3FFC-1700-462E-B22A-7E63CC548826}" srcOrd="0" destOrd="0" presId="urn:microsoft.com/office/officeart/2008/layout/VerticalCurvedList"/>
    <dgm:cxn modelId="{4F24C697-1F34-46E1-A1F0-26697149605A}" srcId="{2FA12BFF-DD32-4EEC-AC86-957174DD0681}" destId="{9ACD077D-88EB-444E-913C-C9EDEDEE981E}" srcOrd="1" destOrd="0" parTransId="{BDC97FB1-76AF-49F1-8AD6-19B3EA3D9952}" sibTransId="{402ED705-AF35-4707-AA83-DC9A763D05E6}"/>
    <dgm:cxn modelId="{16EF15FC-4B29-407F-9883-191025EF2928}" srcId="{2FA12BFF-DD32-4EEC-AC86-957174DD0681}" destId="{9A6CFCD6-D5D8-4B47-A107-F7BE710BDBB4}" srcOrd="2" destOrd="0" parTransId="{0C4840F9-3EDF-4615-8F1F-C7CA56A58B7F}" sibTransId="{F842A5F8-6499-4F25-B661-4043E0D80565}"/>
    <dgm:cxn modelId="{6E33ECFD-13A5-4BB8-A74A-E38A525D2154}" type="presOf" srcId="{79E1F846-9699-4353-A925-555CA25E4BEB}" destId="{F4E8C45B-CDC9-4D91-AF31-95AC64E5DD85}" srcOrd="0" destOrd="0" presId="urn:microsoft.com/office/officeart/2008/layout/VerticalCurvedList"/>
    <dgm:cxn modelId="{348BB693-32D5-4E74-A3F9-8D9CB21BD31F}" type="presParOf" srcId="{CB2E3FFC-1700-462E-B22A-7E63CC548826}" destId="{208C7A11-EA99-4ACA-BCFC-0715C3A8834F}" srcOrd="0" destOrd="0" presId="urn:microsoft.com/office/officeart/2008/layout/VerticalCurvedList"/>
    <dgm:cxn modelId="{4BE887AE-5DF8-43B7-BDC1-5FD5114FCB83}" type="presParOf" srcId="{208C7A11-EA99-4ACA-BCFC-0715C3A8834F}" destId="{96BCADA3-0ABC-47E7-8F87-F1E552CD6B26}" srcOrd="0" destOrd="0" presId="urn:microsoft.com/office/officeart/2008/layout/VerticalCurvedList"/>
    <dgm:cxn modelId="{08A9771A-958D-4F0F-A70D-790F42812737}" type="presParOf" srcId="{96BCADA3-0ABC-47E7-8F87-F1E552CD6B26}" destId="{22240FC6-CDA0-48E3-81DE-2890F8A07889}" srcOrd="0" destOrd="0" presId="urn:microsoft.com/office/officeart/2008/layout/VerticalCurvedList"/>
    <dgm:cxn modelId="{71F14685-14F0-4D3C-AF17-B2B38047B213}" type="presParOf" srcId="{96BCADA3-0ABC-47E7-8F87-F1E552CD6B26}" destId="{58396234-2D34-47FC-8F9D-E5874B17E533}" srcOrd="1" destOrd="0" presId="urn:microsoft.com/office/officeart/2008/layout/VerticalCurvedList"/>
    <dgm:cxn modelId="{BCE93C14-E47C-46B5-A10F-6DC149D2C983}" type="presParOf" srcId="{96BCADA3-0ABC-47E7-8F87-F1E552CD6B26}" destId="{1583F703-2A55-438A-8009-1E718B8D7D41}" srcOrd="2" destOrd="0" presId="urn:microsoft.com/office/officeart/2008/layout/VerticalCurvedList"/>
    <dgm:cxn modelId="{335622B7-71EC-4CA9-A8F9-4EAEDD159190}" type="presParOf" srcId="{96BCADA3-0ABC-47E7-8F87-F1E552CD6B26}" destId="{25A86A06-B06E-47C2-A04B-A6C0F3EAA746}" srcOrd="3" destOrd="0" presId="urn:microsoft.com/office/officeart/2008/layout/VerticalCurvedList"/>
    <dgm:cxn modelId="{9C7579B0-03AE-470B-AF14-7A349560498A}" type="presParOf" srcId="{208C7A11-EA99-4ACA-BCFC-0715C3A8834F}" destId="{630EEE48-D00F-4D76-B92E-5592D9FD529B}" srcOrd="1" destOrd="0" presId="urn:microsoft.com/office/officeart/2008/layout/VerticalCurvedList"/>
    <dgm:cxn modelId="{16E6532B-174A-44FA-8F54-3DB2AAE786FA}" type="presParOf" srcId="{208C7A11-EA99-4ACA-BCFC-0715C3A8834F}" destId="{210FAEB5-C6B0-4929-8A3F-FAFAB3B1E405}" srcOrd="2" destOrd="0" presId="urn:microsoft.com/office/officeart/2008/layout/VerticalCurvedList"/>
    <dgm:cxn modelId="{46C2D2CF-569F-4B3F-BAC8-352C66C8B4B5}" type="presParOf" srcId="{210FAEB5-C6B0-4929-8A3F-FAFAB3B1E405}" destId="{52898164-5DEF-4F84-B9B3-13023B77E38A}" srcOrd="0" destOrd="0" presId="urn:microsoft.com/office/officeart/2008/layout/VerticalCurvedList"/>
    <dgm:cxn modelId="{3099FFA8-B216-4196-812A-98069F0C9441}" type="presParOf" srcId="{208C7A11-EA99-4ACA-BCFC-0715C3A8834F}" destId="{E43ADF7B-01AA-499B-B0F3-D50CB310A36B}" srcOrd="3" destOrd="0" presId="urn:microsoft.com/office/officeart/2008/layout/VerticalCurvedList"/>
    <dgm:cxn modelId="{25FCD38D-F08E-472D-AB8A-BFA4598B4541}" type="presParOf" srcId="{208C7A11-EA99-4ACA-BCFC-0715C3A8834F}" destId="{970D138E-37AC-4BEB-98E5-86928920F986}" srcOrd="4" destOrd="0" presId="urn:microsoft.com/office/officeart/2008/layout/VerticalCurvedList"/>
    <dgm:cxn modelId="{3FA2A7E6-F2AD-41D0-8052-59648EE38868}" type="presParOf" srcId="{970D138E-37AC-4BEB-98E5-86928920F986}" destId="{66712CFE-774B-472A-BF3F-F111EFF5AE6B}" srcOrd="0" destOrd="0" presId="urn:microsoft.com/office/officeart/2008/layout/VerticalCurvedList"/>
    <dgm:cxn modelId="{9FF68A4B-B677-4F49-A10B-18FF97C9B59C}" type="presParOf" srcId="{208C7A11-EA99-4ACA-BCFC-0715C3A8834F}" destId="{9FF0AF6A-BF2D-4E0D-B2D9-2CE7A8667815}" srcOrd="5" destOrd="0" presId="urn:microsoft.com/office/officeart/2008/layout/VerticalCurvedList"/>
    <dgm:cxn modelId="{99193E34-6512-45C9-B917-F24889FD8795}" type="presParOf" srcId="{208C7A11-EA99-4ACA-BCFC-0715C3A8834F}" destId="{619E19F5-E761-4B1B-A2B8-6B9C5365BD36}" srcOrd="6" destOrd="0" presId="urn:microsoft.com/office/officeart/2008/layout/VerticalCurvedList"/>
    <dgm:cxn modelId="{96565462-A87C-4E34-848F-752E4D846ADE}" type="presParOf" srcId="{619E19F5-E761-4B1B-A2B8-6B9C5365BD36}" destId="{CAA542A3-3E43-4B78-B2D1-8226E5942FCD}" srcOrd="0" destOrd="0" presId="urn:microsoft.com/office/officeart/2008/layout/VerticalCurvedList"/>
    <dgm:cxn modelId="{FE8BB2D1-AA7E-4612-8963-AB78EDAC4DF6}" type="presParOf" srcId="{208C7A11-EA99-4ACA-BCFC-0715C3A8834F}" destId="{F4E8C45B-CDC9-4D91-AF31-95AC64E5DD85}" srcOrd="7" destOrd="0" presId="urn:microsoft.com/office/officeart/2008/layout/VerticalCurvedList"/>
    <dgm:cxn modelId="{7DF5FC20-56B6-4CAF-9617-BF5A251ACA18}" type="presParOf" srcId="{208C7A11-EA99-4ACA-BCFC-0715C3A8834F}" destId="{A00F0356-C099-4350-A21D-95F14AE2DD37}" srcOrd="8" destOrd="0" presId="urn:microsoft.com/office/officeart/2008/layout/VerticalCurvedList"/>
    <dgm:cxn modelId="{142CFE69-3204-4E4D-B965-3D18368A7290}" type="presParOf" srcId="{A00F0356-C099-4350-A21D-95F14AE2DD37}" destId="{79D07CBC-3C1E-4595-B531-F0F2D1B1F48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28AC23-C751-4C14-B47E-79F1348BA7DA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26556C30-2970-4A7B-AFC9-7C61C5503877}">
      <dgm:prSet phldrT="[Tekst]" phldr="1"/>
      <dgm:spPr/>
      <dgm:t>
        <a:bodyPr/>
        <a:lstStyle/>
        <a:p>
          <a:endParaRPr lang="pl-PL" b="1"/>
        </a:p>
      </dgm:t>
    </dgm:pt>
    <dgm:pt modelId="{400CD966-B7E8-4FFA-B178-E591A8E4F6D2}" type="parTrans" cxnId="{75D924C9-E258-4D20-AB79-EA43A9A1A2EF}">
      <dgm:prSet/>
      <dgm:spPr/>
      <dgm:t>
        <a:bodyPr/>
        <a:lstStyle/>
        <a:p>
          <a:endParaRPr lang="pl-PL" b="1"/>
        </a:p>
      </dgm:t>
    </dgm:pt>
    <dgm:pt modelId="{8D7B8543-BB3B-42E0-96D4-D1E6BB64BBC7}" type="sibTrans" cxnId="{75D924C9-E258-4D20-AB79-EA43A9A1A2EF}">
      <dgm:prSet/>
      <dgm:spPr/>
      <dgm:t>
        <a:bodyPr/>
        <a:lstStyle/>
        <a:p>
          <a:endParaRPr lang="pl-PL" b="1"/>
        </a:p>
      </dgm:t>
    </dgm:pt>
    <dgm:pt modelId="{2D8D3982-9825-4BD2-8F18-A7EFFAB13055}">
      <dgm:prSet phldrT="[Tekst]" custT="1"/>
      <dgm:spPr/>
      <dgm:t>
        <a:bodyPr/>
        <a:lstStyle/>
        <a:p>
          <a:r>
            <a:rPr lang="pl-PL" sz="2000" b="1" dirty="0"/>
            <a:t>oświadczenia o powierzeniu wykonywania pracy</a:t>
          </a:r>
        </a:p>
      </dgm:t>
    </dgm:pt>
    <dgm:pt modelId="{2D2AAB98-716C-4A77-B262-33498FE933D8}" type="parTrans" cxnId="{22B02580-DBE4-43BD-8087-81CCE9871624}">
      <dgm:prSet/>
      <dgm:spPr/>
      <dgm:t>
        <a:bodyPr/>
        <a:lstStyle/>
        <a:p>
          <a:endParaRPr lang="pl-PL" b="1"/>
        </a:p>
      </dgm:t>
    </dgm:pt>
    <dgm:pt modelId="{C023F2EB-FF97-4CB0-AF92-896484A33DC0}" type="sibTrans" cxnId="{22B02580-DBE4-43BD-8087-81CCE9871624}">
      <dgm:prSet/>
      <dgm:spPr/>
      <dgm:t>
        <a:bodyPr/>
        <a:lstStyle/>
        <a:p>
          <a:endParaRPr lang="pl-PL" b="1"/>
        </a:p>
      </dgm:t>
    </dgm:pt>
    <dgm:pt modelId="{88211AEC-7F5B-44A3-981B-A6CB58A56387}">
      <dgm:prSet phldrT="[Tekst]" phldr="1"/>
      <dgm:spPr/>
      <dgm:t>
        <a:bodyPr/>
        <a:lstStyle/>
        <a:p>
          <a:endParaRPr lang="pl-PL" b="1"/>
        </a:p>
      </dgm:t>
    </dgm:pt>
    <dgm:pt modelId="{527952E9-B346-4E7C-9DD9-F6EC60116D32}" type="parTrans" cxnId="{3000546B-E20D-4322-8681-DF37699A7BD0}">
      <dgm:prSet/>
      <dgm:spPr/>
      <dgm:t>
        <a:bodyPr/>
        <a:lstStyle/>
        <a:p>
          <a:endParaRPr lang="pl-PL" b="1"/>
        </a:p>
      </dgm:t>
    </dgm:pt>
    <dgm:pt modelId="{FC84E0B0-D343-4295-8F51-F1D080151C3D}" type="sibTrans" cxnId="{3000546B-E20D-4322-8681-DF37699A7BD0}">
      <dgm:prSet/>
      <dgm:spPr/>
      <dgm:t>
        <a:bodyPr/>
        <a:lstStyle/>
        <a:p>
          <a:endParaRPr lang="pl-PL" b="1"/>
        </a:p>
      </dgm:t>
    </dgm:pt>
    <dgm:pt modelId="{EE6AE46C-664E-40E2-99EE-3DD0FF67606D}">
      <dgm:prSet phldrT="[Tekst]" custT="1"/>
      <dgm:spPr/>
      <dgm:t>
        <a:bodyPr/>
        <a:lstStyle/>
        <a:p>
          <a:r>
            <a:rPr lang="pl-PL" sz="2000" b="1" dirty="0"/>
            <a:t>zezwolenia na pracę sezonową</a:t>
          </a:r>
        </a:p>
      </dgm:t>
    </dgm:pt>
    <dgm:pt modelId="{7D42D33A-88ED-4BC5-BEAC-B8043E3AB80B}" type="parTrans" cxnId="{97579BAA-8487-4C74-8C87-76C076CF4A08}">
      <dgm:prSet/>
      <dgm:spPr/>
      <dgm:t>
        <a:bodyPr/>
        <a:lstStyle/>
        <a:p>
          <a:endParaRPr lang="pl-PL" b="1"/>
        </a:p>
      </dgm:t>
    </dgm:pt>
    <dgm:pt modelId="{A3BCF69A-B3D1-4EF4-B053-2D826217E697}" type="sibTrans" cxnId="{97579BAA-8487-4C74-8C87-76C076CF4A08}">
      <dgm:prSet/>
      <dgm:spPr/>
      <dgm:t>
        <a:bodyPr/>
        <a:lstStyle/>
        <a:p>
          <a:endParaRPr lang="pl-PL" b="1"/>
        </a:p>
      </dgm:t>
    </dgm:pt>
    <dgm:pt modelId="{DF7B0ED2-D0A8-42E8-91A2-20C9C10874C7}">
      <dgm:prSet phldrT="[Tekst]" phldr="1"/>
      <dgm:spPr/>
      <dgm:t>
        <a:bodyPr/>
        <a:lstStyle/>
        <a:p>
          <a:endParaRPr lang="pl-PL" b="1" dirty="0"/>
        </a:p>
      </dgm:t>
    </dgm:pt>
    <dgm:pt modelId="{27B6874A-0291-4ACA-A2D6-72FACB06F105}" type="parTrans" cxnId="{C51CF4C7-0E2E-4D26-ABCC-CEA942F15DEF}">
      <dgm:prSet/>
      <dgm:spPr/>
      <dgm:t>
        <a:bodyPr/>
        <a:lstStyle/>
        <a:p>
          <a:endParaRPr lang="pl-PL" b="1"/>
        </a:p>
      </dgm:t>
    </dgm:pt>
    <dgm:pt modelId="{507E0956-D48A-41D4-91CD-5CD9D9426157}" type="sibTrans" cxnId="{C51CF4C7-0E2E-4D26-ABCC-CEA942F15DEF}">
      <dgm:prSet/>
      <dgm:spPr/>
      <dgm:t>
        <a:bodyPr/>
        <a:lstStyle/>
        <a:p>
          <a:endParaRPr lang="pl-PL" b="1"/>
        </a:p>
      </dgm:t>
    </dgm:pt>
    <dgm:pt modelId="{9A3BDBE4-D432-4D29-947D-95796A97DC54}">
      <dgm:prSet phldrT="[Tekst]" custT="1"/>
      <dgm:spPr/>
      <dgm:t>
        <a:bodyPr/>
        <a:lstStyle/>
        <a:p>
          <a:r>
            <a:rPr lang="pl-PL" sz="2000" b="1" dirty="0"/>
            <a:t>opiniowanie zezwoleń na pracę wydawanych przez Wojewodę</a:t>
          </a:r>
        </a:p>
      </dgm:t>
    </dgm:pt>
    <dgm:pt modelId="{D9EF5128-C0FB-45B1-985D-7FD668F18BA1}" type="parTrans" cxnId="{25F168DE-BE4C-4BBE-8180-F2407E538486}">
      <dgm:prSet/>
      <dgm:spPr/>
      <dgm:t>
        <a:bodyPr/>
        <a:lstStyle/>
        <a:p>
          <a:endParaRPr lang="pl-PL" b="1"/>
        </a:p>
      </dgm:t>
    </dgm:pt>
    <dgm:pt modelId="{E55BE65F-7640-436A-8181-FFBBC51B7AE6}" type="sibTrans" cxnId="{25F168DE-BE4C-4BBE-8180-F2407E538486}">
      <dgm:prSet/>
      <dgm:spPr/>
      <dgm:t>
        <a:bodyPr/>
        <a:lstStyle/>
        <a:p>
          <a:endParaRPr lang="pl-PL" b="1"/>
        </a:p>
      </dgm:t>
    </dgm:pt>
    <dgm:pt modelId="{4FBA0A0C-4C71-4E93-AE6C-DC9D8E7A95A9}">
      <dgm:prSet/>
      <dgm:spPr/>
      <dgm:t>
        <a:bodyPr/>
        <a:lstStyle/>
        <a:p>
          <a:endParaRPr lang="pl-PL"/>
        </a:p>
      </dgm:t>
    </dgm:pt>
    <dgm:pt modelId="{76E6CC04-CAF4-44C5-8985-7289E298C0A3}" type="parTrans" cxnId="{F0B42247-1F29-4F24-B6FB-4C7F40D4E220}">
      <dgm:prSet/>
      <dgm:spPr/>
      <dgm:t>
        <a:bodyPr/>
        <a:lstStyle/>
        <a:p>
          <a:endParaRPr lang="pl-PL"/>
        </a:p>
      </dgm:t>
    </dgm:pt>
    <dgm:pt modelId="{DA587DC1-0D81-4BAA-A143-6E9DD079B01B}" type="sibTrans" cxnId="{F0B42247-1F29-4F24-B6FB-4C7F40D4E220}">
      <dgm:prSet/>
      <dgm:spPr/>
      <dgm:t>
        <a:bodyPr/>
        <a:lstStyle/>
        <a:p>
          <a:endParaRPr lang="pl-PL"/>
        </a:p>
      </dgm:t>
    </dgm:pt>
    <dgm:pt modelId="{9CC87C3E-86F8-4EEA-ADD8-4334573F0086}">
      <dgm:prSet custT="1"/>
      <dgm:spPr/>
      <dgm:t>
        <a:bodyPr/>
        <a:lstStyle/>
        <a:p>
          <a:r>
            <a:rPr lang="pl-PL" sz="2000" b="1" dirty="0"/>
            <a:t>powiadomienia o powierzeniu pracy ob. Ukrainy</a:t>
          </a:r>
        </a:p>
      </dgm:t>
    </dgm:pt>
    <dgm:pt modelId="{C179A66F-FF8A-4AD3-9AFE-1C77D6CCAA8F}" type="parTrans" cxnId="{0B44FB88-9F84-42D6-B61E-8C4FEA8D2B75}">
      <dgm:prSet/>
      <dgm:spPr/>
      <dgm:t>
        <a:bodyPr/>
        <a:lstStyle/>
        <a:p>
          <a:endParaRPr lang="pl-PL"/>
        </a:p>
      </dgm:t>
    </dgm:pt>
    <dgm:pt modelId="{5D20B357-728B-4480-91A3-8A16EA33F14F}" type="sibTrans" cxnId="{0B44FB88-9F84-42D6-B61E-8C4FEA8D2B75}">
      <dgm:prSet/>
      <dgm:spPr/>
      <dgm:t>
        <a:bodyPr/>
        <a:lstStyle/>
        <a:p>
          <a:endParaRPr lang="pl-PL"/>
        </a:p>
      </dgm:t>
    </dgm:pt>
    <dgm:pt modelId="{8FDF3977-2E2D-414D-915E-E13836332914}" type="pres">
      <dgm:prSet presAssocID="{2828AC23-C751-4C14-B47E-79F1348BA7DA}" presName="linearFlow" presStyleCnt="0">
        <dgm:presLayoutVars>
          <dgm:dir/>
          <dgm:animLvl val="lvl"/>
          <dgm:resizeHandles val="exact"/>
        </dgm:presLayoutVars>
      </dgm:prSet>
      <dgm:spPr/>
    </dgm:pt>
    <dgm:pt modelId="{5D303FD2-90DC-44D9-989A-853C7E345D9F}" type="pres">
      <dgm:prSet presAssocID="{26556C30-2970-4A7B-AFC9-7C61C5503877}" presName="composite" presStyleCnt="0"/>
      <dgm:spPr/>
    </dgm:pt>
    <dgm:pt modelId="{E10CC2E2-FD34-4364-AA2A-6CEE56BA3E24}" type="pres">
      <dgm:prSet presAssocID="{26556C30-2970-4A7B-AFC9-7C61C5503877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C67FCAB8-9510-4C15-9F54-D0EB047BF04B}" type="pres">
      <dgm:prSet presAssocID="{26556C30-2970-4A7B-AFC9-7C61C5503877}" presName="descendantText" presStyleLbl="alignAcc1" presStyleIdx="0" presStyleCnt="4">
        <dgm:presLayoutVars>
          <dgm:bulletEnabled val="1"/>
        </dgm:presLayoutVars>
      </dgm:prSet>
      <dgm:spPr/>
    </dgm:pt>
    <dgm:pt modelId="{1AE4EDCF-06F7-46F4-A2A6-9C083AA3FE47}" type="pres">
      <dgm:prSet presAssocID="{8D7B8543-BB3B-42E0-96D4-D1E6BB64BBC7}" presName="sp" presStyleCnt="0"/>
      <dgm:spPr/>
    </dgm:pt>
    <dgm:pt modelId="{611A17C5-0E1D-4D47-9AD9-B9D42969E38C}" type="pres">
      <dgm:prSet presAssocID="{88211AEC-7F5B-44A3-981B-A6CB58A56387}" presName="composite" presStyleCnt="0"/>
      <dgm:spPr/>
    </dgm:pt>
    <dgm:pt modelId="{B4C0CD5C-D2A8-49CF-9F02-E1127932D163}" type="pres">
      <dgm:prSet presAssocID="{88211AEC-7F5B-44A3-981B-A6CB58A56387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D19C0B41-3F34-4A09-94AF-742D878EFFF7}" type="pres">
      <dgm:prSet presAssocID="{88211AEC-7F5B-44A3-981B-A6CB58A56387}" presName="descendantText" presStyleLbl="alignAcc1" presStyleIdx="1" presStyleCnt="4">
        <dgm:presLayoutVars>
          <dgm:bulletEnabled val="1"/>
        </dgm:presLayoutVars>
      </dgm:prSet>
      <dgm:spPr/>
    </dgm:pt>
    <dgm:pt modelId="{E4C4C439-70FE-433E-8BAF-9CB3DBF10B2E}" type="pres">
      <dgm:prSet presAssocID="{FC84E0B0-D343-4295-8F51-F1D080151C3D}" presName="sp" presStyleCnt="0"/>
      <dgm:spPr/>
    </dgm:pt>
    <dgm:pt modelId="{2A6761C8-0A7B-42EB-AC29-2410A8F9F10C}" type="pres">
      <dgm:prSet presAssocID="{DF7B0ED2-D0A8-42E8-91A2-20C9C10874C7}" presName="composite" presStyleCnt="0"/>
      <dgm:spPr/>
    </dgm:pt>
    <dgm:pt modelId="{F2ABCEB9-8EA0-43AB-A33A-B36BFC371638}" type="pres">
      <dgm:prSet presAssocID="{DF7B0ED2-D0A8-42E8-91A2-20C9C10874C7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023E95DE-C1D6-4EC0-9201-EFAF1DC450D6}" type="pres">
      <dgm:prSet presAssocID="{DF7B0ED2-D0A8-42E8-91A2-20C9C10874C7}" presName="descendantText" presStyleLbl="alignAcc1" presStyleIdx="2" presStyleCnt="4">
        <dgm:presLayoutVars>
          <dgm:bulletEnabled val="1"/>
        </dgm:presLayoutVars>
      </dgm:prSet>
      <dgm:spPr/>
    </dgm:pt>
    <dgm:pt modelId="{A5CFE7F6-BD28-48CF-8B3A-1D1A9B80B095}" type="pres">
      <dgm:prSet presAssocID="{507E0956-D48A-41D4-91CD-5CD9D9426157}" presName="sp" presStyleCnt="0"/>
      <dgm:spPr/>
    </dgm:pt>
    <dgm:pt modelId="{6A103C90-957E-4C03-AB5A-061CB995B882}" type="pres">
      <dgm:prSet presAssocID="{4FBA0A0C-4C71-4E93-AE6C-DC9D8E7A95A9}" presName="composite" presStyleCnt="0"/>
      <dgm:spPr/>
    </dgm:pt>
    <dgm:pt modelId="{E5178118-CD14-46AB-9696-F149D2FCAF1B}" type="pres">
      <dgm:prSet presAssocID="{4FBA0A0C-4C71-4E93-AE6C-DC9D8E7A95A9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1E2890C8-8D05-415F-930A-4FC43663D3D3}" type="pres">
      <dgm:prSet presAssocID="{4FBA0A0C-4C71-4E93-AE6C-DC9D8E7A95A9}" presName="descendantText" presStyleLbl="alignAcc1" presStyleIdx="3" presStyleCnt="4" custLinFactNeighborX="6157" custLinFactNeighborY="2191">
        <dgm:presLayoutVars>
          <dgm:bulletEnabled val="1"/>
        </dgm:presLayoutVars>
      </dgm:prSet>
      <dgm:spPr/>
    </dgm:pt>
  </dgm:ptLst>
  <dgm:cxnLst>
    <dgm:cxn modelId="{BB3D1A09-7717-4767-AD79-700CECB48C46}" type="presOf" srcId="{DF7B0ED2-D0A8-42E8-91A2-20C9C10874C7}" destId="{F2ABCEB9-8EA0-43AB-A33A-B36BFC371638}" srcOrd="0" destOrd="0" presId="urn:microsoft.com/office/officeart/2005/8/layout/chevron2"/>
    <dgm:cxn modelId="{32976A30-B1B9-42AA-9870-2AAF8FFEF740}" type="presOf" srcId="{88211AEC-7F5B-44A3-981B-A6CB58A56387}" destId="{B4C0CD5C-D2A8-49CF-9F02-E1127932D163}" srcOrd="0" destOrd="0" presId="urn:microsoft.com/office/officeart/2005/8/layout/chevron2"/>
    <dgm:cxn modelId="{4D42CE60-9FDC-4324-B581-E3416539ED48}" type="presOf" srcId="{4FBA0A0C-4C71-4E93-AE6C-DC9D8E7A95A9}" destId="{E5178118-CD14-46AB-9696-F149D2FCAF1B}" srcOrd="0" destOrd="0" presId="urn:microsoft.com/office/officeart/2005/8/layout/chevron2"/>
    <dgm:cxn modelId="{F0B42247-1F29-4F24-B6FB-4C7F40D4E220}" srcId="{2828AC23-C751-4C14-B47E-79F1348BA7DA}" destId="{4FBA0A0C-4C71-4E93-AE6C-DC9D8E7A95A9}" srcOrd="3" destOrd="0" parTransId="{76E6CC04-CAF4-44C5-8985-7289E298C0A3}" sibTransId="{DA587DC1-0D81-4BAA-A143-6E9DD079B01B}"/>
    <dgm:cxn modelId="{3000546B-E20D-4322-8681-DF37699A7BD0}" srcId="{2828AC23-C751-4C14-B47E-79F1348BA7DA}" destId="{88211AEC-7F5B-44A3-981B-A6CB58A56387}" srcOrd="1" destOrd="0" parTransId="{527952E9-B346-4E7C-9DD9-F6EC60116D32}" sibTransId="{FC84E0B0-D343-4295-8F51-F1D080151C3D}"/>
    <dgm:cxn modelId="{5028E976-ED7A-47B6-8D95-18E900DD08B5}" type="presOf" srcId="{9CC87C3E-86F8-4EEA-ADD8-4334573F0086}" destId="{1E2890C8-8D05-415F-930A-4FC43663D3D3}" srcOrd="0" destOrd="0" presId="urn:microsoft.com/office/officeart/2005/8/layout/chevron2"/>
    <dgm:cxn modelId="{D182777A-C24F-4A11-BE7D-8F2541860BD1}" type="presOf" srcId="{2D8D3982-9825-4BD2-8F18-A7EFFAB13055}" destId="{C67FCAB8-9510-4C15-9F54-D0EB047BF04B}" srcOrd="0" destOrd="0" presId="urn:microsoft.com/office/officeart/2005/8/layout/chevron2"/>
    <dgm:cxn modelId="{22B02580-DBE4-43BD-8087-81CCE9871624}" srcId="{26556C30-2970-4A7B-AFC9-7C61C5503877}" destId="{2D8D3982-9825-4BD2-8F18-A7EFFAB13055}" srcOrd="0" destOrd="0" parTransId="{2D2AAB98-716C-4A77-B262-33498FE933D8}" sibTransId="{C023F2EB-FF97-4CB0-AF92-896484A33DC0}"/>
    <dgm:cxn modelId="{0B44FB88-9F84-42D6-B61E-8C4FEA8D2B75}" srcId="{4FBA0A0C-4C71-4E93-AE6C-DC9D8E7A95A9}" destId="{9CC87C3E-86F8-4EEA-ADD8-4334573F0086}" srcOrd="0" destOrd="0" parTransId="{C179A66F-FF8A-4AD3-9AFE-1C77D6CCAA8F}" sibTransId="{5D20B357-728B-4480-91A3-8A16EA33F14F}"/>
    <dgm:cxn modelId="{97579BAA-8487-4C74-8C87-76C076CF4A08}" srcId="{88211AEC-7F5B-44A3-981B-A6CB58A56387}" destId="{EE6AE46C-664E-40E2-99EE-3DD0FF67606D}" srcOrd="0" destOrd="0" parTransId="{7D42D33A-88ED-4BC5-BEAC-B8043E3AB80B}" sibTransId="{A3BCF69A-B3D1-4EF4-B053-2D826217E697}"/>
    <dgm:cxn modelId="{05929BB7-9F08-42D0-A047-A27497E3573C}" type="presOf" srcId="{26556C30-2970-4A7B-AFC9-7C61C5503877}" destId="{E10CC2E2-FD34-4364-AA2A-6CEE56BA3E24}" srcOrd="0" destOrd="0" presId="urn:microsoft.com/office/officeart/2005/8/layout/chevron2"/>
    <dgm:cxn modelId="{B74BE3BB-E1E0-4F0F-8AE3-E855BED39FF8}" type="presOf" srcId="{2828AC23-C751-4C14-B47E-79F1348BA7DA}" destId="{8FDF3977-2E2D-414D-915E-E13836332914}" srcOrd="0" destOrd="0" presId="urn:microsoft.com/office/officeart/2005/8/layout/chevron2"/>
    <dgm:cxn modelId="{484419BD-ADB2-468C-8F35-286556B065E9}" type="presOf" srcId="{9A3BDBE4-D432-4D29-947D-95796A97DC54}" destId="{023E95DE-C1D6-4EC0-9201-EFAF1DC450D6}" srcOrd="0" destOrd="0" presId="urn:microsoft.com/office/officeart/2005/8/layout/chevron2"/>
    <dgm:cxn modelId="{C51CF4C7-0E2E-4D26-ABCC-CEA942F15DEF}" srcId="{2828AC23-C751-4C14-B47E-79F1348BA7DA}" destId="{DF7B0ED2-D0A8-42E8-91A2-20C9C10874C7}" srcOrd="2" destOrd="0" parTransId="{27B6874A-0291-4ACA-A2D6-72FACB06F105}" sibTransId="{507E0956-D48A-41D4-91CD-5CD9D9426157}"/>
    <dgm:cxn modelId="{75D924C9-E258-4D20-AB79-EA43A9A1A2EF}" srcId="{2828AC23-C751-4C14-B47E-79F1348BA7DA}" destId="{26556C30-2970-4A7B-AFC9-7C61C5503877}" srcOrd="0" destOrd="0" parTransId="{400CD966-B7E8-4FFA-B178-E591A8E4F6D2}" sibTransId="{8D7B8543-BB3B-42E0-96D4-D1E6BB64BBC7}"/>
    <dgm:cxn modelId="{25F168DE-BE4C-4BBE-8180-F2407E538486}" srcId="{DF7B0ED2-D0A8-42E8-91A2-20C9C10874C7}" destId="{9A3BDBE4-D432-4D29-947D-95796A97DC54}" srcOrd="0" destOrd="0" parTransId="{D9EF5128-C0FB-45B1-985D-7FD668F18BA1}" sibTransId="{E55BE65F-7640-436A-8181-FFBBC51B7AE6}"/>
    <dgm:cxn modelId="{D26F8CF9-6C07-4575-BB14-3F9DBDE69359}" type="presOf" srcId="{EE6AE46C-664E-40E2-99EE-3DD0FF67606D}" destId="{D19C0B41-3F34-4A09-94AF-742D878EFFF7}" srcOrd="0" destOrd="0" presId="urn:microsoft.com/office/officeart/2005/8/layout/chevron2"/>
    <dgm:cxn modelId="{C488A4E9-C3A3-46F5-A517-63D6A3900662}" type="presParOf" srcId="{8FDF3977-2E2D-414D-915E-E13836332914}" destId="{5D303FD2-90DC-44D9-989A-853C7E345D9F}" srcOrd="0" destOrd="0" presId="urn:microsoft.com/office/officeart/2005/8/layout/chevron2"/>
    <dgm:cxn modelId="{34C2F109-9A3D-4CB8-A4F7-EAB2B2882ED7}" type="presParOf" srcId="{5D303FD2-90DC-44D9-989A-853C7E345D9F}" destId="{E10CC2E2-FD34-4364-AA2A-6CEE56BA3E24}" srcOrd="0" destOrd="0" presId="urn:microsoft.com/office/officeart/2005/8/layout/chevron2"/>
    <dgm:cxn modelId="{5E058129-E066-429C-B5F4-E7789D9F43F0}" type="presParOf" srcId="{5D303FD2-90DC-44D9-989A-853C7E345D9F}" destId="{C67FCAB8-9510-4C15-9F54-D0EB047BF04B}" srcOrd="1" destOrd="0" presId="urn:microsoft.com/office/officeart/2005/8/layout/chevron2"/>
    <dgm:cxn modelId="{F619CC2B-BE40-4CAD-B822-22B960EFC64C}" type="presParOf" srcId="{8FDF3977-2E2D-414D-915E-E13836332914}" destId="{1AE4EDCF-06F7-46F4-A2A6-9C083AA3FE47}" srcOrd="1" destOrd="0" presId="urn:microsoft.com/office/officeart/2005/8/layout/chevron2"/>
    <dgm:cxn modelId="{E0EC39C6-7A33-4331-B89A-55081ACE2BFC}" type="presParOf" srcId="{8FDF3977-2E2D-414D-915E-E13836332914}" destId="{611A17C5-0E1D-4D47-9AD9-B9D42969E38C}" srcOrd="2" destOrd="0" presId="urn:microsoft.com/office/officeart/2005/8/layout/chevron2"/>
    <dgm:cxn modelId="{6BE2924E-8593-40E2-B536-E1419F6CC078}" type="presParOf" srcId="{611A17C5-0E1D-4D47-9AD9-B9D42969E38C}" destId="{B4C0CD5C-D2A8-49CF-9F02-E1127932D163}" srcOrd="0" destOrd="0" presId="urn:microsoft.com/office/officeart/2005/8/layout/chevron2"/>
    <dgm:cxn modelId="{26C010D7-4ED3-4A2A-939C-CED9F50B0973}" type="presParOf" srcId="{611A17C5-0E1D-4D47-9AD9-B9D42969E38C}" destId="{D19C0B41-3F34-4A09-94AF-742D878EFFF7}" srcOrd="1" destOrd="0" presId="urn:microsoft.com/office/officeart/2005/8/layout/chevron2"/>
    <dgm:cxn modelId="{604B3787-E5A8-413F-979D-57BBC1C27650}" type="presParOf" srcId="{8FDF3977-2E2D-414D-915E-E13836332914}" destId="{E4C4C439-70FE-433E-8BAF-9CB3DBF10B2E}" srcOrd="3" destOrd="0" presId="urn:microsoft.com/office/officeart/2005/8/layout/chevron2"/>
    <dgm:cxn modelId="{AA845FC0-A283-44D8-B750-767A5B84A511}" type="presParOf" srcId="{8FDF3977-2E2D-414D-915E-E13836332914}" destId="{2A6761C8-0A7B-42EB-AC29-2410A8F9F10C}" srcOrd="4" destOrd="0" presId="urn:microsoft.com/office/officeart/2005/8/layout/chevron2"/>
    <dgm:cxn modelId="{EE87551A-44B1-4D13-933B-BDFBDBDB1690}" type="presParOf" srcId="{2A6761C8-0A7B-42EB-AC29-2410A8F9F10C}" destId="{F2ABCEB9-8EA0-43AB-A33A-B36BFC371638}" srcOrd="0" destOrd="0" presId="urn:microsoft.com/office/officeart/2005/8/layout/chevron2"/>
    <dgm:cxn modelId="{BA69048A-42D0-4CEC-B504-2CB4346B6429}" type="presParOf" srcId="{2A6761C8-0A7B-42EB-AC29-2410A8F9F10C}" destId="{023E95DE-C1D6-4EC0-9201-EFAF1DC450D6}" srcOrd="1" destOrd="0" presId="urn:microsoft.com/office/officeart/2005/8/layout/chevron2"/>
    <dgm:cxn modelId="{7BA7DE10-F53B-42C6-AF17-8A4DB90C6CCF}" type="presParOf" srcId="{8FDF3977-2E2D-414D-915E-E13836332914}" destId="{A5CFE7F6-BD28-48CF-8B3A-1D1A9B80B095}" srcOrd="5" destOrd="0" presId="urn:microsoft.com/office/officeart/2005/8/layout/chevron2"/>
    <dgm:cxn modelId="{461F9BEA-6AE4-4961-B6AD-AF788EC2E76F}" type="presParOf" srcId="{8FDF3977-2E2D-414D-915E-E13836332914}" destId="{6A103C90-957E-4C03-AB5A-061CB995B882}" srcOrd="6" destOrd="0" presId="urn:microsoft.com/office/officeart/2005/8/layout/chevron2"/>
    <dgm:cxn modelId="{62EA8859-FA9A-4683-9F9A-3E40C6269A6C}" type="presParOf" srcId="{6A103C90-957E-4C03-AB5A-061CB995B882}" destId="{E5178118-CD14-46AB-9696-F149D2FCAF1B}" srcOrd="0" destOrd="0" presId="urn:microsoft.com/office/officeart/2005/8/layout/chevron2"/>
    <dgm:cxn modelId="{95CD46E6-BDD0-4EBD-9A97-B90A12137EC9}" type="presParOf" srcId="{6A103C90-957E-4C03-AB5A-061CB995B882}" destId="{1E2890C8-8D05-415F-930A-4FC43663D3D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BB988-1EFB-42EE-8208-5260113B2BA4}">
      <dsp:nvSpPr>
        <dsp:cNvPr id="0" name=""/>
        <dsp:cNvSpPr/>
      </dsp:nvSpPr>
      <dsp:spPr>
        <a:xfrm>
          <a:off x="573312" y="2585834"/>
          <a:ext cx="637108" cy="1798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8554" y="0"/>
              </a:lnTo>
              <a:lnTo>
                <a:pt x="318554" y="1798750"/>
              </a:lnTo>
              <a:lnTo>
                <a:pt x="637108" y="1798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600" kern="1200"/>
        </a:p>
      </dsp:txBody>
      <dsp:txXfrm>
        <a:off x="844160" y="3437503"/>
        <a:ext cx="95412" cy="95412"/>
      </dsp:txXfrm>
    </dsp:sp>
    <dsp:sp modelId="{5FC9A4C7-6DFE-4B34-A25A-66ED6376CD29}">
      <dsp:nvSpPr>
        <dsp:cNvPr id="0" name=""/>
        <dsp:cNvSpPr/>
      </dsp:nvSpPr>
      <dsp:spPr>
        <a:xfrm>
          <a:off x="573312" y="2540114"/>
          <a:ext cx="6371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8554" y="45720"/>
              </a:lnTo>
              <a:lnTo>
                <a:pt x="318554" y="89090"/>
              </a:lnTo>
              <a:lnTo>
                <a:pt x="637108" y="890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875901" y="2569869"/>
        <a:ext cx="31929" cy="31929"/>
      </dsp:txXfrm>
    </dsp:sp>
    <dsp:sp modelId="{0F1FBE84-4DF4-438B-8876-B6D555739063}">
      <dsp:nvSpPr>
        <dsp:cNvPr id="0" name=""/>
        <dsp:cNvSpPr/>
      </dsp:nvSpPr>
      <dsp:spPr>
        <a:xfrm>
          <a:off x="573312" y="828144"/>
          <a:ext cx="634726" cy="1757689"/>
        </a:xfrm>
        <a:custGeom>
          <a:avLst/>
          <a:gdLst/>
          <a:ahLst/>
          <a:cxnLst/>
          <a:rect l="0" t="0" r="0" b="0"/>
          <a:pathLst>
            <a:path>
              <a:moveTo>
                <a:pt x="0" y="1757689"/>
              </a:moveTo>
              <a:lnTo>
                <a:pt x="317363" y="1757689"/>
              </a:lnTo>
              <a:lnTo>
                <a:pt x="317363" y="0"/>
              </a:lnTo>
              <a:lnTo>
                <a:pt x="63472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600" kern="1200"/>
        </a:p>
      </dsp:txBody>
      <dsp:txXfrm>
        <a:off x="843955" y="1660270"/>
        <a:ext cx="93439" cy="93439"/>
      </dsp:txXfrm>
    </dsp:sp>
    <dsp:sp modelId="{08ED1ADF-23DA-4588-A1D6-00D5CCC3EACC}">
      <dsp:nvSpPr>
        <dsp:cNvPr id="0" name=""/>
        <dsp:cNvSpPr/>
      </dsp:nvSpPr>
      <dsp:spPr>
        <a:xfrm rot="16200000">
          <a:off x="-2266002" y="2299526"/>
          <a:ext cx="5106013" cy="5726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/>
            <a:t>Odbiorcy</a:t>
          </a:r>
          <a:r>
            <a:rPr lang="pl-PL" sz="2000" b="1" kern="1200"/>
            <a:t> </a:t>
          </a:r>
          <a:r>
            <a:rPr lang="pl-PL" sz="2400" b="1" kern="1200"/>
            <a:t>usług</a:t>
          </a:r>
          <a:endParaRPr lang="pl-PL" sz="2400" b="1" kern="1200" dirty="0"/>
        </a:p>
      </dsp:txBody>
      <dsp:txXfrm>
        <a:off x="-2266002" y="2299526"/>
        <a:ext cx="5106013" cy="572616"/>
      </dsp:txXfrm>
    </dsp:sp>
    <dsp:sp modelId="{F739E12D-7BA0-4351-AD0A-BEC84473F08A}">
      <dsp:nvSpPr>
        <dsp:cNvPr id="0" name=""/>
        <dsp:cNvSpPr/>
      </dsp:nvSpPr>
      <dsp:spPr>
        <a:xfrm>
          <a:off x="1208039" y="252132"/>
          <a:ext cx="3182067" cy="11520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/>
            <a:t>Osoby bezrobotne i poszukujące pracy</a:t>
          </a:r>
          <a:endParaRPr lang="pl-PL" sz="2000" b="1" kern="1200" dirty="0"/>
        </a:p>
      </dsp:txBody>
      <dsp:txXfrm>
        <a:off x="1208039" y="252132"/>
        <a:ext cx="3182067" cy="1152024"/>
      </dsp:txXfrm>
    </dsp:sp>
    <dsp:sp modelId="{1F3A1725-F0D3-4241-B4BE-759D8EF230C2}">
      <dsp:nvSpPr>
        <dsp:cNvPr id="0" name=""/>
        <dsp:cNvSpPr/>
      </dsp:nvSpPr>
      <dsp:spPr>
        <a:xfrm>
          <a:off x="1210420" y="2095063"/>
          <a:ext cx="3182067" cy="10682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/>
            <a:t>Pracodawcy, przedsiębiorcy</a:t>
          </a:r>
          <a:endParaRPr lang="pl-PL" sz="2000" b="1" kern="1200" dirty="0"/>
        </a:p>
      </dsp:txBody>
      <dsp:txXfrm>
        <a:off x="1210420" y="2095063"/>
        <a:ext cx="3182067" cy="1068282"/>
      </dsp:txXfrm>
    </dsp:sp>
    <dsp:sp modelId="{14015590-0F98-403F-9ADA-C2D851AB5E12}">
      <dsp:nvSpPr>
        <dsp:cNvPr id="0" name=""/>
        <dsp:cNvSpPr/>
      </dsp:nvSpPr>
      <dsp:spPr>
        <a:xfrm>
          <a:off x="1210420" y="3909220"/>
          <a:ext cx="3182067" cy="9507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/>
            <a:t>Inne podmioty, partnerzy rynku pracy</a:t>
          </a:r>
          <a:endParaRPr lang="pl-PL" sz="2000" b="1" kern="1200" dirty="0"/>
        </a:p>
      </dsp:txBody>
      <dsp:txXfrm>
        <a:off x="1210420" y="3909220"/>
        <a:ext cx="3182067" cy="9507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21AEB-8CAC-4D27-9681-1B06B2C75605}">
      <dsp:nvSpPr>
        <dsp:cNvPr id="0" name=""/>
        <dsp:cNvSpPr/>
      </dsp:nvSpPr>
      <dsp:spPr>
        <a:xfrm>
          <a:off x="0" y="1788739"/>
          <a:ext cx="7643192" cy="58710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Prace interwencyjne</a:t>
          </a:r>
        </a:p>
      </dsp:txBody>
      <dsp:txXfrm>
        <a:off x="0" y="1788739"/>
        <a:ext cx="7643192" cy="317036"/>
      </dsp:txXfrm>
    </dsp:sp>
    <dsp:sp modelId="{3896AC5D-CB43-4698-AB52-A62269B70B92}">
      <dsp:nvSpPr>
        <dsp:cNvPr id="0" name=""/>
        <dsp:cNvSpPr/>
      </dsp:nvSpPr>
      <dsp:spPr>
        <a:xfrm>
          <a:off x="3732" y="2094033"/>
          <a:ext cx="2545242" cy="27006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65 umów</a:t>
          </a:r>
        </a:p>
      </dsp:txBody>
      <dsp:txXfrm>
        <a:off x="3732" y="2094033"/>
        <a:ext cx="2545242" cy="270067"/>
      </dsp:txXfrm>
    </dsp:sp>
    <dsp:sp modelId="{10FA85B3-F286-4E11-A16C-76C9F9A89CB6}">
      <dsp:nvSpPr>
        <dsp:cNvPr id="0" name=""/>
        <dsp:cNvSpPr/>
      </dsp:nvSpPr>
      <dsp:spPr>
        <a:xfrm>
          <a:off x="2548974" y="2094033"/>
          <a:ext cx="2545242" cy="270067"/>
        </a:xfrm>
        <a:prstGeom prst="rect">
          <a:avLst/>
        </a:prstGeom>
        <a:solidFill>
          <a:schemeClr val="accent5">
            <a:tint val="40000"/>
            <a:alpha val="90000"/>
            <a:hueOff val="-1342560"/>
            <a:satOff val="6032"/>
            <a:lumOff val="41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65 osób</a:t>
          </a:r>
        </a:p>
      </dsp:txBody>
      <dsp:txXfrm>
        <a:off x="2548974" y="2094033"/>
        <a:ext cx="2545242" cy="270067"/>
      </dsp:txXfrm>
    </dsp:sp>
    <dsp:sp modelId="{3465EF88-6BB7-4B38-98E3-BDFC56222D62}">
      <dsp:nvSpPr>
        <dsp:cNvPr id="0" name=""/>
        <dsp:cNvSpPr/>
      </dsp:nvSpPr>
      <dsp:spPr>
        <a:xfrm>
          <a:off x="5094217" y="2094033"/>
          <a:ext cx="2545242" cy="270067"/>
        </a:xfrm>
        <a:prstGeom prst="rect">
          <a:avLst/>
        </a:prstGeom>
        <a:solidFill>
          <a:schemeClr val="accent5">
            <a:tint val="40000"/>
            <a:alpha val="90000"/>
            <a:hueOff val="-2685120"/>
            <a:satOff val="12063"/>
            <a:lumOff val="82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561 605 zł</a:t>
          </a:r>
        </a:p>
      </dsp:txBody>
      <dsp:txXfrm>
        <a:off x="5094217" y="2094033"/>
        <a:ext cx="2545242" cy="270067"/>
      </dsp:txXfrm>
    </dsp:sp>
    <dsp:sp modelId="{826AF2D9-627F-4AFA-AABB-02B19E078CED}">
      <dsp:nvSpPr>
        <dsp:cNvPr id="0" name=""/>
        <dsp:cNvSpPr/>
      </dsp:nvSpPr>
      <dsp:spPr>
        <a:xfrm rot="10800000">
          <a:off x="0" y="894579"/>
          <a:ext cx="7643192" cy="902966"/>
        </a:xfrm>
        <a:prstGeom prst="upArrowCallou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tx1"/>
              </a:solidFill>
            </a:rPr>
            <a:t>Krajowy Fundusz Szkoleniowy</a:t>
          </a:r>
        </a:p>
      </dsp:txBody>
      <dsp:txXfrm rot="-10800000">
        <a:off x="0" y="894579"/>
        <a:ext cx="7643192" cy="316941"/>
      </dsp:txXfrm>
    </dsp:sp>
    <dsp:sp modelId="{0E7CAAFC-9A3D-4D8B-9BD9-5E50876A08EE}">
      <dsp:nvSpPr>
        <dsp:cNvPr id="0" name=""/>
        <dsp:cNvSpPr/>
      </dsp:nvSpPr>
      <dsp:spPr>
        <a:xfrm>
          <a:off x="3732" y="1211521"/>
          <a:ext cx="2545242" cy="269986"/>
        </a:xfrm>
        <a:prstGeom prst="rect">
          <a:avLst/>
        </a:prstGeom>
        <a:solidFill>
          <a:schemeClr val="accent5">
            <a:tint val="40000"/>
            <a:alpha val="90000"/>
            <a:hueOff val="-4027680"/>
            <a:satOff val="18095"/>
            <a:lumOff val="124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137 umów</a:t>
          </a:r>
        </a:p>
      </dsp:txBody>
      <dsp:txXfrm>
        <a:off x="3732" y="1211521"/>
        <a:ext cx="2545242" cy="269986"/>
      </dsp:txXfrm>
    </dsp:sp>
    <dsp:sp modelId="{AC23D92D-89D1-4ED3-88AC-4961D3F1922F}">
      <dsp:nvSpPr>
        <dsp:cNvPr id="0" name=""/>
        <dsp:cNvSpPr/>
      </dsp:nvSpPr>
      <dsp:spPr>
        <a:xfrm>
          <a:off x="2548974" y="1211521"/>
          <a:ext cx="2545242" cy="269986"/>
        </a:xfrm>
        <a:prstGeom prst="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2 828 osób</a:t>
          </a:r>
        </a:p>
      </dsp:txBody>
      <dsp:txXfrm>
        <a:off x="2548974" y="1211521"/>
        <a:ext cx="2545242" cy="269986"/>
      </dsp:txXfrm>
    </dsp:sp>
    <dsp:sp modelId="{6B438D3F-89A5-4303-9C57-DF28E24BD6CB}">
      <dsp:nvSpPr>
        <dsp:cNvPr id="0" name=""/>
        <dsp:cNvSpPr/>
      </dsp:nvSpPr>
      <dsp:spPr>
        <a:xfrm>
          <a:off x="5097653" y="1214639"/>
          <a:ext cx="2545242" cy="269986"/>
        </a:xfrm>
        <a:prstGeom prst="rect">
          <a:avLst/>
        </a:prstGeom>
        <a:solidFill>
          <a:schemeClr val="accent5">
            <a:tint val="40000"/>
            <a:alpha val="90000"/>
            <a:hueOff val="-6712801"/>
            <a:satOff val="30158"/>
            <a:lumOff val="2073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4 921 850 zł </a:t>
          </a:r>
        </a:p>
      </dsp:txBody>
      <dsp:txXfrm>
        <a:off x="5097653" y="1214639"/>
        <a:ext cx="2545242" cy="269986"/>
      </dsp:txXfrm>
    </dsp:sp>
    <dsp:sp modelId="{AAFD2207-8A7B-4284-833D-3D066CBCED85}">
      <dsp:nvSpPr>
        <dsp:cNvPr id="0" name=""/>
        <dsp:cNvSpPr/>
      </dsp:nvSpPr>
      <dsp:spPr>
        <a:xfrm rot="10800000">
          <a:off x="0" y="420"/>
          <a:ext cx="7643192" cy="902966"/>
        </a:xfrm>
        <a:prstGeom prst="upArrowCallou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Staże                             środki zaangażowane</a:t>
          </a:r>
        </a:p>
      </dsp:txBody>
      <dsp:txXfrm rot="-10800000">
        <a:off x="0" y="420"/>
        <a:ext cx="7643192" cy="316941"/>
      </dsp:txXfrm>
    </dsp:sp>
    <dsp:sp modelId="{BAD17CDB-7924-448B-9770-C8659B4EC8F2}">
      <dsp:nvSpPr>
        <dsp:cNvPr id="0" name=""/>
        <dsp:cNvSpPr/>
      </dsp:nvSpPr>
      <dsp:spPr>
        <a:xfrm>
          <a:off x="3732" y="317361"/>
          <a:ext cx="2545242" cy="269986"/>
        </a:xfrm>
        <a:prstGeom prst="rect">
          <a:avLst/>
        </a:prstGeom>
        <a:solidFill>
          <a:schemeClr val="accent5">
            <a:tint val="40000"/>
            <a:alpha val="90000"/>
            <a:hueOff val="-8055361"/>
            <a:satOff val="36190"/>
            <a:lumOff val="248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/>
            <a:t>188 umów</a:t>
          </a:r>
          <a:endParaRPr lang="pl-PL" sz="1800" b="1" kern="1200" dirty="0"/>
        </a:p>
      </dsp:txBody>
      <dsp:txXfrm>
        <a:off x="3732" y="317361"/>
        <a:ext cx="2545242" cy="269986"/>
      </dsp:txXfrm>
    </dsp:sp>
    <dsp:sp modelId="{B2785300-74CB-44E6-A65D-B422FDA20C7B}">
      <dsp:nvSpPr>
        <dsp:cNvPr id="0" name=""/>
        <dsp:cNvSpPr/>
      </dsp:nvSpPr>
      <dsp:spPr>
        <a:xfrm>
          <a:off x="2548974" y="317361"/>
          <a:ext cx="2545242" cy="269986"/>
        </a:xfrm>
        <a:prstGeom prst="rect">
          <a:avLst/>
        </a:prstGeom>
        <a:solidFill>
          <a:schemeClr val="accent5">
            <a:tint val="40000"/>
            <a:alpha val="90000"/>
            <a:hueOff val="-9397921"/>
            <a:satOff val="42221"/>
            <a:lumOff val="290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310 osób</a:t>
          </a:r>
        </a:p>
      </dsp:txBody>
      <dsp:txXfrm>
        <a:off x="2548974" y="317361"/>
        <a:ext cx="2545242" cy="269986"/>
      </dsp:txXfrm>
    </dsp:sp>
    <dsp:sp modelId="{E0DD3401-D492-45F9-94AD-A590F9E294E8}">
      <dsp:nvSpPr>
        <dsp:cNvPr id="0" name=""/>
        <dsp:cNvSpPr/>
      </dsp:nvSpPr>
      <dsp:spPr>
        <a:xfrm>
          <a:off x="5094217" y="317361"/>
          <a:ext cx="2545242" cy="269986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2 377 430 zł </a:t>
          </a:r>
        </a:p>
      </dsp:txBody>
      <dsp:txXfrm>
        <a:off x="5094217" y="317361"/>
        <a:ext cx="2545242" cy="2699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5F726-C700-42E0-9414-7671B0836A42}">
      <dsp:nvSpPr>
        <dsp:cNvPr id="0" name=""/>
        <dsp:cNvSpPr/>
      </dsp:nvSpPr>
      <dsp:spPr>
        <a:xfrm>
          <a:off x="835170" y="249"/>
          <a:ext cx="2780263" cy="86359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 dirty="0"/>
            <a:t>Dofinansowanie do podjęcia działalności gospodarczej</a:t>
          </a:r>
        </a:p>
      </dsp:txBody>
      <dsp:txXfrm>
        <a:off x="1266968" y="249"/>
        <a:ext cx="1916667" cy="863596"/>
      </dsp:txXfrm>
    </dsp:sp>
    <dsp:sp modelId="{963C20DD-F70E-4275-ACD0-3581BFB0D7A4}">
      <dsp:nvSpPr>
        <dsp:cNvPr id="0" name=""/>
        <dsp:cNvSpPr/>
      </dsp:nvSpPr>
      <dsp:spPr>
        <a:xfrm>
          <a:off x="3334764" y="73655"/>
          <a:ext cx="2569890" cy="716785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347 umów</a:t>
          </a:r>
        </a:p>
      </dsp:txBody>
      <dsp:txXfrm>
        <a:off x="3693157" y="73655"/>
        <a:ext cx="1853105" cy="716785"/>
      </dsp:txXfrm>
    </dsp:sp>
    <dsp:sp modelId="{A0841996-6ED5-4E75-9DA7-724A8F891FEF}">
      <dsp:nvSpPr>
        <dsp:cNvPr id="0" name=""/>
        <dsp:cNvSpPr/>
      </dsp:nvSpPr>
      <dsp:spPr>
        <a:xfrm>
          <a:off x="5653780" y="73655"/>
          <a:ext cx="2656065" cy="716785"/>
        </a:xfrm>
        <a:prstGeom prst="chevron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10 138 545 zł</a:t>
          </a:r>
        </a:p>
      </dsp:txBody>
      <dsp:txXfrm>
        <a:off x="6012173" y="73655"/>
        <a:ext cx="1939280" cy="7167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96234-2D34-47FC-8F9D-E5874B17E533}">
      <dsp:nvSpPr>
        <dsp:cNvPr id="0" name=""/>
        <dsp:cNvSpPr/>
      </dsp:nvSpPr>
      <dsp:spPr>
        <a:xfrm>
          <a:off x="-3085154" y="-474972"/>
          <a:ext cx="3680018" cy="3680018"/>
        </a:xfrm>
        <a:prstGeom prst="blockArc">
          <a:avLst>
            <a:gd name="adj1" fmla="val 18900000"/>
            <a:gd name="adj2" fmla="val 2700000"/>
            <a:gd name="adj3" fmla="val 587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EEE48-D00F-4D76-B92E-5592D9FD529B}">
      <dsp:nvSpPr>
        <dsp:cNvPr id="0" name=""/>
        <dsp:cNvSpPr/>
      </dsp:nvSpPr>
      <dsp:spPr>
        <a:xfrm>
          <a:off x="312054" y="209888"/>
          <a:ext cx="5630490" cy="4199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371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bg1"/>
              </a:solidFill>
            </a:rPr>
            <a:t>Bon na zasiedlenie: 88%</a:t>
          </a:r>
        </a:p>
      </dsp:txBody>
      <dsp:txXfrm>
        <a:off x="312054" y="209888"/>
        <a:ext cx="5630490" cy="419994"/>
      </dsp:txXfrm>
    </dsp:sp>
    <dsp:sp modelId="{52898164-5DEF-4F84-B9B3-13023B77E38A}">
      <dsp:nvSpPr>
        <dsp:cNvPr id="0" name=""/>
        <dsp:cNvSpPr/>
      </dsp:nvSpPr>
      <dsp:spPr>
        <a:xfrm>
          <a:off x="49558" y="157388"/>
          <a:ext cx="524993" cy="5249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3ADF7B-01AA-499B-B0F3-D50CB310A36B}">
      <dsp:nvSpPr>
        <dsp:cNvPr id="0" name=""/>
        <dsp:cNvSpPr/>
      </dsp:nvSpPr>
      <dsp:spPr>
        <a:xfrm>
          <a:off x="552847" y="839988"/>
          <a:ext cx="5389698" cy="419994"/>
        </a:xfrm>
        <a:prstGeom prst="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371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>
              <a:solidFill>
                <a:schemeClr val="bg1"/>
              </a:solidFill>
            </a:rPr>
            <a:t>Staże: 62%</a:t>
          </a:r>
          <a:endParaRPr lang="pl-PL" sz="2200" kern="1200" dirty="0">
            <a:solidFill>
              <a:schemeClr val="bg1"/>
            </a:solidFill>
          </a:endParaRPr>
        </a:p>
      </dsp:txBody>
      <dsp:txXfrm>
        <a:off x="552847" y="839988"/>
        <a:ext cx="5389698" cy="419994"/>
      </dsp:txXfrm>
    </dsp:sp>
    <dsp:sp modelId="{66712CFE-774B-472A-BF3F-F111EFF5AE6B}">
      <dsp:nvSpPr>
        <dsp:cNvPr id="0" name=""/>
        <dsp:cNvSpPr/>
      </dsp:nvSpPr>
      <dsp:spPr>
        <a:xfrm>
          <a:off x="290350" y="787489"/>
          <a:ext cx="524993" cy="5249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F0AF6A-BF2D-4E0D-B2D9-2CE7A8667815}">
      <dsp:nvSpPr>
        <dsp:cNvPr id="0" name=""/>
        <dsp:cNvSpPr/>
      </dsp:nvSpPr>
      <dsp:spPr>
        <a:xfrm>
          <a:off x="552847" y="1470089"/>
          <a:ext cx="5389698" cy="419994"/>
        </a:xfrm>
        <a:prstGeom prst="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371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>
              <a:solidFill>
                <a:schemeClr val="bg1"/>
              </a:solidFill>
            </a:rPr>
            <a:t>Dofinansowanie miejsc pracy: 90%</a:t>
          </a:r>
          <a:endParaRPr lang="pl-PL" sz="2200" kern="1200" dirty="0">
            <a:solidFill>
              <a:schemeClr val="bg1"/>
            </a:solidFill>
          </a:endParaRPr>
        </a:p>
      </dsp:txBody>
      <dsp:txXfrm>
        <a:off x="552847" y="1470089"/>
        <a:ext cx="5389698" cy="419994"/>
      </dsp:txXfrm>
    </dsp:sp>
    <dsp:sp modelId="{CAA542A3-3E43-4B78-B2D1-8226E5942FCD}">
      <dsp:nvSpPr>
        <dsp:cNvPr id="0" name=""/>
        <dsp:cNvSpPr/>
      </dsp:nvSpPr>
      <dsp:spPr>
        <a:xfrm>
          <a:off x="290350" y="1417590"/>
          <a:ext cx="524993" cy="5249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E8C45B-CDC9-4D91-AF31-95AC64E5DD85}">
      <dsp:nvSpPr>
        <dsp:cNvPr id="0" name=""/>
        <dsp:cNvSpPr/>
      </dsp:nvSpPr>
      <dsp:spPr>
        <a:xfrm>
          <a:off x="312054" y="2100190"/>
          <a:ext cx="5630490" cy="419994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371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>
              <a:solidFill>
                <a:schemeClr val="bg1"/>
              </a:solidFill>
            </a:rPr>
            <a:t>Środki na działalność gospodarczą: 98%</a:t>
          </a:r>
          <a:endParaRPr lang="pl-PL" sz="2200" kern="1200" dirty="0">
            <a:solidFill>
              <a:schemeClr val="bg1"/>
            </a:solidFill>
          </a:endParaRPr>
        </a:p>
      </dsp:txBody>
      <dsp:txXfrm>
        <a:off x="312054" y="2100190"/>
        <a:ext cx="5630490" cy="419994"/>
      </dsp:txXfrm>
    </dsp:sp>
    <dsp:sp modelId="{79D07CBC-3C1E-4595-B531-F0F2D1B1F48F}">
      <dsp:nvSpPr>
        <dsp:cNvPr id="0" name=""/>
        <dsp:cNvSpPr/>
      </dsp:nvSpPr>
      <dsp:spPr>
        <a:xfrm>
          <a:off x="49558" y="2047691"/>
          <a:ext cx="524993" cy="5249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CC2E2-FD34-4364-AA2A-6CEE56BA3E24}">
      <dsp:nvSpPr>
        <dsp:cNvPr id="0" name=""/>
        <dsp:cNvSpPr/>
      </dsp:nvSpPr>
      <dsp:spPr>
        <a:xfrm rot="5400000">
          <a:off x="-169068" y="169670"/>
          <a:ext cx="1127124" cy="78898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100" b="1" kern="1200"/>
        </a:p>
      </dsp:txBody>
      <dsp:txXfrm rot="-5400000">
        <a:off x="1" y="395096"/>
        <a:ext cx="788987" cy="338137"/>
      </dsp:txXfrm>
    </dsp:sp>
    <dsp:sp modelId="{C67FCAB8-9510-4C15-9F54-D0EB047BF04B}">
      <dsp:nvSpPr>
        <dsp:cNvPr id="0" name=""/>
        <dsp:cNvSpPr/>
      </dsp:nvSpPr>
      <dsp:spPr>
        <a:xfrm rot="5400000">
          <a:off x="3952360" y="-3162771"/>
          <a:ext cx="732631" cy="70593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b="1" kern="1200" dirty="0"/>
            <a:t>oświadczenia o powierzeniu wykonywania pracy</a:t>
          </a:r>
        </a:p>
      </dsp:txBody>
      <dsp:txXfrm rot="-5400000">
        <a:off x="788987" y="36366"/>
        <a:ext cx="7023613" cy="661103"/>
      </dsp:txXfrm>
    </dsp:sp>
    <dsp:sp modelId="{B4C0CD5C-D2A8-49CF-9F02-E1127932D163}">
      <dsp:nvSpPr>
        <dsp:cNvPr id="0" name=""/>
        <dsp:cNvSpPr/>
      </dsp:nvSpPr>
      <dsp:spPr>
        <a:xfrm rot="5400000">
          <a:off x="-169068" y="1148227"/>
          <a:ext cx="1127124" cy="78898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100" b="1" kern="1200"/>
        </a:p>
      </dsp:txBody>
      <dsp:txXfrm rot="-5400000">
        <a:off x="1" y="1373653"/>
        <a:ext cx="788987" cy="338137"/>
      </dsp:txXfrm>
    </dsp:sp>
    <dsp:sp modelId="{D19C0B41-3F34-4A09-94AF-742D878EFFF7}">
      <dsp:nvSpPr>
        <dsp:cNvPr id="0" name=""/>
        <dsp:cNvSpPr/>
      </dsp:nvSpPr>
      <dsp:spPr>
        <a:xfrm rot="5400000">
          <a:off x="3952360" y="-2184214"/>
          <a:ext cx="732631" cy="70593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b="1" kern="1200" dirty="0"/>
            <a:t>zezwolenia na pracę sezonową</a:t>
          </a:r>
        </a:p>
      </dsp:txBody>
      <dsp:txXfrm rot="-5400000">
        <a:off x="788987" y="1014923"/>
        <a:ext cx="7023613" cy="661103"/>
      </dsp:txXfrm>
    </dsp:sp>
    <dsp:sp modelId="{F2ABCEB9-8EA0-43AB-A33A-B36BFC371638}">
      <dsp:nvSpPr>
        <dsp:cNvPr id="0" name=""/>
        <dsp:cNvSpPr/>
      </dsp:nvSpPr>
      <dsp:spPr>
        <a:xfrm rot="5400000">
          <a:off x="-169068" y="2126784"/>
          <a:ext cx="1127124" cy="788987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100" b="1" kern="1200" dirty="0"/>
        </a:p>
      </dsp:txBody>
      <dsp:txXfrm rot="-5400000">
        <a:off x="1" y="2352210"/>
        <a:ext cx="788987" cy="338137"/>
      </dsp:txXfrm>
    </dsp:sp>
    <dsp:sp modelId="{023E95DE-C1D6-4EC0-9201-EFAF1DC450D6}">
      <dsp:nvSpPr>
        <dsp:cNvPr id="0" name=""/>
        <dsp:cNvSpPr/>
      </dsp:nvSpPr>
      <dsp:spPr>
        <a:xfrm rot="5400000">
          <a:off x="3952360" y="-1205656"/>
          <a:ext cx="732631" cy="70593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b="1" kern="1200" dirty="0"/>
            <a:t>opiniowanie zezwoleń na pracę wydawanych przez Wojewodę</a:t>
          </a:r>
        </a:p>
      </dsp:txBody>
      <dsp:txXfrm rot="-5400000">
        <a:off x="788987" y="1993481"/>
        <a:ext cx="7023613" cy="661103"/>
      </dsp:txXfrm>
    </dsp:sp>
    <dsp:sp modelId="{E5178118-CD14-46AB-9696-F149D2FCAF1B}">
      <dsp:nvSpPr>
        <dsp:cNvPr id="0" name=""/>
        <dsp:cNvSpPr/>
      </dsp:nvSpPr>
      <dsp:spPr>
        <a:xfrm rot="5400000">
          <a:off x="-169068" y="3105342"/>
          <a:ext cx="1127124" cy="78898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200" kern="1200"/>
        </a:p>
      </dsp:txBody>
      <dsp:txXfrm rot="-5400000">
        <a:off x="1" y="3330768"/>
        <a:ext cx="788987" cy="338137"/>
      </dsp:txXfrm>
    </dsp:sp>
    <dsp:sp modelId="{1E2890C8-8D05-415F-930A-4FC43663D3D3}">
      <dsp:nvSpPr>
        <dsp:cNvPr id="0" name=""/>
        <dsp:cNvSpPr/>
      </dsp:nvSpPr>
      <dsp:spPr>
        <a:xfrm rot="5400000">
          <a:off x="3952360" y="-211047"/>
          <a:ext cx="732631" cy="70593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b="1" kern="1200" dirty="0"/>
            <a:t>powiadomienia o powierzeniu pracy ob. Ukrainy</a:t>
          </a:r>
        </a:p>
      </dsp:txBody>
      <dsp:txXfrm rot="-5400000">
        <a:off x="788987" y="2988090"/>
        <a:ext cx="7023613" cy="661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0.11139</cdr:x>
      <cdr:y>0.07879</cdr:y>
    </cdr:from>
    <cdr:to>
      <cdr:x>0.44438</cdr:x>
      <cdr:y>0.14856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id="{66CC4F20-393C-47AA-9C15-23B40892B7C9}"/>
            </a:ext>
          </a:extLst>
        </cdr:cNvPr>
        <cdr:cNvSpPr txBox="1"/>
      </cdr:nvSpPr>
      <cdr:spPr>
        <a:xfrm xmlns:a="http://schemas.openxmlformats.org/drawingml/2006/main">
          <a:off x="839439" y="243956"/>
          <a:ext cx="2509473" cy="216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200" b="1" dirty="0"/>
            <a:t>Środki zaangażowane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D660D-AE1E-4990-AC53-20CE86153F11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E09BD-4659-48A3-B8E9-6CEDE87B77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6223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CF055AE7-9363-4052-838C-CE20E2D9CE1F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ABF8C0F8-8A3C-4ECF-A103-435B7C3351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353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ED271-22C7-4420-9041-92AF926FA4C9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0305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F8C0F8-8A3C-4ECF-A103-435B7C3351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7543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ED271-22C7-4420-9041-92AF926FA4C9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948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8C0F8-8A3C-4ECF-A103-435B7C33519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9167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8C0F8-8A3C-4ECF-A103-435B7C335192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9610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ED271-22C7-4420-9041-92AF926FA4C9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7985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ED271-22C7-4420-9041-92AF926FA4C9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7383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ED271-22C7-4420-9041-92AF926FA4C9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3026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8C0F8-8A3C-4ECF-A103-435B7C335192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8801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ED271-22C7-4420-9041-92AF926FA4C9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2103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F8C0F8-8A3C-4ECF-A103-435B7C3351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604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94B3-9982-4DD7-A20E-F63A6EC26C42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362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94B3-9982-4DD7-A20E-F63A6EC26C42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42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94B3-9982-4DD7-A20E-F63A6EC26C42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6691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512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451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426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130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183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169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924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50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94B3-9982-4DD7-A20E-F63A6EC26C42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8824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5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7882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045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9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94B3-9982-4DD7-A20E-F63A6EC26C42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127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94B3-9982-4DD7-A20E-F63A6EC26C42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382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94B3-9982-4DD7-A20E-F63A6EC26C42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0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94B3-9982-4DD7-A20E-F63A6EC26C42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389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94B3-9982-4DD7-A20E-F63A6EC26C42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799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94B3-9982-4DD7-A20E-F63A6EC26C42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131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94B3-9982-4DD7-A20E-F63A6EC26C42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06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194B3-9982-4DD7-A20E-F63A6EC26C42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7307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81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7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2924944"/>
            <a:ext cx="7776864" cy="2760712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Aktualna sytuacja na rynku pracy Poznania </a:t>
            </a:r>
          </a:p>
          <a:p>
            <a:r>
              <a:rPr lang="pl-PL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 powiatu poznańskiego. </a:t>
            </a:r>
            <a:br>
              <a:rPr lang="pl-PL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l-PL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Stan bezrobocia.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548680"/>
            <a:ext cx="2507896" cy="1199654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413680" y="605541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październik 2024r.</a:t>
            </a:r>
          </a:p>
        </p:txBody>
      </p:sp>
    </p:spTree>
    <p:extLst>
      <p:ext uri="{BB962C8B-B14F-4D97-AF65-F5344CB8AC3E}">
        <p14:creationId xmlns:p14="http://schemas.microsoft.com/office/powerpoint/2010/main" val="2705660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75252"/>
          </a:xfrm>
        </p:spPr>
        <p:txBody>
          <a:bodyPr>
            <a:normAutofit/>
          </a:bodyPr>
          <a:lstStyle/>
          <a:p>
            <a:r>
              <a:rPr lang="pl-PL" sz="2500" b="1" dirty="0"/>
              <a:t>Zatrudnianie cudzoziemców </a:t>
            </a:r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135" cy="542386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166377"/>
              </p:ext>
            </p:extLst>
          </p:nvPr>
        </p:nvGraphicFramePr>
        <p:xfrm>
          <a:off x="612066" y="1556792"/>
          <a:ext cx="784836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7721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8489"/>
            <a:ext cx="1080120" cy="474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914400" y="180181"/>
            <a:ext cx="8229600" cy="552841"/>
          </a:xfrm>
        </p:spPr>
        <p:txBody>
          <a:bodyPr>
            <a:normAutofit fontScale="90000"/>
          </a:bodyPr>
          <a:lstStyle/>
          <a:p>
            <a:r>
              <a:rPr lang="pl-PL" sz="2200" b="1" dirty="0"/>
              <a:t>Zatrudnianie cudzoziemców  </a:t>
            </a:r>
            <a:br>
              <a:rPr lang="pl-PL" sz="2200" b="1" dirty="0"/>
            </a:br>
            <a:endParaRPr lang="pl-PL" sz="1800" dirty="0"/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2291451228"/>
              </p:ext>
            </p:extLst>
          </p:nvPr>
        </p:nvGraphicFramePr>
        <p:xfrm>
          <a:off x="119458" y="1505433"/>
          <a:ext cx="4404782" cy="2808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B473CED5-C652-01B6-23E3-7F0DF831B6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3290151"/>
              </p:ext>
            </p:extLst>
          </p:nvPr>
        </p:nvGraphicFramePr>
        <p:xfrm>
          <a:off x="4622339" y="1505433"/>
          <a:ext cx="4236279" cy="2744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pole tekstowe 8">
            <a:extLst>
              <a:ext uri="{FF2B5EF4-FFF2-40B4-BE49-F238E27FC236}">
                <a16:creationId xmlns:a16="http://schemas.microsoft.com/office/drawing/2014/main" id="{C5D577A9-B902-BE41-D441-5FB936E6F9D3}"/>
              </a:ext>
            </a:extLst>
          </p:cNvPr>
          <p:cNvSpPr txBox="1"/>
          <p:nvPr/>
        </p:nvSpPr>
        <p:spPr>
          <a:xfrm>
            <a:off x="539552" y="980728"/>
            <a:ext cx="2384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/>
              <a:t>Oświadczenia o powierzeniu pracy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BDF32371-B9EC-BE1B-E62F-81D17AD81897}"/>
              </a:ext>
            </a:extLst>
          </p:cNvPr>
          <p:cNvSpPr txBox="1"/>
          <p:nvPr/>
        </p:nvSpPr>
        <p:spPr>
          <a:xfrm>
            <a:off x="5796136" y="980727"/>
            <a:ext cx="21518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/>
              <a:t>Zezwolenia na pracę sezonową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57EC2438-1A9E-71EF-3850-A454600C78A0}"/>
              </a:ext>
            </a:extLst>
          </p:cNvPr>
          <p:cNvSpPr txBox="1"/>
          <p:nvPr/>
        </p:nvSpPr>
        <p:spPr>
          <a:xfrm>
            <a:off x="451971" y="4315906"/>
            <a:ext cx="40722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/>
              <a:t>Informacje starosty dla potrzeb wydania zezwolenia na pracę</a:t>
            </a:r>
          </a:p>
        </p:txBody>
      </p:sp>
      <p:graphicFrame>
        <p:nvGraphicFramePr>
          <p:cNvPr id="13" name="Wykres 12">
            <a:extLst>
              <a:ext uri="{FF2B5EF4-FFF2-40B4-BE49-F238E27FC236}">
                <a16:creationId xmlns:a16="http://schemas.microsoft.com/office/drawing/2014/main" id="{274B14EC-CF55-343F-07BF-EE17BB25A8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8141523"/>
              </p:ext>
            </p:extLst>
          </p:nvPr>
        </p:nvGraphicFramePr>
        <p:xfrm>
          <a:off x="761552" y="4661927"/>
          <a:ext cx="3453105" cy="2067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pole tekstowe 13">
            <a:extLst>
              <a:ext uri="{FF2B5EF4-FFF2-40B4-BE49-F238E27FC236}">
                <a16:creationId xmlns:a16="http://schemas.microsoft.com/office/drawing/2014/main" id="{AFD78A75-8A20-7F0D-6A4B-A8483B91FDB2}"/>
              </a:ext>
            </a:extLst>
          </p:cNvPr>
          <p:cNvSpPr txBox="1"/>
          <p:nvPr/>
        </p:nvSpPr>
        <p:spPr>
          <a:xfrm>
            <a:off x="5143502" y="5022315"/>
            <a:ext cx="32810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/>
              <a:t>Powiadomienia powierzenia pracy ob. Ukrainy:</a:t>
            </a:r>
          </a:p>
          <a:p>
            <a:endParaRPr lang="pl-PL" sz="1200" b="1" dirty="0"/>
          </a:p>
          <a:p>
            <a:r>
              <a:rPr lang="pl-PL" sz="1200" dirty="0"/>
              <a:t>Stan na 31.08.2024r.: 44 547 powiadomień</a:t>
            </a:r>
          </a:p>
          <a:p>
            <a:endParaRPr lang="pl-PL" sz="1200" dirty="0"/>
          </a:p>
          <a:p>
            <a:r>
              <a:rPr lang="pl-PL" sz="1200" dirty="0"/>
              <a:t>Łącznie 2022 – VIII.2024: 164 423 powiadomienia</a:t>
            </a:r>
          </a:p>
        </p:txBody>
      </p:sp>
    </p:spTree>
    <p:extLst>
      <p:ext uri="{BB962C8B-B14F-4D97-AF65-F5344CB8AC3E}">
        <p14:creationId xmlns:p14="http://schemas.microsoft.com/office/powerpoint/2010/main" val="374484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69491"/>
            <a:ext cx="8229600" cy="706090"/>
          </a:xfrm>
        </p:spPr>
        <p:txBody>
          <a:bodyPr>
            <a:normAutofit/>
          </a:bodyPr>
          <a:lstStyle/>
          <a:p>
            <a:r>
              <a:rPr lang="pl-PL" sz="2400" b="1" dirty="0"/>
              <a:t>Poznański Ośrodek Wspierania Przedsiębiorczości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745374"/>
            <a:ext cx="8229600" cy="592398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pl-PL" sz="1400" dirty="0"/>
              <a:t>wspiera rozwój gospodarczy na poziomie lokalnym, świadczy </a:t>
            </a:r>
          </a:p>
          <a:p>
            <a:pPr marL="355600" indent="0" algn="just">
              <a:spcBef>
                <a:spcPts val="0"/>
              </a:spcBef>
              <a:buNone/>
            </a:pPr>
            <a:r>
              <a:rPr lang="pl-PL" sz="1400" dirty="0"/>
              <a:t>bezpłatne usługi nowo tworzonym i obecnym przedsiębiorstwom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400" dirty="0"/>
              <a:t>należy do Sieci Wspierania Przedsiębiorczości i Zatrudnienia, współpracuje z instytucjami rynku pracy, otoczenia biznesu, poznańskimi uczelniami, Ośrodkiem Doradczo- Szkoleniowym Wydziału Działalności   Gospodarczej i Rolnictwa Urzędu Miasta Poznania.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400" dirty="0"/>
              <a:t>Świadczone usługi:</a:t>
            </a:r>
          </a:p>
          <a:p>
            <a:pPr indent="12700" algn="just">
              <a:buFont typeface="Wingdings" pitchFamily="2" charset="2"/>
              <a:buChar char="ü"/>
            </a:pPr>
            <a:r>
              <a:rPr lang="pl-PL" sz="1400" b="1" dirty="0"/>
              <a:t>informacja i doradztwo </a:t>
            </a:r>
            <a:r>
              <a:rPr lang="pl-PL" sz="1400" dirty="0"/>
              <a:t>dotyczące rozpoczynania i prowadzenia działalności gospodarczej</a:t>
            </a:r>
          </a:p>
          <a:p>
            <a:pPr marL="531813" indent="-176213" algn="just">
              <a:buFont typeface="Wingdings" pitchFamily="2" charset="2"/>
              <a:buChar char="ü"/>
            </a:pPr>
            <a:r>
              <a:rPr lang="pl-PL" sz="1400" b="1" dirty="0"/>
              <a:t>doradztwo specjalistyczne </a:t>
            </a:r>
            <a:r>
              <a:rPr lang="pl-PL" sz="1400" dirty="0"/>
              <a:t>– PIP, Starostwo Powiatowe w Poznaniu, księgowość, marketing</a:t>
            </a:r>
          </a:p>
          <a:p>
            <a:pPr marL="531813" indent="-176213" algn="just">
              <a:buFont typeface="Wingdings" pitchFamily="2" charset="2"/>
              <a:buChar char="ü"/>
            </a:pPr>
            <a:r>
              <a:rPr lang="pl-PL" sz="1400" b="1" dirty="0"/>
              <a:t>promocja przedsiębiorczości: </a:t>
            </a:r>
            <a:r>
              <a:rPr lang="pl-PL" sz="1400" dirty="0"/>
              <a:t>prowadzenie warsztatów, prelekcji, udział w targach pracy</a:t>
            </a:r>
          </a:p>
          <a:p>
            <a:pPr indent="12700" algn="just">
              <a:buFont typeface="Wingdings" pitchFamily="2" charset="2"/>
              <a:buChar char="ü"/>
            </a:pPr>
            <a:r>
              <a:rPr lang="pl-PL" sz="1400" b="1" dirty="0"/>
              <a:t>edukacja</a:t>
            </a:r>
            <a:r>
              <a:rPr lang="pl-PL" sz="1400" dirty="0"/>
              <a:t>: warsztaty, lekcje przedsiębiorczości, seminaria, szkolenia</a:t>
            </a:r>
          </a:p>
          <a:p>
            <a:pPr indent="0" algn="just">
              <a:buNone/>
            </a:pPr>
            <a:endParaRPr lang="pl-PL" sz="1400" dirty="0"/>
          </a:p>
          <a:p>
            <a:pPr indent="0" algn="just">
              <a:buNone/>
            </a:pPr>
            <a:r>
              <a:rPr lang="pl-PL" sz="1400" dirty="0"/>
              <a:t>W 2024r. z usług Ośrodka skorzystało 4 648 osób.</a:t>
            </a:r>
            <a:endParaRPr lang="pl-PL" sz="1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606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661341"/>
              </p:ext>
            </p:extLst>
          </p:nvPr>
        </p:nvGraphicFramePr>
        <p:xfrm>
          <a:off x="683568" y="3933056"/>
          <a:ext cx="6120680" cy="249415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90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2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17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doradztwo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edukacja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02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Forma wsparcia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Informacja 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i doradztwo podstawowe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Doradztwo specjalistyczne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Szkolenia/warsztaty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Liczba korzystających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3 224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204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1 220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687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4"/>
            <a:ext cx="1227462" cy="539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ostokąt 4"/>
          <p:cNvSpPr/>
          <p:nvPr/>
        </p:nvSpPr>
        <p:spPr>
          <a:xfrm>
            <a:off x="395536" y="1340768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wdrożenie projektowanych nowych ustaw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lang="pl-PL" b="1" dirty="0">
              <a:solidFill>
                <a:srgbClr val="0070C0"/>
              </a:solidFill>
              <a:latin typeface="Calibri"/>
            </a:endParaRP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pl-PL" b="1" dirty="0">
                <a:solidFill>
                  <a:srgbClr val="0070C0"/>
                </a:solidFill>
                <a:latin typeface="Calibri"/>
              </a:rPr>
              <a:t>k</a:t>
            </a:r>
            <a:r>
              <a:rPr kumimoji="0" lang="pl-PL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oordynacja</a:t>
            </a: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wsparcia dla grup oddalonych od rynku pracy – </a:t>
            </a:r>
            <a:r>
              <a:rPr kumimoji="0" lang="pl-PL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działania z zakresu doradztwa zawodowego -&gt;usługi rynku pracy -&gt; instrumenty rynku pracy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pl-PL" b="1" dirty="0">
                <a:solidFill>
                  <a:srgbClr val="0070C0"/>
                </a:solidFill>
                <a:latin typeface="Calibri"/>
              </a:rPr>
              <a:t>zwiększanie</a:t>
            </a:r>
            <a:r>
              <a:rPr lang="pl-PL" dirty="0">
                <a:solidFill>
                  <a:srgbClr val="0070C0"/>
                </a:solidFill>
                <a:latin typeface="Calibri"/>
              </a:rPr>
              <a:t> </a:t>
            </a:r>
            <a:r>
              <a:rPr lang="pl-PL" b="1" dirty="0">
                <a:solidFill>
                  <a:srgbClr val="0070C0"/>
                </a:solidFill>
                <a:latin typeface="Calibri"/>
              </a:rPr>
              <a:t>poziomu kompetencji osób młodych w obszarze cyfrowej gospodarki </a:t>
            </a:r>
            <a:r>
              <a:rPr lang="pl-PL" dirty="0">
                <a:solidFill>
                  <a:srgbClr val="0070C0"/>
                </a:solidFill>
                <a:latin typeface="Calibri"/>
              </a:rPr>
              <a:t>– </a:t>
            </a:r>
            <a:r>
              <a:rPr lang="pl-PL" dirty="0">
                <a:latin typeface="Calibri"/>
              </a:rPr>
              <a:t>diagnoza + szkolenia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dirty="0"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pl-PL" b="1" dirty="0">
                <a:solidFill>
                  <a:srgbClr val="0070C0"/>
                </a:solidFill>
                <a:latin typeface="Calibri"/>
              </a:rPr>
              <a:t>p</a:t>
            </a:r>
            <a:r>
              <a:rPr kumimoji="0" lang="pl-PL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rognozowanie</a:t>
            </a: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zapotrzebowania na specjalizacje inteligentne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wzrost efektywności programów -</a:t>
            </a: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dążenie do pełnego i produktywnego  </a:t>
            </a:r>
            <a:b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zatrudnienia</a:t>
            </a: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wspieranie przedsiębiorczości </a:t>
            </a: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 </a:t>
            </a: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środki na podjęcie działalności gospodarczej,   </a:t>
            </a:r>
            <a:b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POWP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pl-PL" b="1" dirty="0">
                <a:solidFill>
                  <a:srgbClr val="0070C0"/>
                </a:solidFill>
                <a:latin typeface="Calibri"/>
              </a:rPr>
              <a:t>ochrona istniejących miejsc pracy – </a:t>
            </a:r>
            <a:r>
              <a:rPr lang="pl-PL" dirty="0">
                <a:latin typeface="Calibri"/>
              </a:rPr>
              <a:t>kształcenie ustawiczne w ramach środków KFS</a:t>
            </a:r>
            <a:endParaRPr kumimoji="0" lang="pl-PL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348605" y="310448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Wyzwania na 2025 r.</a:t>
            </a:r>
          </a:p>
        </p:txBody>
      </p:sp>
    </p:spTree>
    <p:extLst>
      <p:ext uri="{BB962C8B-B14F-4D97-AF65-F5344CB8AC3E}">
        <p14:creationId xmlns:p14="http://schemas.microsoft.com/office/powerpoint/2010/main" val="8624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3140972"/>
            <a:ext cx="7772400" cy="1470025"/>
          </a:xfrm>
        </p:spPr>
        <p:txBody>
          <a:bodyPr/>
          <a:lstStyle/>
          <a:p>
            <a:r>
              <a:rPr lang="pl-PL" b="1" dirty="0"/>
              <a:t>Dziękuję za uwagę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3" y="908720"/>
            <a:ext cx="2808313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5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id="{C0C36429-FD5A-0E74-7EAB-FFCA600A490B}"/>
              </a:ext>
            </a:extLst>
          </p:cNvPr>
          <p:cNvSpPr txBox="1"/>
          <p:nvPr/>
        </p:nvSpPr>
        <p:spPr>
          <a:xfrm>
            <a:off x="395536" y="184665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pl-PL" sz="2800" b="1" dirty="0"/>
              <a:t>Fluktuacja osób bezrobotnych</a:t>
            </a:r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6068B30F-EC18-22AA-B3C5-7D96EFD1152F}"/>
              </a:ext>
            </a:extLst>
          </p:cNvPr>
          <p:cNvSpPr/>
          <p:nvPr/>
        </p:nvSpPr>
        <p:spPr>
          <a:xfrm>
            <a:off x="1676931" y="892715"/>
            <a:ext cx="7060460" cy="1656184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B12948D8-13F7-C505-EE60-DC59D1BAA9A4}"/>
              </a:ext>
            </a:extLst>
          </p:cNvPr>
          <p:cNvSpPr/>
          <p:nvPr/>
        </p:nvSpPr>
        <p:spPr>
          <a:xfrm>
            <a:off x="2114216" y="1196752"/>
            <a:ext cx="1759909" cy="1124642"/>
          </a:xfrm>
          <a:prstGeom prst="roundRect">
            <a:avLst>
              <a:gd name="adj" fmla="val 1000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91E7076-B9CF-C422-A5E6-E451CDEF49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499" y="1353585"/>
            <a:ext cx="1062381" cy="867979"/>
          </a:xfrm>
          <a:prstGeom prst="rect">
            <a:avLst/>
          </a:prstGeom>
        </p:spPr>
      </p:pic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7EE49FA1-CDCA-BC78-15A6-9BF2208702C0}"/>
              </a:ext>
            </a:extLst>
          </p:cNvPr>
          <p:cNvSpPr/>
          <p:nvPr/>
        </p:nvSpPr>
        <p:spPr>
          <a:xfrm>
            <a:off x="4181506" y="1196752"/>
            <a:ext cx="2090664" cy="1144927"/>
          </a:xfrm>
          <a:prstGeom prst="roundRect">
            <a:avLst>
              <a:gd name="adj" fmla="val 1000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pl-PL"/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E3C0366A-09E5-1DFA-D500-34AF4FD69317}"/>
              </a:ext>
            </a:extLst>
          </p:cNvPr>
          <p:cNvSpPr/>
          <p:nvPr/>
        </p:nvSpPr>
        <p:spPr>
          <a:xfrm>
            <a:off x="6643481" y="1196752"/>
            <a:ext cx="1744943" cy="1134496"/>
          </a:xfrm>
          <a:prstGeom prst="roundRect">
            <a:avLst>
              <a:gd name="adj" fmla="val 1000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3D9EA4CE-3B1B-AA87-1CC1-2665762829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078" y="1462588"/>
            <a:ext cx="1920351" cy="549880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BB693788-C5A4-97C9-C737-4171FF9736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353585"/>
            <a:ext cx="1439458" cy="743326"/>
          </a:xfrm>
          <a:prstGeom prst="rect">
            <a:avLst/>
          </a:prstGeom>
        </p:spPr>
      </p:pic>
      <p:graphicFrame>
        <p:nvGraphicFramePr>
          <p:cNvPr id="14" name="Tabela 14">
            <a:extLst>
              <a:ext uri="{FF2B5EF4-FFF2-40B4-BE49-F238E27FC236}">
                <a16:creationId xmlns:a16="http://schemas.microsoft.com/office/drawing/2014/main" id="{A5762D5B-FF8A-F2F8-19A9-64C94ED41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098934"/>
              </p:ext>
            </p:extLst>
          </p:nvPr>
        </p:nvGraphicFramePr>
        <p:xfrm>
          <a:off x="209270" y="2625431"/>
          <a:ext cx="8496944" cy="31857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79951">
                  <a:extLst>
                    <a:ext uri="{9D8B030D-6E8A-4147-A177-3AD203B41FA5}">
                      <a16:colId xmlns:a16="http://schemas.microsoft.com/office/drawing/2014/main" val="427489260"/>
                    </a:ext>
                  </a:extLst>
                </a:gridCol>
                <a:gridCol w="2150775">
                  <a:extLst>
                    <a:ext uri="{9D8B030D-6E8A-4147-A177-3AD203B41FA5}">
                      <a16:colId xmlns:a16="http://schemas.microsoft.com/office/drawing/2014/main" val="1155057386"/>
                    </a:ext>
                  </a:extLst>
                </a:gridCol>
                <a:gridCol w="2223101">
                  <a:extLst>
                    <a:ext uri="{9D8B030D-6E8A-4147-A177-3AD203B41FA5}">
                      <a16:colId xmlns:a16="http://schemas.microsoft.com/office/drawing/2014/main" val="1449428443"/>
                    </a:ext>
                  </a:extLst>
                </a:gridCol>
                <a:gridCol w="2343117">
                  <a:extLst>
                    <a:ext uri="{9D8B030D-6E8A-4147-A177-3AD203B41FA5}">
                      <a16:colId xmlns:a16="http://schemas.microsoft.com/office/drawing/2014/main" val="3956386974"/>
                    </a:ext>
                  </a:extLst>
                </a:gridCol>
              </a:tblGrid>
              <a:tr h="589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Liczba bezrobotnych </a:t>
                      </a:r>
                      <a:r>
                        <a:rPr lang="pl-PL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(stan na 31.08.2023r.)</a:t>
                      </a:r>
                    </a:p>
                  </a:txBody>
                  <a:tcPr anchor="ctr">
                    <a:solidFill>
                      <a:srgbClr val="D9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6 032</a:t>
                      </a:r>
                    </a:p>
                  </a:txBody>
                  <a:tcPr anchor="ctr">
                    <a:solidFill>
                      <a:srgbClr val="D9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3 776</a:t>
                      </a:r>
                    </a:p>
                  </a:txBody>
                  <a:tcPr anchor="ctr">
                    <a:solidFill>
                      <a:srgbClr val="D9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2 256</a:t>
                      </a:r>
                    </a:p>
                  </a:txBody>
                  <a:tcPr anchor="ctr">
                    <a:solidFill>
                      <a:srgbClr val="D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137529"/>
                  </a:ext>
                </a:extLst>
              </a:tr>
              <a:tr h="589078">
                <a:tc>
                  <a:txBody>
                    <a:bodyPr/>
                    <a:lstStyle/>
                    <a:p>
                      <a:r>
                        <a:rPr lang="pl-PL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Liczba bezrobotnych </a:t>
                      </a:r>
                      <a:r>
                        <a:rPr lang="pl-PL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(stan na 31.08.2024r.)</a:t>
                      </a:r>
                    </a:p>
                  </a:txBody>
                  <a:tcPr anchor="ctr">
                    <a:solidFill>
                      <a:srgbClr val="D9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5 847 </a:t>
                      </a:r>
                    </a:p>
                  </a:txBody>
                  <a:tcPr anchor="ctr">
                    <a:solidFill>
                      <a:srgbClr val="D9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3 645</a:t>
                      </a:r>
                    </a:p>
                  </a:txBody>
                  <a:tcPr anchor="ctr">
                    <a:solidFill>
                      <a:srgbClr val="D9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2 202</a:t>
                      </a:r>
                    </a:p>
                  </a:txBody>
                  <a:tcPr anchor="ctr">
                    <a:solidFill>
                      <a:srgbClr val="D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599253"/>
                  </a:ext>
                </a:extLst>
              </a:tr>
              <a:tr h="605561">
                <a:tc>
                  <a:txBody>
                    <a:bodyPr/>
                    <a:lstStyle/>
                    <a:p>
                      <a:r>
                        <a:rPr lang="pl-PL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Liczba osób rejestrujących się</a:t>
                      </a:r>
                    </a:p>
                    <a:p>
                      <a:r>
                        <a:rPr lang="pl-PL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(za okres I-VIII</a:t>
                      </a:r>
                      <a:r>
                        <a:rPr lang="pl-PL" sz="12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pl-PL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2024r.)</a:t>
                      </a:r>
                    </a:p>
                  </a:txBody>
                  <a:tcPr anchor="ctr">
                    <a:solidFill>
                      <a:srgbClr val="D9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8 330</a:t>
                      </a:r>
                    </a:p>
                  </a:txBody>
                  <a:tcPr anchor="ctr">
                    <a:solidFill>
                      <a:srgbClr val="D9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5 208</a:t>
                      </a:r>
                    </a:p>
                  </a:txBody>
                  <a:tcPr anchor="ctr">
                    <a:solidFill>
                      <a:srgbClr val="D9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3 122</a:t>
                      </a:r>
                    </a:p>
                  </a:txBody>
                  <a:tcPr anchor="ctr">
                    <a:solidFill>
                      <a:srgbClr val="D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169400"/>
                  </a:ext>
                </a:extLst>
              </a:tr>
              <a:tr h="605561">
                <a:tc>
                  <a:txBody>
                    <a:bodyPr/>
                    <a:lstStyle/>
                    <a:p>
                      <a:r>
                        <a:rPr lang="pl-PL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Liczba osób wyrejestrowanych</a:t>
                      </a:r>
                    </a:p>
                    <a:p>
                      <a:r>
                        <a:rPr lang="pl-PL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(za okres I-VIII</a:t>
                      </a:r>
                      <a:r>
                        <a:rPr lang="pl-PL" sz="12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pl-PL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2024r.)</a:t>
                      </a:r>
                    </a:p>
                  </a:txBody>
                  <a:tcPr anchor="ctr">
                    <a:solidFill>
                      <a:srgbClr val="D9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9 353</a:t>
                      </a:r>
                    </a:p>
                  </a:txBody>
                  <a:tcPr anchor="ctr">
                    <a:solidFill>
                      <a:srgbClr val="D9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5 824</a:t>
                      </a:r>
                    </a:p>
                  </a:txBody>
                  <a:tcPr anchor="ctr">
                    <a:solidFill>
                      <a:srgbClr val="D9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3 529</a:t>
                      </a:r>
                      <a:endParaRPr lang="pl-PL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D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097293"/>
                  </a:ext>
                </a:extLst>
              </a:tr>
              <a:tr h="605561">
                <a:tc gridSpan="2"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Stopa bezrobocia</a:t>
                      </a:r>
                    </a:p>
                  </a:txBody>
                  <a:tcPr anchor="ctr">
                    <a:solidFill>
                      <a:srgbClr val="D9EF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D9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1,1%</a:t>
                      </a:r>
                    </a:p>
                  </a:txBody>
                  <a:tcPr anchor="ctr">
                    <a:solidFill>
                      <a:srgbClr val="D9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1,0%</a:t>
                      </a:r>
                    </a:p>
                  </a:txBody>
                  <a:tcPr anchor="ctr">
                    <a:solidFill>
                      <a:srgbClr val="D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110788"/>
                  </a:ext>
                </a:extLst>
              </a:tr>
            </a:tbl>
          </a:graphicData>
        </a:graphic>
      </p:graphicFrame>
      <p:pic>
        <p:nvPicPr>
          <p:cNvPr id="15" name="Picture 2">
            <a:extLst>
              <a:ext uri="{FF2B5EF4-FFF2-40B4-BE49-F238E27FC236}">
                <a16:creationId xmlns:a16="http://schemas.microsoft.com/office/drawing/2014/main" id="{B1D173B5-96F1-B750-FC7A-54692AFEC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3"/>
            <a:ext cx="1080120" cy="479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921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22114"/>
          </a:xfrm>
        </p:spPr>
        <p:txBody>
          <a:bodyPr>
            <a:normAutofit/>
          </a:bodyPr>
          <a:lstStyle/>
          <a:p>
            <a:r>
              <a:rPr lang="pl-PL" sz="2400" b="1" dirty="0"/>
              <a:t>Charakterystyka osób bezrobotnych </a:t>
            </a:r>
            <a:br>
              <a:rPr lang="pl-PL" sz="2400" b="1" dirty="0"/>
            </a:br>
            <a:r>
              <a:rPr lang="pl-PL" sz="2000" b="1" dirty="0"/>
              <a:t>stan na koniec sierpnia 2023 i 2024 roku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/>
              <a:t>	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652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1784282918"/>
              </p:ext>
            </p:extLst>
          </p:nvPr>
        </p:nvGraphicFramePr>
        <p:xfrm>
          <a:off x="251520" y="1170104"/>
          <a:ext cx="4258816" cy="305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292721"/>
              </p:ext>
            </p:extLst>
          </p:nvPr>
        </p:nvGraphicFramePr>
        <p:xfrm>
          <a:off x="4781064" y="2780928"/>
          <a:ext cx="3844071" cy="328356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81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1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1357">
                  <a:extLst>
                    <a:ext uri="{9D8B030D-6E8A-4147-A177-3AD203B41FA5}">
                      <a16:colId xmlns:a16="http://schemas.microsoft.com/office/drawing/2014/main" val="4075522097"/>
                    </a:ext>
                  </a:extLst>
                </a:gridCol>
              </a:tblGrid>
              <a:tr h="907301"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Bezrobotni</a:t>
                      </a:r>
                      <a:r>
                        <a:rPr lang="pl-PL" sz="1100" baseline="0" dirty="0"/>
                        <a:t> w szczególnej sytuacji na rynku pracy</a:t>
                      </a:r>
                      <a:endParaRPr lang="pl-PL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VIII.2023r.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VIII.2024r.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ogółem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 4 749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3 914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Długotrwale bezrobotni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31% ogółu zarejestrowanych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Powyżej 50 r.ż.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651"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Do 30 r.ż.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651"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Osoby niepełnosprawne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3058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42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04487"/>
            <a:ext cx="8229600" cy="648072"/>
          </a:xfrm>
        </p:spPr>
        <p:txBody>
          <a:bodyPr>
            <a:normAutofit/>
          </a:bodyPr>
          <a:lstStyle/>
          <a:p>
            <a:r>
              <a:rPr lang="pl-PL" sz="2500" b="1" dirty="0">
                <a:latin typeface="+mn-lt"/>
              </a:rPr>
              <a:t>Obszar współpracy PUP POZNAŃ</a:t>
            </a:r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6" y="147"/>
            <a:ext cx="1234026" cy="546769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35300351"/>
              </p:ext>
            </p:extLst>
          </p:nvPr>
        </p:nvGraphicFramePr>
        <p:xfrm>
          <a:off x="179512" y="1052736"/>
          <a:ext cx="4392488" cy="5171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8" name="Prostokąt 37"/>
          <p:cNvSpPr/>
          <p:nvPr/>
        </p:nvSpPr>
        <p:spPr>
          <a:xfrm>
            <a:off x="5768146" y="2652122"/>
            <a:ext cx="3203848" cy="43204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pośrednictwo pracy</a:t>
            </a:r>
          </a:p>
        </p:txBody>
      </p:sp>
      <p:sp>
        <p:nvSpPr>
          <p:cNvPr id="39" name="Prostokąt 38"/>
          <p:cNvSpPr/>
          <p:nvPr/>
        </p:nvSpPr>
        <p:spPr>
          <a:xfrm>
            <a:off x="5804969" y="3676912"/>
            <a:ext cx="3203848" cy="54126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wsparcie finansowe tworzenia nowych miejsc pracy</a:t>
            </a:r>
          </a:p>
        </p:txBody>
      </p:sp>
      <p:sp>
        <p:nvSpPr>
          <p:cNvPr id="40" name="Prostokąt 39"/>
          <p:cNvSpPr/>
          <p:nvPr/>
        </p:nvSpPr>
        <p:spPr>
          <a:xfrm>
            <a:off x="5826683" y="4485344"/>
            <a:ext cx="3203848" cy="43204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Krajowy Fundusz Szkoleniowy</a:t>
            </a:r>
          </a:p>
        </p:txBody>
      </p:sp>
      <p:sp>
        <p:nvSpPr>
          <p:cNvPr id="41" name="Prostokąt 40"/>
          <p:cNvSpPr/>
          <p:nvPr/>
        </p:nvSpPr>
        <p:spPr>
          <a:xfrm>
            <a:off x="5809214" y="5189587"/>
            <a:ext cx="3203848" cy="43204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zatrudnianie cudzoziemców</a:t>
            </a:r>
          </a:p>
        </p:txBody>
      </p:sp>
      <p:sp>
        <p:nvSpPr>
          <p:cNvPr id="42" name="Prostokąt 41"/>
          <p:cNvSpPr/>
          <p:nvPr/>
        </p:nvSpPr>
        <p:spPr>
          <a:xfrm>
            <a:off x="5768146" y="5847152"/>
            <a:ext cx="3264693" cy="43204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monitoring zwolnień grupowych</a:t>
            </a:r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652E4661-A9FF-3A54-5F33-587D1408B99B}"/>
              </a:ext>
            </a:extLst>
          </p:cNvPr>
          <p:cNvSpPr/>
          <p:nvPr/>
        </p:nvSpPr>
        <p:spPr>
          <a:xfrm>
            <a:off x="5788462" y="1488987"/>
            <a:ext cx="3203848" cy="49485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aktywizacja zawodowa uchodźców z Ukrainy</a:t>
            </a:r>
          </a:p>
        </p:txBody>
      </p:sp>
      <p:cxnSp>
        <p:nvCxnSpPr>
          <p:cNvPr id="11" name="Łącznik prosty ze strzałką 10">
            <a:extLst>
              <a:ext uri="{FF2B5EF4-FFF2-40B4-BE49-F238E27FC236}">
                <a16:creationId xmlns:a16="http://schemas.microsoft.com/office/drawing/2014/main" id="{A06034FF-B43D-05BC-4256-C6B305ED6E2E}"/>
              </a:ext>
            </a:extLst>
          </p:cNvPr>
          <p:cNvCxnSpPr>
            <a:cxnSpLocks/>
          </p:cNvCxnSpPr>
          <p:nvPr/>
        </p:nvCxnSpPr>
        <p:spPr>
          <a:xfrm>
            <a:off x="4764928" y="1736416"/>
            <a:ext cx="74310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A973FE40-9527-55F2-FF85-D1C59DAFFFDB}"/>
              </a:ext>
            </a:extLst>
          </p:cNvPr>
          <p:cNvCxnSpPr>
            <a:cxnSpLocks/>
          </p:cNvCxnSpPr>
          <p:nvPr/>
        </p:nvCxnSpPr>
        <p:spPr>
          <a:xfrm>
            <a:off x="4764928" y="2348880"/>
            <a:ext cx="743104" cy="4320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985EAEF7-CA9B-1350-0A93-107F60288B28}"/>
              </a:ext>
            </a:extLst>
          </p:cNvPr>
          <p:cNvCxnSpPr>
            <a:cxnSpLocks/>
          </p:cNvCxnSpPr>
          <p:nvPr/>
        </p:nvCxnSpPr>
        <p:spPr>
          <a:xfrm flipV="1">
            <a:off x="4764928" y="2996952"/>
            <a:ext cx="743104" cy="360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97DBB8B0-ED51-243C-235A-941C18A3B555}"/>
              </a:ext>
            </a:extLst>
          </p:cNvPr>
          <p:cNvCxnSpPr>
            <a:cxnSpLocks/>
          </p:cNvCxnSpPr>
          <p:nvPr/>
        </p:nvCxnSpPr>
        <p:spPr>
          <a:xfrm>
            <a:off x="4764928" y="3925265"/>
            <a:ext cx="74310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72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92870"/>
            <a:ext cx="8229600" cy="619223"/>
          </a:xfrm>
        </p:spPr>
        <p:txBody>
          <a:bodyPr>
            <a:normAutofit/>
          </a:bodyPr>
          <a:lstStyle/>
          <a:p>
            <a:r>
              <a:rPr lang="pl-PL" sz="2500" b="1" dirty="0"/>
              <a:t>Oferty pracy vs zwolnienia grupowe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8490"/>
            <a:ext cx="1152128" cy="506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3308062936"/>
              </p:ext>
            </p:extLst>
          </p:nvPr>
        </p:nvGraphicFramePr>
        <p:xfrm>
          <a:off x="93271" y="980728"/>
          <a:ext cx="3974673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7D78497-7F4B-FB1E-17DE-CF771EBC7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792022"/>
              </p:ext>
            </p:extLst>
          </p:nvPr>
        </p:nvGraphicFramePr>
        <p:xfrm>
          <a:off x="4139952" y="2595920"/>
          <a:ext cx="4910777" cy="356261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099842">
                  <a:extLst>
                    <a:ext uri="{9D8B030D-6E8A-4147-A177-3AD203B41FA5}">
                      <a16:colId xmlns:a16="http://schemas.microsoft.com/office/drawing/2014/main" val="108484674"/>
                    </a:ext>
                  </a:extLst>
                </a:gridCol>
                <a:gridCol w="873027">
                  <a:extLst>
                    <a:ext uri="{9D8B030D-6E8A-4147-A177-3AD203B41FA5}">
                      <a16:colId xmlns:a16="http://schemas.microsoft.com/office/drawing/2014/main" val="3179760577"/>
                    </a:ext>
                  </a:extLst>
                </a:gridCol>
                <a:gridCol w="968954">
                  <a:extLst>
                    <a:ext uri="{9D8B030D-6E8A-4147-A177-3AD203B41FA5}">
                      <a16:colId xmlns:a16="http://schemas.microsoft.com/office/drawing/2014/main" val="2924195810"/>
                    </a:ext>
                  </a:extLst>
                </a:gridCol>
                <a:gridCol w="968954">
                  <a:extLst>
                    <a:ext uri="{9D8B030D-6E8A-4147-A177-3AD203B41FA5}">
                      <a16:colId xmlns:a16="http://schemas.microsoft.com/office/drawing/2014/main" val="3988961050"/>
                    </a:ext>
                  </a:extLst>
                </a:gridCol>
              </a:tblGrid>
              <a:tr h="478953">
                <a:tc rowSpan="2">
                  <a:txBody>
                    <a:bodyPr/>
                    <a:lstStyle/>
                    <a:p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0" dirty="0">
                          <a:solidFill>
                            <a:schemeClr val="tx1"/>
                          </a:solidFill>
                          <a:effectLst/>
                        </a:rPr>
                        <a:t>Zwolnienia grupowe zgłoszone w 2024 roku</a:t>
                      </a:r>
                      <a:endParaRPr lang="pl-P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953271"/>
                  </a:ext>
                </a:extLst>
              </a:tr>
              <a:tr h="47895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kern="0" dirty="0" err="1">
                          <a:effectLst/>
                        </a:rPr>
                        <a:t>ogó</a:t>
                      </a:r>
                      <a:r>
                        <a:rPr lang="pl-PL" sz="1600" b="1" kern="0" dirty="0" err="1">
                          <a:effectLst/>
                        </a:rPr>
                        <a:t>łem</a:t>
                      </a:r>
                      <a:endParaRPr lang="pl-PL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0">
                          <a:effectLst/>
                        </a:rPr>
                        <a:t>m. Pozna</a:t>
                      </a:r>
                      <a:r>
                        <a:rPr lang="pl-PL" sz="1600" kern="0">
                          <a:effectLst/>
                        </a:rPr>
                        <a:t>ń</a:t>
                      </a:r>
                      <a:endParaRPr lang="pl-PL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0" dirty="0">
                          <a:effectLst/>
                        </a:rPr>
                        <a:t>powiat </a:t>
                      </a:r>
                      <a:r>
                        <a:rPr lang="en-US" sz="1600" kern="0" dirty="0" err="1">
                          <a:effectLst/>
                        </a:rPr>
                        <a:t>pozna</a:t>
                      </a:r>
                      <a:r>
                        <a:rPr lang="pl-PL" sz="1600" kern="0" dirty="0" err="1">
                          <a:effectLst/>
                        </a:rPr>
                        <a:t>ński</a:t>
                      </a:r>
                      <a:endParaRPr lang="pl-PL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1436296"/>
                  </a:ext>
                </a:extLst>
              </a:tr>
              <a:tr h="100214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0" dirty="0">
                          <a:solidFill>
                            <a:schemeClr val="tx1"/>
                          </a:solidFill>
                          <a:effectLst/>
                        </a:rPr>
                        <a:t>Liczba zakładów pracy zgłaszających zamiar przeprowadzenia zwolnień</a:t>
                      </a:r>
                      <a:endParaRPr lang="pl-P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kern="0" dirty="0">
                          <a:effectLst/>
                        </a:rPr>
                        <a:t>9</a:t>
                      </a:r>
                      <a:endParaRPr lang="pl-PL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0">
                          <a:effectLst/>
                        </a:rPr>
                        <a:t>7</a:t>
                      </a:r>
                      <a:endParaRPr lang="pl-PL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0">
                          <a:effectLst/>
                        </a:rPr>
                        <a:t>3</a:t>
                      </a:r>
                      <a:endParaRPr lang="pl-PL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728814"/>
                  </a:ext>
                </a:extLst>
              </a:tr>
              <a:tr h="72362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0" dirty="0">
                          <a:solidFill>
                            <a:schemeClr val="tx1"/>
                          </a:solidFill>
                          <a:effectLst/>
                        </a:rPr>
                        <a:t>Liczba pracowników przewidzianych do zwolnień </a:t>
                      </a:r>
                      <a:endParaRPr lang="pl-P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kern="0" dirty="0">
                          <a:effectLst/>
                        </a:rPr>
                        <a:t>841</a:t>
                      </a:r>
                      <a:endParaRPr lang="pl-PL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0">
                          <a:effectLst/>
                        </a:rPr>
                        <a:t>707</a:t>
                      </a:r>
                      <a:endParaRPr lang="pl-PL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0">
                          <a:effectLst/>
                        </a:rPr>
                        <a:t>134</a:t>
                      </a:r>
                      <a:endParaRPr lang="pl-PL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4695701"/>
                  </a:ext>
                </a:extLst>
              </a:tr>
              <a:tr h="47895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0" dirty="0">
                          <a:solidFill>
                            <a:schemeClr val="tx1"/>
                          </a:solidFill>
                          <a:effectLst/>
                        </a:rPr>
                        <a:t>Liczba zwolnionych pracowników </a:t>
                      </a:r>
                      <a:endParaRPr lang="pl-P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kern="0" dirty="0">
                          <a:effectLst/>
                        </a:rPr>
                        <a:t>344</a:t>
                      </a:r>
                      <a:endParaRPr lang="pl-PL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0">
                          <a:effectLst/>
                        </a:rPr>
                        <a:t>232</a:t>
                      </a:r>
                      <a:endParaRPr lang="pl-PL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0">
                          <a:effectLst/>
                        </a:rPr>
                        <a:t>112</a:t>
                      </a:r>
                      <a:endParaRPr lang="pl-PL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4306195"/>
                  </a:ext>
                </a:extLst>
              </a:tr>
              <a:tr h="25775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0" dirty="0">
                          <a:solidFill>
                            <a:schemeClr val="tx1"/>
                          </a:solidFill>
                          <a:effectLst/>
                        </a:rPr>
                        <a:t>Zaniechane zwolnienia</a:t>
                      </a:r>
                      <a:endParaRPr lang="pl-PL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kern="0" dirty="0">
                          <a:effectLst/>
                        </a:rPr>
                        <a:t>1</a:t>
                      </a:r>
                      <a:endParaRPr lang="pl-PL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0" dirty="0">
                          <a:effectLst/>
                        </a:rPr>
                        <a:t>49</a:t>
                      </a:r>
                      <a:endParaRPr lang="pl-PL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0" dirty="0">
                          <a:effectLst/>
                        </a:rPr>
                        <a:t>0</a:t>
                      </a:r>
                      <a:endParaRPr lang="pl-PL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854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377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0E7492B7-403B-D072-E66F-D08E1F61F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24" y="0"/>
            <a:ext cx="1080120" cy="474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F48F5A07-36F2-722C-5EA0-A70F70076FDF}"/>
              </a:ext>
            </a:extLst>
          </p:cNvPr>
          <p:cNvSpPr txBox="1"/>
          <p:nvPr/>
        </p:nvSpPr>
        <p:spPr>
          <a:xfrm>
            <a:off x="1259632" y="41752"/>
            <a:ext cx="7330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Środki finansowe przeznaczone na realizację zadań wg poszczególnych programów </a:t>
            </a:r>
          </a:p>
        </p:txBody>
      </p:sp>
      <p:graphicFrame>
        <p:nvGraphicFramePr>
          <p:cNvPr id="11" name="Symbol zastępczy zawartości 10">
            <a:extLst>
              <a:ext uri="{FF2B5EF4-FFF2-40B4-BE49-F238E27FC236}">
                <a16:creationId xmlns:a16="http://schemas.microsoft.com/office/drawing/2014/main" id="{846BBADB-415A-C468-2576-8E40E9A0F1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894596"/>
              </p:ext>
            </p:extLst>
          </p:nvPr>
        </p:nvGraphicFramePr>
        <p:xfrm>
          <a:off x="6156176" y="749638"/>
          <a:ext cx="2664296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Wykres 13">
            <a:extLst>
              <a:ext uri="{FF2B5EF4-FFF2-40B4-BE49-F238E27FC236}">
                <a16:creationId xmlns:a16="http://schemas.microsoft.com/office/drawing/2014/main" id="{505A235B-4477-BF9F-3B5B-2188197C63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1472301"/>
              </p:ext>
            </p:extLst>
          </p:nvPr>
        </p:nvGraphicFramePr>
        <p:xfrm>
          <a:off x="179512" y="749638"/>
          <a:ext cx="266429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Wykres 17">
            <a:extLst>
              <a:ext uri="{FF2B5EF4-FFF2-40B4-BE49-F238E27FC236}">
                <a16:creationId xmlns:a16="http://schemas.microsoft.com/office/drawing/2014/main" id="{809410B4-7569-3B8C-13E3-12E1D5250A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2708608"/>
              </p:ext>
            </p:extLst>
          </p:nvPr>
        </p:nvGraphicFramePr>
        <p:xfrm>
          <a:off x="3239852" y="690908"/>
          <a:ext cx="266429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:a16="http://schemas.microsoft.com/office/drawing/2014/main" id="{F2D17F18-B9FF-65F8-BC4B-2A15D632EC5A}"/>
              </a:ext>
            </a:extLst>
          </p:cNvPr>
          <p:cNvSpPr txBox="1"/>
          <p:nvPr/>
        </p:nvSpPr>
        <p:spPr>
          <a:xfrm>
            <a:off x="202424" y="6108362"/>
            <a:ext cx="6745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>
                <a:highlight>
                  <a:srgbClr val="FFFF00"/>
                </a:highlight>
              </a:rPr>
              <a:t>2024 – środki PFRON: 267 000 zł</a:t>
            </a:r>
            <a:r>
              <a:rPr lang="pl-PL" sz="1400" dirty="0"/>
              <a:t>, w tym m. Poznań 47 000 zł, powiat poznański 220 000 zł.</a:t>
            </a:r>
          </a:p>
        </p:txBody>
      </p:sp>
    </p:spTree>
    <p:extLst>
      <p:ext uri="{BB962C8B-B14F-4D97-AF65-F5344CB8AC3E}">
        <p14:creationId xmlns:p14="http://schemas.microsoft.com/office/powerpoint/2010/main" val="140821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105" y="169559"/>
            <a:ext cx="8229600" cy="485073"/>
          </a:xfrm>
        </p:spPr>
        <p:txBody>
          <a:bodyPr>
            <a:normAutofit/>
          </a:bodyPr>
          <a:lstStyle/>
          <a:p>
            <a:r>
              <a:rPr lang="pl-PL" sz="2500" b="1" dirty="0"/>
              <a:t>Współpraca z pracodawcami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8293"/>
            <a:ext cx="1080120" cy="474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pole tekstowe 17"/>
          <p:cNvSpPr txBox="1"/>
          <p:nvPr/>
        </p:nvSpPr>
        <p:spPr>
          <a:xfrm>
            <a:off x="395536" y="736355"/>
            <a:ext cx="82809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W okresie I-VIII 2024 </a:t>
            </a:r>
            <a:r>
              <a:rPr lang="pl-PL" sz="1600" dirty="0"/>
              <a:t>roku Powiatowy Urząd Pracy w Poznaniu podpisał </a:t>
            </a:r>
            <a:r>
              <a:rPr lang="pl-PL" sz="1600" b="1" dirty="0"/>
              <a:t>753 umowy</a:t>
            </a:r>
            <a:br>
              <a:rPr lang="pl-PL" sz="1600" b="1" dirty="0"/>
            </a:br>
            <a:endParaRPr lang="pl-PL" sz="1600" b="1" dirty="0"/>
          </a:p>
          <a:p>
            <a:pPr algn="ctr"/>
            <a:endParaRPr lang="pl-PL" sz="1600" dirty="0"/>
          </a:p>
          <a:p>
            <a:r>
              <a:rPr lang="pl-PL" sz="1600" dirty="0"/>
              <a:t>Najwięcej umów podpisano w zakresie:</a:t>
            </a:r>
          </a:p>
        </p:txBody>
      </p:sp>
      <p:graphicFrame>
        <p:nvGraphicFramePr>
          <p:cNvPr id="9" name="Symbol zastępczy zawartości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827610"/>
              </p:ext>
            </p:extLst>
          </p:nvPr>
        </p:nvGraphicFramePr>
        <p:xfrm>
          <a:off x="611560" y="1916833"/>
          <a:ext cx="7643192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E38404B-BC5B-8519-3DB8-165ACB96E5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3280269"/>
              </p:ext>
            </p:extLst>
          </p:nvPr>
        </p:nvGraphicFramePr>
        <p:xfrm>
          <a:off x="-139352" y="5044428"/>
          <a:ext cx="9145016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4270002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98F7E-C328-9FD6-9FFD-DF9A9D1EC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216" y="966930"/>
            <a:ext cx="8229600" cy="5630422"/>
          </a:xfrm>
        </p:spPr>
        <p:txBody>
          <a:bodyPr>
            <a:normAutofit/>
          </a:bodyPr>
          <a:lstStyle/>
          <a:p>
            <a:r>
              <a:rPr lang="pl-PL" sz="1800" dirty="0"/>
              <a:t>Efektywność działań pośrednictwa pracy (usługi + instrumenty </a:t>
            </a:r>
            <a:r>
              <a:rPr lang="pl-PL" sz="1800" dirty="0" err="1"/>
              <a:t>rp</a:t>
            </a:r>
            <a:r>
              <a:rPr lang="pl-PL" sz="1800" dirty="0"/>
              <a:t>):</a:t>
            </a:r>
          </a:p>
          <a:p>
            <a:pPr marL="357188" indent="0">
              <a:buNone/>
            </a:pPr>
            <a:r>
              <a:rPr lang="pl-PL" sz="1800" dirty="0"/>
              <a:t>w okresie I-VIII 2024r. : </a:t>
            </a:r>
            <a:r>
              <a:rPr lang="pl-PL" sz="1800" b="1" dirty="0"/>
              <a:t>4 585 osób</a:t>
            </a: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r>
              <a:rPr lang="pl-PL" sz="1800" dirty="0"/>
              <a:t>Efektywność wybranych form za 2023 rok:</a:t>
            </a:r>
          </a:p>
          <a:p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81E2EAF-A869-1BEC-BB03-4A6E0EF8C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8293"/>
            <a:ext cx="1080120" cy="474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ytuł 1">
            <a:extLst>
              <a:ext uri="{FF2B5EF4-FFF2-40B4-BE49-F238E27FC236}">
                <a16:creationId xmlns:a16="http://schemas.microsoft.com/office/drawing/2014/main" id="{D362002B-6DFB-D8C6-C246-8DEFFFD11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05" y="169559"/>
            <a:ext cx="8229600" cy="485073"/>
          </a:xfrm>
        </p:spPr>
        <p:txBody>
          <a:bodyPr>
            <a:normAutofit/>
          </a:bodyPr>
          <a:lstStyle/>
          <a:p>
            <a:r>
              <a:rPr lang="pl-PL" sz="2500" b="1" dirty="0"/>
              <a:t>Efektywność działań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61DC1F2-8E07-4103-C8C0-D1E89CBB14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4521250"/>
              </p:ext>
            </p:extLst>
          </p:nvPr>
        </p:nvGraphicFramePr>
        <p:xfrm>
          <a:off x="827584" y="2355111"/>
          <a:ext cx="5976664" cy="2730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35013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76065"/>
          </a:xfrm>
        </p:spPr>
        <p:txBody>
          <a:bodyPr>
            <a:noAutofit/>
          </a:bodyPr>
          <a:lstStyle/>
          <a:p>
            <a:r>
              <a:rPr lang="pl-PL" sz="1800" b="1" dirty="0"/>
              <a:t>Finansowanie kształcenia ustawicznego pracodawcy </a:t>
            </a:r>
            <a:br>
              <a:rPr lang="pl-PL" sz="1800" b="1" dirty="0"/>
            </a:br>
            <a:r>
              <a:rPr lang="pl-PL" sz="1800" b="1" dirty="0"/>
              <a:t>i pracowników - Krajowy Fundusz Szkoleniowy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848489"/>
              </p:ext>
            </p:extLst>
          </p:nvPr>
        </p:nvGraphicFramePr>
        <p:xfrm>
          <a:off x="636217" y="1888900"/>
          <a:ext cx="7536183" cy="309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8293"/>
            <a:ext cx="1080120" cy="474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8709"/>
            <a:ext cx="955182" cy="473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085960"/>
              </p:ext>
            </p:extLst>
          </p:nvPr>
        </p:nvGraphicFramePr>
        <p:xfrm>
          <a:off x="1475656" y="5301208"/>
          <a:ext cx="6181894" cy="1376816"/>
        </p:xfrm>
        <a:graphic>
          <a:graphicData uri="http://schemas.openxmlformats.org/drawingml/2006/table">
            <a:tbl>
              <a:tblPr firstRow="1" firstCol="1" bandRow="1"/>
              <a:tblGrid>
                <a:gridCol w="3221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7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2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Rok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pl-PL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liczba osób objętych wsparciem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kwota wydatkowana (w zł)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603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2024</a:t>
                      </a:r>
                      <a:br>
                        <a:rPr lang="pl-PL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l-PL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(stan na 31.08.2024r.)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2 828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1 924 234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14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łącznie lata 2014-2024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17 016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41 137 909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35157415-ADA2-4ECF-B849-C6DAD3C03465}"/>
              </a:ext>
            </a:extLst>
          </p:cNvPr>
          <p:cNvSpPr txBox="1"/>
          <p:nvPr/>
        </p:nvSpPr>
        <p:spPr>
          <a:xfrm>
            <a:off x="323529" y="842854"/>
            <a:ext cx="784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W 2024 roku Urząd dysponuje kwotą 5 564 540 zł na kształcenie ustawiczne w ramach KFS.</a:t>
            </a:r>
          </a:p>
          <a:p>
            <a:endParaRPr lang="pl-PL" sz="1600" dirty="0"/>
          </a:p>
          <a:p>
            <a:r>
              <a:rPr lang="pl-PL" sz="1600" dirty="0"/>
              <a:t>Do 31.08.2024r. zaangażowano środki w kwocie 4 921 850 zł</a:t>
            </a:r>
          </a:p>
        </p:txBody>
      </p:sp>
    </p:spTree>
    <p:extLst>
      <p:ext uri="{BB962C8B-B14F-4D97-AF65-F5344CB8AC3E}">
        <p14:creationId xmlns:p14="http://schemas.microsoft.com/office/powerpoint/2010/main" val="297429478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6372</TotalTime>
  <Words>802</Words>
  <Application>Microsoft Office PowerPoint</Application>
  <PresentationFormat>Pokaz na ekranie (4:3)</PresentationFormat>
  <Paragraphs>221</Paragraphs>
  <Slides>14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Motyw pakietu Office</vt:lpstr>
      <vt:lpstr>2_Motyw pakietu Office</vt:lpstr>
      <vt:lpstr>Prezentacja programu PowerPoint</vt:lpstr>
      <vt:lpstr>Prezentacja programu PowerPoint</vt:lpstr>
      <vt:lpstr>Charakterystyka osób bezrobotnych  stan na koniec sierpnia 2023 i 2024 roku</vt:lpstr>
      <vt:lpstr>Obszar współpracy PUP POZNAŃ</vt:lpstr>
      <vt:lpstr>Oferty pracy vs zwolnienia grupowe</vt:lpstr>
      <vt:lpstr>Prezentacja programu PowerPoint</vt:lpstr>
      <vt:lpstr>Współpraca z pracodawcami</vt:lpstr>
      <vt:lpstr>Efektywność działań</vt:lpstr>
      <vt:lpstr>Finansowanie kształcenia ustawicznego pracodawcy  i pracowników - Krajowy Fundusz Szkoleniowy</vt:lpstr>
      <vt:lpstr>Zatrudnianie cudzoziemców </vt:lpstr>
      <vt:lpstr>Zatrudnianie cudzoziemców   </vt:lpstr>
      <vt:lpstr>Poznański Ośrodek Wspierania Przedsiębiorczości</vt:lpstr>
      <vt:lpstr>Prezentacja programu PowerPoint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</dc:creator>
  <cp:lastModifiedBy>Małgorzata Pawlak</cp:lastModifiedBy>
  <cp:revision>459</cp:revision>
  <cp:lastPrinted>2023-09-07T12:04:44Z</cp:lastPrinted>
  <dcterms:created xsi:type="dcterms:W3CDTF">2016-11-12T16:11:28Z</dcterms:created>
  <dcterms:modified xsi:type="dcterms:W3CDTF">2024-09-30T06:07:21Z</dcterms:modified>
</cp:coreProperties>
</file>